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70" r:id="rId3"/>
    <p:sldMasterId id="2147483675" r:id="rId4"/>
    <p:sldMasterId id="2147483678" r:id="rId5"/>
    <p:sldMasterId id="2147483681" r:id="rId6"/>
    <p:sldMasterId id="2147483683" r:id="rId7"/>
    <p:sldMasterId id="2147483686" r:id="rId8"/>
    <p:sldMasterId id="2147483688" r:id="rId9"/>
    <p:sldMasterId id="2147483691" r:id="rId10"/>
    <p:sldMasterId id="2147483693" r:id="rId11"/>
    <p:sldMasterId id="2147483696" r:id="rId12"/>
    <p:sldMasterId id="2147483699" r:id="rId13"/>
    <p:sldMasterId id="2147483701" r:id="rId14"/>
    <p:sldMasterId id="2147483703" r:id="rId15"/>
    <p:sldMasterId id="2147483706" r:id="rId16"/>
    <p:sldMasterId id="2147483711" r:id="rId17"/>
  </p:sldMasterIdLst>
  <p:notesMasterIdLst>
    <p:notesMasterId r:id="rId48"/>
  </p:notesMasterIdLst>
  <p:sldIdLst>
    <p:sldId id="1826" r:id="rId18"/>
    <p:sldId id="2377" r:id="rId19"/>
    <p:sldId id="2394" r:id="rId20"/>
    <p:sldId id="1981" r:id="rId21"/>
    <p:sldId id="2405" r:id="rId22"/>
    <p:sldId id="2406" r:id="rId23"/>
    <p:sldId id="2403" r:id="rId24"/>
    <p:sldId id="2407" r:id="rId25"/>
    <p:sldId id="2408" r:id="rId26"/>
    <p:sldId id="2409" r:id="rId27"/>
    <p:sldId id="2411" r:id="rId28"/>
    <p:sldId id="2410" r:id="rId29"/>
    <p:sldId id="1982" r:id="rId30"/>
    <p:sldId id="2413" r:id="rId31"/>
    <p:sldId id="2414" r:id="rId32"/>
    <p:sldId id="2415" r:id="rId33"/>
    <p:sldId id="2416" r:id="rId34"/>
    <p:sldId id="2417" r:id="rId35"/>
    <p:sldId id="1983" r:id="rId36"/>
    <p:sldId id="2418" r:id="rId37"/>
    <p:sldId id="2419" r:id="rId38"/>
    <p:sldId id="2422" r:id="rId39"/>
    <p:sldId id="2420" r:id="rId40"/>
    <p:sldId id="2423" r:id="rId41"/>
    <p:sldId id="2421" r:id="rId42"/>
    <p:sldId id="2424" r:id="rId43"/>
    <p:sldId id="1985" r:id="rId44"/>
    <p:sldId id="2321" r:id="rId45"/>
    <p:sldId id="2369" r:id="rId46"/>
    <p:sldId id="1827" r:id="rId4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默认节" id="{A83F4374-FD27-455F-AC5C-B7E4FCDEB852}">
          <p14:sldIdLst>
            <p14:sldId id="1826"/>
            <p14:sldId id="2377"/>
            <p14:sldId id="2394"/>
          </p14:sldIdLst>
        </p14:section>
        <p14:section name="基于寄存器的密钥安全方案" id="{1F8C5488-0725-4E54-A7C8-9FE683B2563B}">
          <p14:sldIdLst>
            <p14:sldId id="1981"/>
            <p14:sldId id="2405"/>
            <p14:sldId id="2406"/>
            <p14:sldId id="2403"/>
            <p14:sldId id="2407"/>
            <p14:sldId id="2408"/>
            <p14:sldId id="2409"/>
            <p14:sldId id="2411"/>
            <p14:sldId id="2410"/>
          </p14:sldIdLst>
        </p14:section>
        <p14:section name="基于Cache的密钥安全方案" id="{3ACEC4B8-7067-4D17-BFA4-A2BA5801D154}">
          <p14:sldIdLst>
            <p14:sldId id="1982"/>
            <p14:sldId id="2413"/>
            <p14:sldId id="2414"/>
            <p14:sldId id="2415"/>
            <p14:sldId id="2416"/>
            <p14:sldId id="2417"/>
          </p14:sldIdLst>
        </p14:section>
        <p14:section name="基于可信执行环境的密钥安全方案" id="{908E6086-CDB0-4B20-9EC7-9042E76BDADD}">
          <p14:sldIdLst>
            <p14:sldId id="1983"/>
            <p14:sldId id="2418"/>
            <p14:sldId id="2419"/>
            <p14:sldId id="2422"/>
            <p14:sldId id="2420"/>
            <p14:sldId id="2423"/>
            <p14:sldId id="2421"/>
            <p14:sldId id="2424"/>
          </p14:sldIdLst>
        </p14:section>
        <p14:section name="总结与作业" id="{4E88CD06-BD96-4E1F-B28D-165190810314}">
          <p14:sldIdLst>
            <p14:sldId id="1985"/>
            <p14:sldId id="2321"/>
            <p14:sldId id="2369"/>
            <p14:sldId id="18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11"/>
    <a:srgbClr val="B340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6" autoAdjust="0"/>
    <p:restoredTop sz="79988" autoAdjust="0"/>
  </p:normalViewPr>
  <p:slideViewPr>
    <p:cSldViewPr snapToGrid="0">
      <p:cViewPr varScale="1">
        <p:scale>
          <a:sx n="59" d="100"/>
          <a:sy n="59" d="100"/>
        </p:scale>
        <p:origin x="270"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0" Type="http://schemas.openxmlformats.org/officeDocument/2006/relationships/slide" Target="slides/slide3.xml"/><Relationship Id="rId41"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21C99-4330-4B03-B437-0056D174B54C}"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E88EE-5D61-43FA-9BEC-3FB9B1B5A5FE}" type="slidenum">
              <a:rPr lang="zh-CN" altLang="en-US" smtClean="0"/>
              <a:t>‹#›</a:t>
            </a:fld>
            <a:endParaRPr lang="zh-CN" altLang="en-US"/>
          </a:p>
        </p:txBody>
      </p:sp>
    </p:spTree>
    <p:extLst>
      <p:ext uri="{BB962C8B-B14F-4D97-AF65-F5344CB8AC3E}">
        <p14:creationId xmlns:p14="http://schemas.microsoft.com/office/powerpoint/2010/main" val="3379921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10</a:t>
            </a:fld>
            <a:endParaRPr lang="zh-CN" altLang="en-US"/>
          </a:p>
        </p:txBody>
      </p:sp>
    </p:spTree>
    <p:extLst>
      <p:ext uri="{BB962C8B-B14F-4D97-AF65-F5344CB8AC3E}">
        <p14:creationId xmlns:p14="http://schemas.microsoft.com/office/powerpoint/2010/main" val="261132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11</a:t>
            </a:fld>
            <a:endParaRPr lang="zh-CN" altLang="en-US"/>
          </a:p>
        </p:txBody>
      </p:sp>
    </p:spTree>
    <p:extLst>
      <p:ext uri="{BB962C8B-B14F-4D97-AF65-F5344CB8AC3E}">
        <p14:creationId xmlns:p14="http://schemas.microsoft.com/office/powerpoint/2010/main" val="40219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12</a:t>
            </a:fld>
            <a:endParaRPr lang="zh-CN" altLang="en-US"/>
          </a:p>
        </p:txBody>
      </p:sp>
    </p:spTree>
    <p:extLst>
      <p:ext uri="{BB962C8B-B14F-4D97-AF65-F5344CB8AC3E}">
        <p14:creationId xmlns:p14="http://schemas.microsoft.com/office/powerpoint/2010/main" val="551830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13</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14</a:t>
            </a:fld>
            <a:endParaRPr lang="zh-CN" altLang="en-US" dirty="0"/>
          </a:p>
        </p:txBody>
      </p:sp>
    </p:spTree>
    <p:extLst>
      <p:ext uri="{BB962C8B-B14F-4D97-AF65-F5344CB8AC3E}">
        <p14:creationId xmlns:p14="http://schemas.microsoft.com/office/powerpoint/2010/main" val="2098631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攻击场景</a:t>
            </a:r>
            <a:endParaRPr lang="en-US" altLang="zh-CN" dirty="0"/>
          </a:p>
          <a:p>
            <a:r>
              <a:rPr lang="zh-CN" altLang="en-US" dirty="0"/>
              <a:t>攻击者权限</a:t>
            </a:r>
            <a:endParaRPr lang="en-US" altLang="zh-CN" dirty="0"/>
          </a:p>
          <a:p>
            <a:r>
              <a:rPr lang="zh-CN" altLang="en-US" dirty="0"/>
              <a:t>系统安全假设</a:t>
            </a:r>
            <a:endParaRPr lang="en-US" altLang="zh-CN" dirty="0"/>
          </a:p>
          <a:p>
            <a:r>
              <a:rPr lang="zh-CN" altLang="en-US" dirty="0"/>
              <a:t>初始化假设，由于密钥初始化只在系统启动过程中执行一次因此这一假设是可行的</a:t>
            </a:r>
            <a:endParaRPr lang="en-US" altLang="zh-CN" dirty="0"/>
          </a:p>
          <a:p>
            <a:endParaRPr lang="en-US" altLang="zh-CN" dirty="0"/>
          </a:p>
          <a:p>
            <a:r>
              <a:rPr lang="zh-CN" altLang="en-US" dirty="0"/>
              <a:t>挑战：</a:t>
            </a:r>
            <a:endParaRPr lang="en-US" altLang="zh-CN" dirty="0"/>
          </a:p>
          <a:p>
            <a:r>
              <a:rPr lang="zh-CN" altLang="en-US" dirty="0"/>
              <a:t>实现过程中，需要仔细确认，以避免敏感信息泄露到内存中</a:t>
            </a:r>
            <a:endParaRPr lang="en-US" altLang="zh-CN" dirty="0"/>
          </a:p>
          <a:p>
            <a:r>
              <a:rPr lang="zh-CN" altLang="en-US" dirty="0"/>
              <a:t>寄存器资源是计算机系统中访问速度最快的存储资源，数量非常有限，而且系统中的进程任务都依赖寄存器资源完成高速的数据计算和处理。因此，</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15</a:t>
            </a:fld>
            <a:endParaRPr lang="zh-CN" altLang="en-US"/>
          </a:p>
        </p:txBody>
      </p:sp>
    </p:spTree>
    <p:extLst>
      <p:ext uri="{BB962C8B-B14F-4D97-AF65-F5344CB8AC3E}">
        <p14:creationId xmlns:p14="http://schemas.microsoft.com/office/powerpoint/2010/main" val="3416920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，管乐 </a:t>
            </a:r>
            <a:r>
              <a:rPr lang="en-US" altLang="zh-CN" dirty="0" err="1"/>
              <a:t>Copker</a:t>
            </a:r>
            <a:r>
              <a:rPr lang="zh-CN" altLang="en-US" dirty="0"/>
              <a:t>（</a:t>
            </a:r>
            <a:r>
              <a:rPr lang="en-US" altLang="zh-CN" dirty="0"/>
              <a:t>Computing with Private keys without RAM</a:t>
            </a:r>
            <a:r>
              <a:rPr lang="zh-CN" altLang="en-US" dirty="0"/>
              <a:t>）</a:t>
            </a:r>
            <a:endParaRPr lang="en-US" altLang="zh-CN" dirty="0"/>
          </a:p>
          <a:p>
            <a:r>
              <a:rPr lang="zh-CN" altLang="en-US" dirty="0"/>
              <a:t>参考文献：</a:t>
            </a:r>
            <a:r>
              <a:rPr lang="en-US" altLang="zh-CN" b="0" i="0" dirty="0">
                <a:solidFill>
                  <a:srgbClr val="222222"/>
                </a:solidFill>
                <a:effectLst/>
                <a:latin typeface="Arial" panose="020B0604020202020204" pitchFamily="34" charset="0"/>
              </a:rPr>
              <a:t>Guan L, Lin J, Luo B, et al. </a:t>
            </a:r>
            <a:r>
              <a:rPr lang="en-US" altLang="zh-CN" b="0" i="0" dirty="0" err="1">
                <a:solidFill>
                  <a:srgbClr val="222222"/>
                </a:solidFill>
                <a:effectLst/>
                <a:latin typeface="Arial" panose="020B0604020202020204" pitchFamily="34" charset="0"/>
              </a:rPr>
              <a:t>Copker</a:t>
            </a:r>
            <a:r>
              <a:rPr lang="en-US" altLang="zh-CN" b="0" i="0" dirty="0">
                <a:solidFill>
                  <a:srgbClr val="222222"/>
                </a:solidFill>
                <a:effectLst/>
                <a:latin typeface="Arial" panose="020B0604020202020204" pitchFamily="34" charset="0"/>
              </a:rPr>
              <a:t>: Computing with Private Keys without RAM[C]//NDSS. 2014: 23-26.</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16</a:t>
            </a:fld>
            <a:endParaRPr lang="zh-CN" altLang="en-US"/>
          </a:p>
        </p:txBody>
      </p:sp>
    </p:spTree>
    <p:extLst>
      <p:ext uri="{BB962C8B-B14F-4D97-AF65-F5344CB8AC3E}">
        <p14:creationId xmlns:p14="http://schemas.microsoft.com/office/powerpoint/2010/main" val="2502328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17</a:t>
            </a:fld>
            <a:endParaRPr lang="zh-CN" altLang="en-US"/>
          </a:p>
        </p:txBody>
      </p:sp>
    </p:spTree>
    <p:extLst>
      <p:ext uri="{BB962C8B-B14F-4D97-AF65-F5344CB8AC3E}">
        <p14:creationId xmlns:p14="http://schemas.microsoft.com/office/powerpoint/2010/main" val="1790133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攻击场景</a:t>
            </a:r>
            <a:endParaRPr lang="en-US" altLang="zh-CN" dirty="0"/>
          </a:p>
          <a:p>
            <a:r>
              <a:rPr lang="zh-CN" altLang="en-US" dirty="0"/>
              <a:t>攻击者权限</a:t>
            </a:r>
            <a:endParaRPr lang="en-US" altLang="zh-CN" dirty="0"/>
          </a:p>
          <a:p>
            <a:r>
              <a:rPr lang="zh-CN" altLang="en-US" dirty="0"/>
              <a:t>系统安全假设</a:t>
            </a:r>
            <a:endParaRPr lang="en-US" altLang="zh-CN" dirty="0"/>
          </a:p>
          <a:p>
            <a:r>
              <a:rPr lang="zh-CN" altLang="en-US" dirty="0"/>
              <a:t>初始化假设，由于密钥初始化只在系统启动过程中执行一次因此这一假设是可行的</a:t>
            </a:r>
            <a:endParaRPr lang="en-US" altLang="zh-CN" dirty="0"/>
          </a:p>
          <a:p>
            <a:endParaRPr lang="en-US" altLang="zh-CN" dirty="0"/>
          </a:p>
          <a:p>
            <a:r>
              <a:rPr lang="zh-CN" altLang="en-US" dirty="0"/>
              <a:t>挑战：</a:t>
            </a:r>
            <a:endParaRPr lang="en-US" altLang="zh-CN" dirty="0"/>
          </a:p>
          <a:p>
            <a:r>
              <a:rPr lang="zh-CN" altLang="en-US" dirty="0"/>
              <a:t>实现过程中，需要仔细确认，以避免敏感信息泄露到内存中</a:t>
            </a:r>
            <a:endParaRPr lang="en-US" altLang="zh-CN" dirty="0"/>
          </a:p>
          <a:p>
            <a:r>
              <a:rPr lang="zh-CN" altLang="en-US" dirty="0"/>
              <a:t>寄存器资源是计算机系统中访问速度最快的存储资源，数量非常有限，而且系统中的进程任务都依赖寄存器资源完成高速的数据计算和处理。因此，</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18</a:t>
            </a:fld>
            <a:endParaRPr lang="zh-CN" altLang="en-US"/>
          </a:p>
        </p:txBody>
      </p:sp>
    </p:spTree>
    <p:extLst>
      <p:ext uri="{BB962C8B-B14F-4D97-AF65-F5344CB8AC3E}">
        <p14:creationId xmlns:p14="http://schemas.microsoft.com/office/powerpoint/2010/main" val="462234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19</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extLst>
      <p:ext uri="{BB962C8B-B14F-4D97-AF65-F5344CB8AC3E}">
        <p14:creationId xmlns:p14="http://schemas.microsoft.com/office/powerpoint/2010/main" val="59266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富操作系统指</a:t>
            </a:r>
            <a:r>
              <a:rPr lang="zh-CN" altLang="en-US" b="0" i="0" dirty="0">
                <a:solidFill>
                  <a:srgbClr val="4D5156"/>
                </a:solidFill>
                <a:effectLst/>
                <a:latin typeface="arial" panose="020B0604020202020204" pitchFamily="34" charset="0"/>
              </a:rPr>
              <a:t>像</a:t>
            </a:r>
            <a:r>
              <a:rPr lang="en-US" altLang="zh-CN" b="0" i="0" dirty="0">
                <a:solidFill>
                  <a:srgbClr val="4D5156"/>
                </a:solidFill>
                <a:effectLst/>
                <a:latin typeface="arial" panose="020B0604020202020204" pitchFamily="34" charset="0"/>
              </a:rPr>
              <a:t>Linux</a:t>
            </a:r>
            <a:r>
              <a:rPr lang="zh-CN" altLang="en-US" b="0" i="0" dirty="0">
                <a:solidFill>
                  <a:srgbClr val="4D5156"/>
                </a:solidFill>
                <a:effectLst/>
                <a:latin typeface="arial" panose="020B0604020202020204" pitchFamily="34" charset="0"/>
              </a:rPr>
              <a:t>， </a:t>
            </a:r>
            <a:r>
              <a:rPr lang="en-US" altLang="zh-CN" b="0" i="0" dirty="0">
                <a:solidFill>
                  <a:srgbClr val="4D5156"/>
                </a:solidFill>
                <a:effectLst/>
                <a:latin typeface="arial" panose="020B0604020202020204" pitchFamily="34" charset="0"/>
              </a:rPr>
              <a:t>Android</a:t>
            </a:r>
            <a:r>
              <a:rPr lang="zh-CN" altLang="en-US" b="0" i="0" dirty="0">
                <a:solidFill>
                  <a:srgbClr val="4D5156"/>
                </a:solidFill>
                <a:effectLst/>
                <a:latin typeface="arial" panose="020B0604020202020204" pitchFamily="34" charset="0"/>
              </a:rPr>
              <a:t>这样的功能丰富的操作系统，是对比于在</a:t>
            </a:r>
            <a:r>
              <a:rPr lang="en-US" altLang="zh-CN" b="0" i="0" dirty="0">
                <a:solidFill>
                  <a:srgbClr val="4D5156"/>
                </a:solidFill>
                <a:effectLst/>
                <a:latin typeface="arial" panose="020B0604020202020204" pitchFamily="34" charset="0"/>
              </a:rPr>
              <a:t>MCU</a:t>
            </a:r>
            <a:r>
              <a:rPr lang="zh-CN" altLang="en-US" b="0" i="0" dirty="0">
                <a:solidFill>
                  <a:srgbClr val="4D5156"/>
                </a:solidFill>
                <a:effectLst/>
                <a:latin typeface="arial" panose="020B0604020202020204" pitchFamily="34" charset="0"/>
              </a:rPr>
              <a:t>上的裸跑的程序或者是</a:t>
            </a:r>
            <a:r>
              <a:rPr lang="en-US" altLang="zh-CN" b="0" i="0" dirty="0">
                <a:solidFill>
                  <a:srgbClr val="4D5156"/>
                </a:solidFill>
                <a:effectLst/>
                <a:latin typeface="arial" panose="020B0604020202020204" pitchFamily="34" charset="0"/>
              </a:rPr>
              <a:t>RTOS</a:t>
            </a:r>
            <a:r>
              <a:rPr lang="zh-CN" altLang="en-US" b="0" i="0" dirty="0">
                <a:solidFill>
                  <a:srgbClr val="4D5156"/>
                </a:solidFill>
                <a:effectLst/>
                <a:latin typeface="arial" panose="020B0604020202020204" pitchFamily="34" charset="0"/>
              </a:rPr>
              <a:t>来说的。</a:t>
            </a:r>
            <a:endParaRPr lang="en-US" altLang="zh-CN" b="0" i="0" dirty="0">
              <a:solidFill>
                <a:srgbClr val="4D5156"/>
              </a:solidFill>
              <a:effectLst/>
              <a:latin typeface="arial" panose="020B0604020202020204" pitchFamily="34" charset="0"/>
            </a:endParaRPr>
          </a:p>
          <a:p>
            <a:r>
              <a:rPr lang="en-US" altLang="zh-CN" b="0" i="0" dirty="0">
                <a:solidFill>
                  <a:srgbClr val="4D5156"/>
                </a:solidFill>
                <a:effectLst/>
                <a:latin typeface="arial" panose="020B0604020202020204" pitchFamily="34" charset="0"/>
              </a:rPr>
              <a:t>SGX</a:t>
            </a:r>
            <a:r>
              <a:rPr lang="zh-CN" altLang="en-US" b="0" i="0" dirty="0">
                <a:solidFill>
                  <a:srgbClr val="4D5156"/>
                </a:solidFill>
                <a:effectLst/>
                <a:latin typeface="arial" panose="020B0604020202020204" pitchFamily="34" charset="0"/>
              </a:rPr>
              <a:t>：</a:t>
            </a:r>
            <a:r>
              <a:rPr lang="en-US" altLang="zh-CN" b="0" i="0" dirty="0">
                <a:solidFill>
                  <a:srgbClr val="4D5156"/>
                </a:solidFill>
                <a:effectLst/>
                <a:latin typeface="arial" panose="020B0604020202020204" pitchFamily="34" charset="0"/>
              </a:rPr>
              <a:t>Software Guard </a:t>
            </a:r>
            <a:r>
              <a:rPr lang="en-US" altLang="zh-CN" b="0" i="0" dirty="0" err="1">
                <a:solidFill>
                  <a:srgbClr val="4D5156"/>
                </a:solidFill>
                <a:effectLst/>
                <a:latin typeface="arial" panose="020B0604020202020204" pitchFamily="34" charset="0"/>
              </a:rPr>
              <a:t>eXtension</a:t>
            </a:r>
            <a:r>
              <a:rPr lang="zh-CN" altLang="en-US" b="0" i="0" dirty="0">
                <a:solidFill>
                  <a:srgbClr val="4D5156"/>
                </a:solidFill>
                <a:effectLst/>
                <a:latin typeface="arial" panose="020B0604020202020204" pitchFamily="34" charset="0"/>
              </a:rPr>
              <a:t>，软件防护扩展</a:t>
            </a:r>
            <a:endParaRPr lang="en-US" altLang="zh-CN" b="0" i="0" dirty="0">
              <a:solidFill>
                <a:srgbClr val="4D5156"/>
              </a:solidFill>
              <a:effectLst/>
              <a:latin typeface="arial" panose="020B0604020202020204" pitchFamily="34" charset="0"/>
            </a:endParaRPr>
          </a:p>
          <a:p>
            <a:r>
              <a:rPr lang="en-US" altLang="zh-CN" b="0" i="0" dirty="0">
                <a:solidFill>
                  <a:srgbClr val="4D5156"/>
                </a:solidFill>
                <a:effectLst/>
                <a:latin typeface="arial" panose="020B0604020202020204" pitchFamily="34" charset="0"/>
              </a:rPr>
              <a:t>TXT</a:t>
            </a:r>
            <a:r>
              <a:rPr lang="zh-CN" altLang="en-US" b="0" i="0" dirty="0">
                <a:solidFill>
                  <a:srgbClr val="4D5156"/>
                </a:solidFill>
                <a:effectLst/>
                <a:latin typeface="arial" panose="020B0604020202020204" pitchFamily="34" charset="0"/>
              </a:rPr>
              <a:t>：</a:t>
            </a:r>
            <a:r>
              <a:rPr lang="en-US" altLang="zh-CN" b="0" i="0" dirty="0">
                <a:solidFill>
                  <a:srgbClr val="4D5156"/>
                </a:solidFill>
                <a:effectLst/>
                <a:latin typeface="arial" panose="020B0604020202020204" pitchFamily="34" charset="0"/>
              </a:rPr>
              <a:t>Trusted </a:t>
            </a:r>
            <a:r>
              <a:rPr lang="en-US" altLang="zh-CN" b="0" i="0" dirty="0" err="1">
                <a:solidFill>
                  <a:srgbClr val="4D5156"/>
                </a:solidFill>
                <a:effectLst/>
                <a:latin typeface="arial" panose="020B0604020202020204" pitchFamily="34" charset="0"/>
              </a:rPr>
              <a:t>eXecution</a:t>
            </a:r>
            <a:r>
              <a:rPr lang="en-US" altLang="zh-CN" b="0" i="0" dirty="0">
                <a:solidFill>
                  <a:srgbClr val="4D5156"/>
                </a:solidFill>
                <a:effectLst/>
                <a:latin typeface="arial" panose="020B0604020202020204" pitchFamily="34" charset="0"/>
              </a:rPr>
              <a:t> Technology</a:t>
            </a:r>
            <a:r>
              <a:rPr lang="zh-CN" altLang="en-US" b="0" i="0" dirty="0">
                <a:solidFill>
                  <a:srgbClr val="4D5156"/>
                </a:solidFill>
                <a:effectLst/>
                <a:latin typeface="arial" panose="020B0604020202020204" pitchFamily="34" charset="0"/>
              </a:rPr>
              <a:t>，可信执行技术</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20</a:t>
            </a:fld>
            <a:endParaRPr lang="zh-CN" altLang="en-US"/>
          </a:p>
        </p:txBody>
      </p:sp>
    </p:spTree>
    <p:extLst>
      <p:ext uri="{BB962C8B-B14F-4D97-AF65-F5344CB8AC3E}">
        <p14:creationId xmlns:p14="http://schemas.microsoft.com/office/powerpoint/2010/main" val="226216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FE88EE-5D61-43FA-9BEC-3FB9B1B5A5FE}" type="slidenum">
              <a:rPr lang="zh-CN" altLang="en-US" smtClean="0"/>
              <a:t>23</a:t>
            </a:fld>
            <a:endParaRPr lang="zh-CN" altLang="en-US"/>
          </a:p>
        </p:txBody>
      </p:sp>
    </p:spTree>
    <p:extLst>
      <p:ext uri="{BB962C8B-B14F-4D97-AF65-F5344CB8AC3E}">
        <p14:creationId xmlns:p14="http://schemas.microsoft.com/office/powerpoint/2010/main" val="1438345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FE88EE-5D61-43FA-9BEC-3FB9B1B5A5FE}" type="slidenum">
              <a:rPr lang="zh-CN" altLang="en-US" smtClean="0"/>
              <a:t>25</a:t>
            </a:fld>
            <a:endParaRPr lang="zh-CN" altLang="en-US"/>
          </a:p>
        </p:txBody>
      </p:sp>
    </p:spTree>
    <p:extLst>
      <p:ext uri="{BB962C8B-B14F-4D97-AF65-F5344CB8AC3E}">
        <p14:creationId xmlns:p14="http://schemas.microsoft.com/office/powerpoint/2010/main" val="3060500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27</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28</a:t>
            </a:fld>
            <a:endParaRPr lang="zh-CN" altLang="en-US" dirty="0"/>
          </a:p>
        </p:txBody>
      </p:sp>
    </p:spTree>
    <p:extLst>
      <p:ext uri="{BB962C8B-B14F-4D97-AF65-F5344CB8AC3E}">
        <p14:creationId xmlns:p14="http://schemas.microsoft.com/office/powerpoint/2010/main" val="4140537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29</a:t>
            </a:fld>
            <a:endParaRPr lang="zh-CN" altLang="en-US" dirty="0"/>
          </a:p>
        </p:txBody>
      </p:sp>
    </p:spTree>
    <p:extLst>
      <p:ext uri="{BB962C8B-B14F-4D97-AF65-F5344CB8AC3E}">
        <p14:creationId xmlns:p14="http://schemas.microsoft.com/office/powerpoint/2010/main" val="1875256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30</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寄存器存指令、数据、地址，数据可在寄存器之间移动，二不经过</a:t>
            </a:r>
            <a:r>
              <a:rPr lang="en-US" altLang="zh-CN" dirty="0"/>
              <a:t>Cache</a:t>
            </a:r>
            <a:r>
              <a:rPr lang="zh-CN" altLang="en-US" dirty="0"/>
              <a:t>或内存</a:t>
            </a:r>
            <a:endParaRPr lang="en-US" altLang="zh-CN" dirty="0"/>
          </a:p>
          <a:p>
            <a:r>
              <a:rPr lang="zh-CN" altLang="en-US" dirty="0"/>
              <a:t>内存：</a:t>
            </a:r>
            <a:r>
              <a:rPr lang="en-US" altLang="zh-CN" dirty="0"/>
              <a:t>DRAM</a:t>
            </a:r>
            <a:r>
              <a:rPr lang="zh-CN" altLang="en-US" dirty="0"/>
              <a:t>（</a:t>
            </a:r>
            <a:r>
              <a:rPr lang="en-US" altLang="zh-CN" dirty="0"/>
              <a:t>Dynamic Random Access Memory</a:t>
            </a:r>
            <a:r>
              <a:rPr lang="zh-CN" altLang="en-US" dirty="0"/>
              <a:t>）动态存储，需频繁刷新保持数据</a:t>
            </a:r>
            <a:endParaRPr lang="en-US" altLang="zh-CN" dirty="0"/>
          </a:p>
          <a:p>
            <a:r>
              <a:rPr lang="en-US" altLang="zh-CN" dirty="0"/>
              <a:t>Cache</a:t>
            </a:r>
            <a:r>
              <a:rPr lang="zh-CN" altLang="en-US" dirty="0"/>
              <a:t>：</a:t>
            </a:r>
            <a:r>
              <a:rPr lang="en-US" altLang="zh-CN" dirty="0"/>
              <a:t>SRAM</a:t>
            </a:r>
            <a:r>
              <a:rPr lang="zh-CN" altLang="en-US" dirty="0"/>
              <a:t>（</a:t>
            </a:r>
            <a:r>
              <a:rPr lang="en-US" altLang="zh-CN" dirty="0"/>
              <a:t>Static RAM</a:t>
            </a:r>
            <a:r>
              <a:rPr lang="zh-CN" altLang="en-US" dirty="0"/>
              <a:t>）静态存储，密度低、造价高（</a:t>
            </a:r>
            <a:r>
              <a:rPr lang="en-US" altLang="zh-CN" dirty="0"/>
              <a:t>6</a:t>
            </a:r>
            <a:r>
              <a:rPr lang="zh-CN" altLang="en-US" dirty="0"/>
              <a:t>个晶体管</a:t>
            </a:r>
            <a:r>
              <a:rPr lang="en-US" altLang="zh-CN" dirty="0"/>
              <a:t>/</a:t>
            </a:r>
            <a:r>
              <a:rPr lang="zh-CN" altLang="en-US" dirty="0"/>
              <a:t>位）功耗大，抗干扰，多层次</a:t>
            </a:r>
            <a:r>
              <a:rPr lang="en-US" altLang="zh-CN" dirty="0"/>
              <a:t>Cache</a:t>
            </a:r>
            <a:r>
              <a:rPr lang="zh-CN" altLang="en-US" dirty="0"/>
              <a:t>，数据缓存、指令缓存</a:t>
            </a:r>
            <a:endParaRPr lang="en-US" altLang="zh-CN" dirty="0"/>
          </a:p>
          <a:p>
            <a:r>
              <a:rPr lang="en-US" altLang="zh-CN" dirty="0"/>
              <a:t>Cache</a:t>
            </a:r>
            <a:r>
              <a:rPr lang="zh-CN" altLang="en-US" dirty="0"/>
              <a:t>地址映射：直接映射、全相联、多路组相联</a:t>
            </a:r>
            <a:endParaRPr lang="en-US" altLang="zh-CN" dirty="0"/>
          </a:p>
          <a:p>
            <a:r>
              <a:rPr lang="en-US" altLang="zh-CN" dirty="0"/>
              <a:t>Cache</a:t>
            </a:r>
            <a:r>
              <a:rPr lang="zh-CN" altLang="en-US" dirty="0"/>
              <a:t>写回策略：写通模式、写回模式</a:t>
            </a:r>
            <a:endParaRPr lang="en-US" altLang="zh-CN" dirty="0"/>
          </a:p>
          <a:p>
            <a:r>
              <a:rPr lang="en-US" altLang="zh-CN" dirty="0"/>
              <a:t>Cache</a:t>
            </a:r>
            <a:r>
              <a:rPr lang="zh-CN" altLang="en-US" dirty="0"/>
              <a:t>替换策略：正常</a:t>
            </a:r>
            <a:r>
              <a:rPr lang="en-US" altLang="zh-CN" dirty="0"/>
              <a:t>Cache</a:t>
            </a:r>
            <a:r>
              <a:rPr lang="zh-CN" altLang="en-US" dirty="0"/>
              <a:t>模式、不填充</a:t>
            </a:r>
            <a:r>
              <a:rPr lang="en-US" altLang="zh-CN" dirty="0"/>
              <a:t>Cache</a:t>
            </a:r>
            <a:r>
              <a:rPr lang="zh-CN" altLang="en-US" dirty="0"/>
              <a:t>模式（锁定</a:t>
            </a:r>
            <a:r>
              <a:rPr lang="en-US" altLang="zh-CN" dirty="0"/>
              <a:t>Cache</a:t>
            </a:r>
            <a:r>
              <a:rPr lang="zh-CN" altLang="en-US" dirty="0"/>
              <a:t>）</a:t>
            </a:r>
            <a:endParaRPr lang="en-US" altLang="zh-CN"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3</a:t>
            </a:fld>
            <a:endParaRPr lang="zh-CN" altLang="en-US" dirty="0"/>
          </a:p>
        </p:txBody>
      </p:sp>
    </p:spTree>
    <p:extLst>
      <p:ext uri="{BB962C8B-B14F-4D97-AF65-F5344CB8AC3E}">
        <p14:creationId xmlns:p14="http://schemas.microsoft.com/office/powerpoint/2010/main" val="251428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攻击场景</a:t>
            </a:r>
            <a:endParaRPr lang="en-US" altLang="zh-CN" dirty="0"/>
          </a:p>
          <a:p>
            <a:r>
              <a:rPr lang="zh-CN" altLang="en-US" dirty="0"/>
              <a:t>攻击者权限</a:t>
            </a:r>
            <a:endParaRPr lang="en-US" altLang="zh-CN" dirty="0"/>
          </a:p>
          <a:p>
            <a:r>
              <a:rPr lang="zh-CN" altLang="en-US" dirty="0"/>
              <a:t>系统安全假设</a:t>
            </a:r>
            <a:endParaRPr lang="en-US" altLang="zh-CN" dirty="0"/>
          </a:p>
          <a:p>
            <a:r>
              <a:rPr lang="zh-CN" altLang="en-US" dirty="0"/>
              <a:t>初始化假设，由于密钥初始化只在系统启动过程中执行一次因此这一假设是可行的</a:t>
            </a:r>
            <a:endParaRPr lang="en-US" altLang="zh-CN" dirty="0"/>
          </a:p>
          <a:p>
            <a:endParaRPr lang="en-US" altLang="zh-CN" dirty="0"/>
          </a:p>
          <a:p>
            <a:r>
              <a:rPr lang="zh-CN" altLang="en-US" dirty="0"/>
              <a:t>挑战：</a:t>
            </a:r>
            <a:endParaRPr lang="en-US" altLang="zh-CN" dirty="0"/>
          </a:p>
          <a:p>
            <a:r>
              <a:rPr lang="zh-CN" altLang="en-US" dirty="0"/>
              <a:t>实现过程中，需要仔细确认，以避免敏感信息泄露到内存中</a:t>
            </a:r>
            <a:endParaRPr lang="en-US" altLang="zh-CN" dirty="0"/>
          </a:p>
          <a:p>
            <a:r>
              <a:rPr lang="zh-CN" altLang="en-US" dirty="0"/>
              <a:t>寄存器资源是计算机系统中访问速度最快的存储资源，数量非常有限，而且系统中的进程任务都依赖寄存器资源完成高速的数据计算和处理。</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5</a:t>
            </a:fld>
            <a:endParaRPr lang="zh-CN" altLang="en-US"/>
          </a:p>
        </p:txBody>
      </p:sp>
    </p:spTree>
    <p:extLst>
      <p:ext uri="{BB962C8B-B14F-4D97-AF65-F5344CB8AC3E}">
        <p14:creationId xmlns:p14="http://schemas.microsoft.com/office/powerpoint/2010/main" val="67975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6</a:t>
            </a:fld>
            <a:endParaRPr lang="zh-CN" altLang="en-US"/>
          </a:p>
        </p:txBody>
      </p:sp>
    </p:spTree>
    <p:extLst>
      <p:ext uri="{BB962C8B-B14F-4D97-AF65-F5344CB8AC3E}">
        <p14:creationId xmlns:p14="http://schemas.microsoft.com/office/powerpoint/2010/main" val="412410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 </a:t>
            </a:r>
            <a:r>
              <a:rPr lang="en-US" altLang="zh-CN" b="0" i="0" dirty="0">
                <a:solidFill>
                  <a:srgbClr val="EA4335"/>
                </a:solidFill>
                <a:effectLst/>
                <a:latin typeface="arial" panose="020B0604020202020204" pitchFamily="34" charset="0"/>
              </a:rPr>
              <a:t>Password-Based Key Derivation Function </a:t>
            </a:r>
            <a:r>
              <a:rPr lang="zh-CN" altLang="en-US" dirty="0"/>
              <a:t>基于口令的密钥生成函数</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7</a:t>
            </a:fld>
            <a:endParaRPr lang="zh-CN" altLang="en-US"/>
          </a:p>
        </p:txBody>
      </p:sp>
    </p:spTree>
    <p:extLst>
      <p:ext uri="{BB962C8B-B14F-4D97-AF65-F5344CB8AC3E}">
        <p14:creationId xmlns:p14="http://schemas.microsoft.com/office/powerpoint/2010/main" val="208363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8</a:t>
            </a:fld>
            <a:endParaRPr lang="zh-CN" altLang="en-US"/>
          </a:p>
        </p:txBody>
      </p:sp>
    </p:spTree>
    <p:extLst>
      <p:ext uri="{BB962C8B-B14F-4D97-AF65-F5344CB8AC3E}">
        <p14:creationId xmlns:p14="http://schemas.microsoft.com/office/powerpoint/2010/main" val="4160184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64</a:t>
            </a:r>
            <a:r>
              <a:rPr lang="zh-CN" altLang="en-US" dirty="0"/>
              <a:t>位</a:t>
            </a:r>
            <a:r>
              <a:rPr lang="en-US" altLang="zh-CN" dirty="0"/>
              <a:t>Intel </a:t>
            </a:r>
            <a:r>
              <a:rPr lang="zh-CN" altLang="en-US" dirty="0"/>
              <a:t>处理器共有</a:t>
            </a:r>
            <a:r>
              <a:rPr lang="en-US" altLang="zh-CN" dirty="0"/>
              <a:t>16</a:t>
            </a:r>
            <a:r>
              <a:rPr lang="zh-CN" altLang="en-US" dirty="0"/>
              <a:t>个 </a:t>
            </a:r>
            <a:r>
              <a:rPr lang="en-US" altLang="zh-CN" dirty="0"/>
              <a:t>128</a:t>
            </a:r>
            <a:r>
              <a:rPr lang="zh-CN" altLang="en-US" dirty="0"/>
              <a:t>位的</a:t>
            </a:r>
            <a:r>
              <a:rPr lang="en-US" altLang="zh-CN" dirty="0"/>
              <a:t>XMM </a:t>
            </a:r>
            <a:r>
              <a:rPr lang="zh-CN" altLang="en-US" dirty="0"/>
              <a:t>寄存器，分别是</a:t>
            </a:r>
            <a:r>
              <a:rPr lang="en-US" altLang="zh-CN" dirty="0"/>
              <a:t>XMM0~XMM15</a:t>
            </a:r>
            <a:r>
              <a:rPr lang="zh-CN" altLang="en-US" dirty="0"/>
              <a:t>，</a:t>
            </a:r>
            <a:r>
              <a:rPr lang="en-US" altLang="zh-CN" dirty="0"/>
              <a:t>AES </a:t>
            </a:r>
            <a:r>
              <a:rPr lang="zh-CN" altLang="en-US" dirty="0"/>
              <a:t>状态和 </a:t>
            </a:r>
            <a:r>
              <a:rPr lang="en-US" altLang="zh-CN" dirty="0"/>
              <a:t>AES </a:t>
            </a:r>
            <a:r>
              <a:rPr lang="zh-CN" altLang="en-US" dirty="0"/>
              <a:t>轮密钥可以存放在</a:t>
            </a:r>
            <a:r>
              <a:rPr lang="en-US" altLang="zh-CN" dirty="0"/>
              <a:t>XMM </a:t>
            </a:r>
            <a:r>
              <a:rPr lang="zh-CN" altLang="en-US" dirty="0"/>
              <a:t>寄存器中。例如，使用</a:t>
            </a:r>
            <a:r>
              <a:rPr lang="en-US" altLang="zh-CN" dirty="0"/>
              <a:t>XMM1~XMM10 </a:t>
            </a:r>
            <a:r>
              <a:rPr lang="zh-CN" altLang="en-US" dirty="0"/>
              <a:t>分别存储 </a:t>
            </a:r>
            <a:r>
              <a:rPr lang="en-US" altLang="zh-CN" dirty="0"/>
              <a:t>AES-128 </a:t>
            </a:r>
            <a:r>
              <a:rPr lang="zh-CN" altLang="en-US" dirty="0"/>
              <a:t>的</a:t>
            </a:r>
            <a:r>
              <a:rPr lang="en-US" altLang="zh-CN" dirty="0"/>
              <a:t>10 </a:t>
            </a:r>
            <a:r>
              <a:rPr lang="zh-CN" altLang="en-US" dirty="0"/>
              <a:t>轮 </a:t>
            </a:r>
            <a:r>
              <a:rPr lang="en-US" altLang="zh-CN" dirty="0"/>
              <a:t>AES </a:t>
            </a:r>
            <a:r>
              <a:rPr lang="zh-CN" altLang="en-US" dirty="0"/>
              <a:t>轮密钥，</a:t>
            </a:r>
            <a:r>
              <a:rPr lang="en-US" altLang="zh-CN" dirty="0"/>
              <a:t>XMM15 </a:t>
            </a:r>
            <a:r>
              <a:rPr lang="zh-CN" altLang="en-US" dirty="0"/>
              <a:t>存储</a:t>
            </a:r>
            <a:r>
              <a:rPr lang="en-US" altLang="zh-CN" dirty="0"/>
              <a:t>AES </a:t>
            </a:r>
            <a:r>
              <a:rPr lang="zh-CN" altLang="en-US" dirty="0"/>
              <a:t>状态；每次执行加</a:t>
            </a:r>
            <a:r>
              <a:rPr lang="en-US" altLang="zh-CN" dirty="0"/>
              <a:t>/ </a:t>
            </a:r>
            <a:r>
              <a:rPr lang="zh-CN" altLang="en-US" dirty="0"/>
              <a:t>解密指令之后，状态自动更新在</a:t>
            </a:r>
            <a:r>
              <a:rPr lang="en-US" altLang="zh-CN" dirty="0"/>
              <a:t>XMM15 </a:t>
            </a:r>
            <a:r>
              <a:rPr lang="zh-CN" altLang="en-US" dirty="0"/>
              <a:t>中。 </a:t>
            </a:r>
            <a:r>
              <a:rPr lang="en-US" altLang="zh-CN" dirty="0"/>
              <a:t>AES-192</a:t>
            </a:r>
            <a:r>
              <a:rPr lang="zh-CN" altLang="en-US" dirty="0"/>
              <a:t>和 </a:t>
            </a:r>
            <a:r>
              <a:rPr lang="en-US" altLang="zh-CN" dirty="0"/>
              <a:t>AES-256</a:t>
            </a:r>
            <a:r>
              <a:rPr lang="zh-CN" altLang="en-US" dirty="0"/>
              <a:t>的加</a:t>
            </a:r>
            <a:r>
              <a:rPr lang="en-US" altLang="zh-CN" dirty="0"/>
              <a:t>/ </a:t>
            </a:r>
            <a:r>
              <a:rPr lang="zh-CN" altLang="en-US" dirty="0"/>
              <a:t>解密轮数分别是 </a:t>
            </a:r>
            <a:r>
              <a:rPr lang="en-US" altLang="zh-CN" dirty="0"/>
              <a:t>12 </a:t>
            </a:r>
            <a:r>
              <a:rPr lang="zh-CN" altLang="en-US" dirty="0"/>
              <a:t>轮和 </a:t>
            </a:r>
            <a:r>
              <a:rPr lang="en-US" altLang="zh-CN" dirty="0"/>
              <a:t>14 </a:t>
            </a:r>
            <a:r>
              <a:rPr lang="zh-CN" altLang="en-US" dirty="0"/>
              <a:t>轮，可以使用 </a:t>
            </a:r>
            <a:r>
              <a:rPr lang="en-US" altLang="zh-CN" dirty="0"/>
              <a:t>XMMI~XMM14 </a:t>
            </a:r>
            <a:r>
              <a:rPr lang="zh-CN" altLang="en-US" dirty="0"/>
              <a:t>存储轮密钥</a:t>
            </a:r>
            <a:endParaRPr lang="en-US" altLang="zh-CN" dirty="0"/>
          </a:p>
          <a:p>
            <a:endParaRPr lang="en-US" altLang="zh-CN" dirty="0"/>
          </a:p>
          <a:p>
            <a:r>
              <a:rPr lang="zh-CN" altLang="en-US" dirty="0"/>
              <a:t>使用</a:t>
            </a:r>
            <a:r>
              <a:rPr lang="en-US" altLang="zh-CN" dirty="0"/>
              <a:t>XMM1~XMM10 </a:t>
            </a:r>
            <a:r>
              <a:rPr lang="zh-CN" altLang="en-US" dirty="0"/>
              <a:t>分别存储 </a:t>
            </a:r>
            <a:r>
              <a:rPr lang="en-US" altLang="zh-CN" dirty="0"/>
              <a:t>AES-128 </a:t>
            </a:r>
            <a:r>
              <a:rPr lang="zh-CN" altLang="en-US" dirty="0"/>
              <a:t>的</a:t>
            </a:r>
            <a:r>
              <a:rPr lang="en-US" altLang="zh-CN" dirty="0"/>
              <a:t>10</a:t>
            </a:r>
            <a:r>
              <a:rPr lang="zh-CN" altLang="en-US" dirty="0"/>
              <a:t>轮 </a:t>
            </a:r>
            <a:r>
              <a:rPr lang="en-US" altLang="zh-CN" dirty="0"/>
              <a:t>AES </a:t>
            </a:r>
            <a:r>
              <a:rPr lang="zh-CN" altLang="en-US" dirty="0"/>
              <a:t>轮密钥之外，需要额外使用</a:t>
            </a:r>
            <a:r>
              <a:rPr lang="en-US" altLang="zh-CN" dirty="0"/>
              <a:t>XMM14 </a:t>
            </a:r>
            <a:r>
              <a:rPr lang="zh-CN" altLang="en-US" dirty="0"/>
              <a:t>来存储临时变量</a:t>
            </a:r>
            <a:endParaRPr lang="en-US" altLang="zh-CN"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9</a:t>
            </a:fld>
            <a:endParaRPr lang="zh-CN" altLang="en-US"/>
          </a:p>
        </p:txBody>
      </p:sp>
    </p:spTree>
    <p:extLst>
      <p:ext uri="{BB962C8B-B14F-4D97-AF65-F5344CB8AC3E}">
        <p14:creationId xmlns:p14="http://schemas.microsoft.com/office/powerpoint/2010/main" val="67975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样式3-首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3" cstate="print"/>
          <a:stretch>
            <a:fillRect/>
          </a:stretch>
        </p:blipFill>
        <p:spPr>
          <a:xfrm>
            <a:off x="540452" y="479393"/>
            <a:ext cx="2203058" cy="616640"/>
          </a:xfrm>
          <a:prstGeom prst="rect">
            <a:avLst/>
          </a:prstGeom>
        </p:spPr>
      </p:pic>
      <p:grpSp>
        <p:nvGrpSpPr>
          <p:cNvPr id="64" name="组合 63"/>
          <p:cNvGrpSpPr/>
          <p:nvPr/>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94433453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1178474"/>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111445602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96603310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20102355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29004753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7345543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51695711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22593389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95611698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4073718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封面样式3-尾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5573" r="198"/>
          <a:stretch>
            <a:fillRect/>
          </a:stretch>
        </p:blipFill>
        <p:spPr>
          <a:xfrm>
            <a:off x="0" y="0"/>
            <a:ext cx="8678174" cy="6858000"/>
          </a:xfrm>
          <a:prstGeom prst="rect">
            <a:avLst/>
          </a:prstGeom>
        </p:spPr>
      </p:pic>
      <p:sp>
        <p:nvSpPr>
          <p:cNvPr id="7" name="矩形 6"/>
          <p:cNvSpPr/>
          <p:nvPr/>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3" cstate="print"/>
          <a:stretch>
            <a:fillRect/>
          </a:stretch>
        </p:blipFill>
        <p:spPr>
          <a:xfrm>
            <a:off x="9403566" y="501046"/>
            <a:ext cx="2203058" cy="616640"/>
          </a:xfrm>
          <a:prstGeom prst="rect">
            <a:avLst/>
          </a:prstGeom>
        </p:spPr>
      </p:pic>
      <p:grpSp>
        <p:nvGrpSpPr>
          <p:cNvPr id="64" name="组合 63"/>
          <p:cNvGrpSpPr/>
          <p:nvPr/>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76497792"/>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340327955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3691815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48897801"/>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688580"/>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extLst>
      <p:ext uri="{BB962C8B-B14F-4D97-AF65-F5344CB8AC3E}">
        <p14:creationId xmlns:p14="http://schemas.microsoft.com/office/powerpoint/2010/main" val="4279403213"/>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961157655"/>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72602657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2739551024"/>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extLst>
      <p:ext uri="{BB962C8B-B14F-4D97-AF65-F5344CB8AC3E}">
        <p14:creationId xmlns:p14="http://schemas.microsoft.com/office/powerpoint/2010/main" val="385534018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extLst>
      <p:ext uri="{BB962C8B-B14F-4D97-AF65-F5344CB8AC3E}">
        <p14:creationId xmlns:p14="http://schemas.microsoft.com/office/powerpoint/2010/main" val="9622221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a:t>单击此处编辑母版标题样式</a:t>
            </a:r>
            <a:endParaRPr lang="zh-CN" altLang="en-US" dirty="0"/>
          </a:p>
        </p:txBody>
      </p:sp>
      <p:sp>
        <p:nvSpPr>
          <p:cNvPr id="6" name="文本框 5"/>
          <p:cNvSpPr txBox="1">
            <a:spLocks noChangeArrowheads="1"/>
          </p:cNvSpPr>
          <p:nvPr/>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p:nvPicPr>
        <p:blipFill>
          <a:blip r:embed="rId2" cstate="print"/>
          <a:stretch>
            <a:fillRect/>
          </a:stretch>
        </p:blipFill>
        <p:spPr>
          <a:xfrm>
            <a:off x="9790193" y="252089"/>
            <a:ext cx="1969223" cy="432990"/>
          </a:xfrm>
          <a:prstGeom prst="rect">
            <a:avLst/>
          </a:prstGeom>
        </p:spPr>
      </p:pic>
      <p:grpSp>
        <p:nvGrpSpPr>
          <p:cNvPr id="2" name="组合 1"/>
          <p:cNvGrpSpPr/>
          <p:nvPr/>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3517235832"/>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07729171"/>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1587956524"/>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1229678413"/>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4091526102"/>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3673238338"/>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169916172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目录样式4">
    <p:spTree>
      <p:nvGrpSpPr>
        <p:cNvPr id="1" name=""/>
        <p:cNvGrpSpPr/>
        <p:nvPr/>
      </p:nvGrpSpPr>
      <p:grpSpPr>
        <a:xfrm>
          <a:off x="0" y="0"/>
          <a:ext cx="0" cy="0"/>
          <a:chOff x="0" y="0"/>
          <a:chExt cx="0" cy="0"/>
        </a:xfrm>
      </p:grpSpPr>
      <p:sp>
        <p:nvSpPr>
          <p:cNvPr id="89" name="椭圆 88"/>
          <p:cNvSpPr/>
          <p:nvPr/>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207853868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41244135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84320736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extLst>
      <p:ext uri="{BB962C8B-B14F-4D97-AF65-F5344CB8AC3E}">
        <p14:creationId xmlns:p14="http://schemas.microsoft.com/office/powerpoint/2010/main" val="179762041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13130634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67044366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fld id="{3A10E59F-8A18-44E6-8CC5-D7778335986B}" type="datetimeFigureOut">
              <a:rPr lang="zh-CN" altLang="en-US" smtClean="0"/>
              <a:t>2024/4/9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fld id="{41457B4A-B115-48F9-8777-B145B160EAA4}" type="slidenum">
              <a:rPr lang="zh-CN" altLang="en-US" smtClean="0"/>
              <a:t>‹#›</a:t>
            </a:fld>
            <a:endParaRPr lang="zh-CN" altLang="en-US"/>
          </a:p>
        </p:txBody>
      </p:sp>
    </p:spTree>
    <p:extLst>
      <p:ext uri="{BB962C8B-B14F-4D97-AF65-F5344CB8AC3E}">
        <p14:creationId xmlns:p14="http://schemas.microsoft.com/office/powerpoint/2010/main" val="4204783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13" r:id="rId5"/>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72078740"/>
      </p:ext>
    </p:extLst>
  </p:cSld>
  <p:clrMap bg1="lt1" tx1="dk1" bg2="lt2" tx2="dk2" accent1="accent1" accent2="accent2" accent3="accent3" accent4="accent4" accent5="accent5" accent6="accent6" hlink="hlink" folHlink="folHlink"/>
  <p:sldLayoutIdLst>
    <p:sldLayoutId id="214748369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1385072"/>
      </p:ext>
    </p:extLst>
  </p:cSld>
  <p:clrMap bg1="lt1" tx1="dk1" bg2="lt2" tx2="dk2" accent1="accent1" accent2="accent2" accent3="accent3" accent4="accent4" accent5="accent5" accent6="accent6" hlink="hlink" folHlink="folHlink"/>
  <p:sldLayoutIdLst>
    <p:sldLayoutId id="2147483694" r:id="rId1"/>
    <p:sldLayoutId id="214748369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20732580"/>
      </p:ext>
    </p:extLst>
  </p:cSld>
  <p:clrMap bg1="lt1" tx1="dk1" bg2="lt2" tx2="dk2" accent1="accent1" accent2="accent2" accent3="accent3" accent4="accent4" accent5="accent5" accent6="accent6" hlink="hlink" folHlink="folHlink"/>
  <p:sldLayoutIdLst>
    <p:sldLayoutId id="2147483697" r:id="rId1"/>
    <p:sldLayoutId id="2147483698"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8887453"/>
      </p:ext>
    </p:extLst>
  </p:cSld>
  <p:clrMap bg1="lt1" tx1="dk1" bg2="lt2" tx2="dk2" accent1="accent1" accent2="accent2" accent3="accent3" accent4="accent4" accent5="accent5" accent6="accent6" hlink="hlink" folHlink="folHlink"/>
  <p:sldLayoutIdLst>
    <p:sldLayoutId id="2147483700"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54256685"/>
      </p:ext>
    </p:extLst>
  </p:cSld>
  <p:clrMap bg1="lt1" tx1="dk1" bg2="lt2" tx2="dk2" accent1="accent1" accent2="accent2" accent3="accent3" accent4="accent4" accent5="accent5" accent6="accent6" hlink="hlink" folHlink="folHlink"/>
  <p:sldLayoutIdLst>
    <p:sldLayoutId id="214748370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42298406"/>
      </p:ext>
    </p:extLst>
  </p:cSld>
  <p:clrMap bg1="lt1" tx1="dk1" bg2="lt2" tx2="dk2" accent1="accent1" accent2="accent2" accent3="accent3" accent4="accent4" accent5="accent5" accent6="accent6" hlink="hlink" folHlink="folHlink"/>
  <p:sldLayoutIdLst>
    <p:sldLayoutId id="2147483704" r:id="rId1"/>
    <p:sldLayoutId id="214748370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6889122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13435894"/>
      </p:ext>
    </p:extLst>
  </p:cSld>
  <p:clrMap bg1="lt1" tx1="dk1" bg2="lt2" tx2="dk2" accent1="accent1" accent2="accent2" accent3="accent3" accent4="accent4" accent5="accent5" accent6="accent6" hlink="hlink" folHlink="folHlink"/>
  <p:sldLayoutIdLst>
    <p:sldLayoutId id="214748371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13127879"/>
      </p:ext>
    </p:extLst>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7109668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3272125"/>
      </p:ext>
    </p:extLst>
  </p:cSld>
  <p:clrMap bg1="lt1" tx1="dk1" bg2="lt2" tx2="dk2" accent1="accent1" accent2="accent2" accent3="accent3" accent4="accent4" accent5="accent5" accent6="accent6" hlink="hlink" folHlink="folHlink"/>
  <p:sldLayoutIdLst>
    <p:sldLayoutId id="2147483676" r:id="rId1"/>
    <p:sldLayoutId id="2147483677"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0192039"/>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95467646"/>
      </p:ext>
    </p:extLst>
  </p:cSld>
  <p:clrMap bg1="lt1" tx1="dk1" bg2="lt2" tx2="dk2" accent1="accent1" accent2="accent2" accent3="accent3" accent4="accent4" accent5="accent5" accent6="accent6" hlink="hlink" folHlink="folHlink"/>
  <p:sldLayoutIdLst>
    <p:sldLayoutId id="214748368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56199851"/>
      </p:ext>
    </p:extLst>
  </p:cSld>
  <p:clrMap bg1="lt1" tx1="dk1" bg2="lt2" tx2="dk2" accent1="accent1" accent2="accent2" accent3="accent3" accent4="accent4" accent5="accent5" accent6="accent6" hlink="hlink" folHlink="folHlink"/>
  <p:sldLayoutIdLst>
    <p:sldLayoutId id="2147483684" r:id="rId1"/>
    <p:sldLayoutId id="214748368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75961803"/>
      </p:ext>
    </p:extLst>
  </p:cSld>
  <p:clrMap bg1="lt1" tx1="dk1" bg2="lt2" tx2="dk2" accent1="accent1" accent2="accent2" accent3="accent3" accent4="accent4" accent5="accent5" accent6="accent6" hlink="hlink" folHlink="folHlink"/>
  <p:sldLayoutIdLst>
    <p:sldLayoutId id="2147483687"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2024/4/9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27251419"/>
      </p:ext>
    </p:extLst>
  </p:cSld>
  <p:clrMap bg1="lt1" tx1="dk1" bg2="lt2" tx2="dk2" accent1="accent1" accent2="accent2" accent3="accent3" accent4="accent4" accent5="accent5" accent6="accent6" hlink="hlink" folHlink="folHlink"/>
  <p:sldLayoutIdLst>
    <p:sldLayoutId id="2147483689" r:id="rId1"/>
    <p:sldLayoutId id="214748369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 Target="slide21.xml"/><Relationship Id="rId7" Type="http://schemas.openxmlformats.org/officeDocument/2006/relationships/slide" Target="slide2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slide" Target="slide23.xml"/><Relationship Id="rId4" Type="http://schemas.openxmlformats.org/officeDocument/2006/relationships/image" Target="../media/image38.jpeg"/><Relationship Id="rId9" Type="http://schemas.openxmlformats.org/officeDocument/2006/relationships/slide" Target="slide27.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0.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218957"/>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54484"/>
            <a:ext cx="3714570" cy="348429"/>
          </a:xfrm>
          <a:prstGeom prst="rect">
            <a:avLst/>
          </a:prstGeom>
          <a:noFill/>
        </p:spPr>
        <p:txBody>
          <a:bodyPr wrap="square" lIns="0" tIns="0" rIns="0" bIns="0" rtlCol="0">
            <a:spAutoFit/>
          </a:bodyPr>
          <a:lstStyle/>
          <a:p>
            <a:pPr algn="l">
              <a:lnSpc>
                <a:spcPct val="120000"/>
              </a:lnSpc>
            </a:pP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丁瑶玲 网络空间安全学院</a:t>
            </a:r>
          </a:p>
        </p:txBody>
      </p:sp>
      <p:sp>
        <p:nvSpPr>
          <p:cNvPr id="22" name="文本框 21"/>
          <p:cNvSpPr txBox="1"/>
          <p:nvPr/>
        </p:nvSpPr>
        <p:spPr>
          <a:xfrm>
            <a:off x="1149487" y="5112604"/>
            <a:ext cx="3714570" cy="348429"/>
          </a:xfrm>
          <a:prstGeom prst="rect">
            <a:avLst/>
          </a:prstGeom>
          <a:noFill/>
        </p:spPr>
        <p:txBody>
          <a:bodyPr wrap="square" lIns="0" tIns="0" rIns="0" bIns="0" rtlCol="0">
            <a:spAutoFit/>
          </a:bodyPr>
          <a:lstStyle/>
          <a:p>
            <a:pPr algn="l">
              <a:lnSpc>
                <a:spcPct val="120000"/>
              </a:lnSpc>
            </a:pPr>
            <a:r>
              <a:rPr lang="en-US" altLang="zh-CN" sz="2000" spc="300" dirty="0">
                <a:solidFill>
                  <a:schemeClr val="bg1">
                    <a:alpha val="90000"/>
                  </a:schemeClr>
                </a:solidFill>
                <a:latin typeface="华文新魏" panose="02010800040101010101" pitchFamily="2" charset="-122"/>
                <a:ea typeface="华文新魏" panose="02010800040101010101" pitchFamily="2" charset="-122"/>
              </a:rPr>
              <a:t>2024</a:t>
            </a: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年春季</a:t>
            </a:r>
          </a:p>
        </p:txBody>
      </p:sp>
      <p:sp>
        <p:nvSpPr>
          <p:cNvPr id="24" name="文本框 23"/>
          <p:cNvSpPr txBox="1"/>
          <p:nvPr/>
        </p:nvSpPr>
        <p:spPr>
          <a:xfrm>
            <a:off x="660400" y="1505826"/>
            <a:ext cx="11089424" cy="2576988"/>
          </a:xfrm>
          <a:prstGeom prst="rect">
            <a:avLst/>
          </a:prstGeom>
          <a:noFill/>
        </p:spPr>
        <p:txBody>
          <a:bodyPr wrap="square" lIns="0" tIns="0" rIns="0" bIns="0" rtlCol="0">
            <a:spAutoFit/>
          </a:bodyPr>
          <a:lstStyle/>
          <a:p>
            <a:pPr>
              <a:lnSpc>
                <a:spcPct val="110000"/>
              </a:lnSpc>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gn="r">
              <a:lnSpc>
                <a:spcPct val="110000"/>
              </a:lnSpc>
            </a:pPr>
            <a:r>
              <a:rPr lang="zh-CN" altLang="en-US" sz="5400" b="1" spc="300" dirty="0">
                <a:solidFill>
                  <a:schemeClr val="bg1"/>
                </a:solidFill>
                <a:latin typeface="+mn-ea"/>
                <a:ea typeface="+mn-ea"/>
              </a:rPr>
              <a:t>第</a:t>
            </a:r>
            <a:r>
              <a:rPr lang="en-US" altLang="zh-CN" sz="5400" b="1" spc="300" dirty="0">
                <a:solidFill>
                  <a:schemeClr val="bg1"/>
                </a:solidFill>
                <a:latin typeface="+mn-ea"/>
                <a:ea typeface="+mn-ea"/>
              </a:rPr>
              <a:t>7</a:t>
            </a:r>
            <a:r>
              <a:rPr lang="zh-CN" altLang="en-US" sz="5400" b="1" spc="300" dirty="0">
                <a:solidFill>
                  <a:schemeClr val="bg1"/>
                </a:solidFill>
                <a:latin typeface="+mn-ea"/>
                <a:ea typeface="+mn-ea"/>
              </a:rPr>
              <a:t>章 基于寄存器、</a:t>
            </a:r>
            <a:r>
              <a:rPr lang="en-US" altLang="zh-CN" sz="5400" b="1" spc="300" dirty="0">
                <a:solidFill>
                  <a:schemeClr val="bg1"/>
                </a:solidFill>
                <a:latin typeface="+mn-ea"/>
                <a:ea typeface="+mn-ea"/>
              </a:rPr>
              <a:t>Cache</a:t>
            </a:r>
            <a:r>
              <a:rPr lang="zh-CN" altLang="en-US" sz="5400" b="1" spc="300" dirty="0">
                <a:solidFill>
                  <a:schemeClr val="bg1"/>
                </a:solidFill>
                <a:latin typeface="+mn-ea"/>
                <a:ea typeface="+mn-ea"/>
              </a:rPr>
              <a:t>、可信执行环境的密钥安全方案</a:t>
            </a:r>
          </a:p>
        </p:txBody>
      </p:sp>
      <p:grpSp>
        <p:nvGrpSpPr>
          <p:cNvPr id="8" name="组合 7">
            <a:extLst>
              <a:ext uri="{FF2B5EF4-FFF2-40B4-BE49-F238E27FC236}">
                <a16:creationId xmlns:a16="http://schemas.microsoft.com/office/drawing/2014/main" id="{7094A441-7377-4689-8EB1-D145C5F60444}"/>
              </a:ext>
            </a:extLst>
          </p:cNvPr>
          <p:cNvGrpSpPr/>
          <p:nvPr/>
        </p:nvGrpSpPr>
        <p:grpSpPr>
          <a:xfrm>
            <a:off x="660400" y="5112604"/>
            <a:ext cx="324000" cy="324000"/>
            <a:chOff x="25383599" y="3276600"/>
            <a:chExt cx="523125" cy="523125"/>
          </a:xfrm>
          <a:solidFill>
            <a:schemeClr val="bg1"/>
          </a:solidFill>
        </p:grpSpPr>
        <p:sp>
          <p:nvSpPr>
            <p:cNvPr id="9" name="任意多边形: 形状 8">
              <a:extLst>
                <a:ext uri="{FF2B5EF4-FFF2-40B4-BE49-F238E27FC236}">
                  <a16:creationId xmlns:a16="http://schemas.microsoft.com/office/drawing/2014/main" id="{18DDB3D3-CDCB-4FC1-B4E7-8871E557E6CC}"/>
                </a:ext>
              </a:extLst>
            </p:cNvPr>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439F1361-E227-421B-AD14-B3DF71F59756}"/>
                </a:ext>
              </a:extLst>
            </p:cNvPr>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5D35AA03-49FC-40C1-97C5-ADEA2B3E9B3C}"/>
                </a:ext>
              </a:extLst>
            </p:cNvPr>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24A090EE-2ABE-479C-9D45-AC603E798992}"/>
                </a:ext>
              </a:extLst>
            </p:cNvPr>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280307E4-BAFB-4C5E-92C9-E63566144E01}"/>
                </a:ext>
              </a:extLst>
            </p:cNvPr>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1CFBEBDA-8F4D-470C-85F2-03C19A46EFC5}"/>
                </a:ext>
              </a:extLst>
            </p:cNvPr>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7" name="任意多边形: 形状 16">
              <a:extLst>
                <a:ext uri="{FF2B5EF4-FFF2-40B4-BE49-F238E27FC236}">
                  <a16:creationId xmlns:a16="http://schemas.microsoft.com/office/drawing/2014/main" id="{1898F033-4166-4B0B-A455-55861DF6DE8F}"/>
                </a:ext>
              </a:extLst>
            </p:cNvPr>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9" name="任意多边形: 形状 18">
              <a:extLst>
                <a:ext uri="{FF2B5EF4-FFF2-40B4-BE49-F238E27FC236}">
                  <a16:creationId xmlns:a16="http://schemas.microsoft.com/office/drawing/2014/main" id="{1A59014F-D968-4293-8585-C6DAB5DFDA1E}"/>
                </a:ext>
              </a:extLst>
            </p:cNvPr>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0" name="任意多边形: 形状 19">
              <a:extLst>
                <a:ext uri="{FF2B5EF4-FFF2-40B4-BE49-F238E27FC236}">
                  <a16:creationId xmlns:a16="http://schemas.microsoft.com/office/drawing/2014/main" id="{7780BC4A-74AC-4A4F-8755-4F59C40E3F56}"/>
                </a:ext>
              </a:extLst>
            </p:cNvPr>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3" name="任意多边形: 形状 22">
              <a:extLst>
                <a:ext uri="{FF2B5EF4-FFF2-40B4-BE49-F238E27FC236}">
                  <a16:creationId xmlns:a16="http://schemas.microsoft.com/office/drawing/2014/main" id="{D9CCC60E-7A99-4DFC-AB68-10FBC4D3E21E}"/>
                </a:ext>
              </a:extLst>
            </p:cNvPr>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基于寄存器的公钥密码算法实现方案</a:t>
            </a:r>
            <a:r>
              <a:rPr lang="en-US" altLang="zh-CN" dirty="0"/>
              <a:t>——</a:t>
            </a:r>
            <a:r>
              <a:rPr lang="zh-CN" altLang="en-US" dirty="0"/>
              <a:t>初始化</a:t>
            </a:r>
          </a:p>
        </p:txBody>
      </p:sp>
      <p:sp>
        <p:nvSpPr>
          <p:cNvPr id="9" name="ïṣḷiďê">
            <a:extLst>
              <a:ext uri="{FF2B5EF4-FFF2-40B4-BE49-F238E27FC236}">
                <a16:creationId xmlns:a16="http://schemas.microsoft.com/office/drawing/2014/main" id="{90E88517-2201-4A1E-BA67-168E7F1A3889}"/>
              </a:ext>
            </a:extLst>
          </p:cNvPr>
          <p:cNvSpPr txBox="1"/>
          <p:nvPr/>
        </p:nvSpPr>
        <p:spPr>
          <a:xfrm>
            <a:off x="7097105" y="1719347"/>
            <a:ext cx="4413885" cy="126100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公钥密码私钥及大量中间计算结果</a:t>
            </a:r>
            <a:r>
              <a:rPr lang="zh-CN" altLang="en-US" spc="100" dirty="0">
                <a:solidFill>
                  <a:schemeClr val="accent4">
                    <a:lumMod val="60000"/>
                    <a:lumOff val="40000"/>
                  </a:schemeClr>
                </a:solidFill>
              </a:rPr>
              <a:t>占用大量空间</a:t>
            </a:r>
            <a:r>
              <a:rPr lang="zh-CN" altLang="en-US" spc="100" dirty="0"/>
              <a:t>，不可能将私钥直接存放在特权寄存器中，采用</a:t>
            </a:r>
            <a:r>
              <a:rPr lang="zh-CN" altLang="en-US" spc="100" dirty="0">
                <a:solidFill>
                  <a:schemeClr val="accent4">
                    <a:lumMod val="60000"/>
                    <a:lumOff val="40000"/>
                  </a:schemeClr>
                </a:solidFill>
              </a:rPr>
              <a:t>“</a:t>
            </a:r>
            <a:r>
              <a:rPr lang="en-US" altLang="zh-CN" dirty="0">
                <a:solidFill>
                  <a:schemeClr val="accent4">
                    <a:lumMod val="60000"/>
                    <a:lumOff val="40000"/>
                  </a:schemeClr>
                </a:solidFill>
              </a:rPr>
              <a:t>AES</a:t>
            </a:r>
            <a:r>
              <a:rPr lang="zh-CN" altLang="en-US" spc="100" dirty="0">
                <a:solidFill>
                  <a:schemeClr val="accent4">
                    <a:lumMod val="60000"/>
                    <a:lumOff val="40000"/>
                  </a:schemeClr>
                </a:solidFill>
              </a:rPr>
              <a:t>主密钥</a:t>
            </a:r>
            <a:r>
              <a:rPr lang="en-US" altLang="zh-CN" spc="100" dirty="0">
                <a:solidFill>
                  <a:schemeClr val="accent4">
                    <a:lumMod val="60000"/>
                    <a:lumOff val="40000"/>
                  </a:schemeClr>
                </a:solidFill>
              </a:rPr>
              <a:t>-</a:t>
            </a:r>
            <a:r>
              <a:rPr lang="en-US" altLang="zh-CN" dirty="0">
                <a:solidFill>
                  <a:schemeClr val="accent4">
                    <a:lumMod val="60000"/>
                    <a:lumOff val="40000"/>
                  </a:schemeClr>
                </a:solidFill>
              </a:rPr>
              <a:t>RSA</a:t>
            </a:r>
            <a:r>
              <a:rPr lang="zh-CN" altLang="en-US" spc="100" dirty="0">
                <a:solidFill>
                  <a:schemeClr val="accent4">
                    <a:lumMod val="60000"/>
                    <a:lumOff val="40000"/>
                  </a:schemeClr>
                </a:solidFill>
              </a:rPr>
              <a:t>私钥”</a:t>
            </a:r>
            <a:r>
              <a:rPr lang="zh-CN" altLang="en-US" spc="100" dirty="0"/>
              <a:t>方式进行长期存储</a:t>
            </a:r>
          </a:p>
        </p:txBody>
      </p:sp>
      <p:sp>
        <p:nvSpPr>
          <p:cNvPr id="10" name="îṣlîḍe">
            <a:hlinkClick r:id="" action="ppaction://noaction"/>
            <a:extLst>
              <a:ext uri="{FF2B5EF4-FFF2-40B4-BE49-F238E27FC236}">
                <a16:creationId xmlns:a16="http://schemas.microsoft.com/office/drawing/2014/main" id="{9B7B4DC6-27AC-42E6-AFA7-1069D079AD48}"/>
              </a:ext>
            </a:extLst>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初始化</a:t>
            </a:r>
          </a:p>
        </p:txBody>
      </p:sp>
      <p:grpSp>
        <p:nvGrpSpPr>
          <p:cNvPr id="138" name="组合 137">
            <a:extLst>
              <a:ext uri="{FF2B5EF4-FFF2-40B4-BE49-F238E27FC236}">
                <a16:creationId xmlns:a16="http://schemas.microsoft.com/office/drawing/2014/main" id="{FD12A0F6-2088-405B-ACD9-90E3A1160503}"/>
              </a:ext>
            </a:extLst>
          </p:cNvPr>
          <p:cNvGrpSpPr/>
          <p:nvPr/>
        </p:nvGrpSpPr>
        <p:grpSpPr>
          <a:xfrm>
            <a:off x="319990" y="1376332"/>
            <a:ext cx="6331487" cy="4093915"/>
            <a:chOff x="319990" y="1376332"/>
            <a:chExt cx="6331487" cy="4093915"/>
          </a:xfrm>
        </p:grpSpPr>
        <p:sp>
          <p:nvSpPr>
            <p:cNvPr id="8" name="矩形: 圆角 7">
              <a:extLst>
                <a:ext uri="{FF2B5EF4-FFF2-40B4-BE49-F238E27FC236}">
                  <a16:creationId xmlns:a16="http://schemas.microsoft.com/office/drawing/2014/main" id="{FD4D3E1F-2016-4619-9157-A4AE43B1D990}"/>
                </a:ext>
              </a:extLst>
            </p:cNvPr>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a:extLst>
                <a:ext uri="{FF2B5EF4-FFF2-40B4-BE49-F238E27FC236}">
                  <a16:creationId xmlns:a16="http://schemas.microsoft.com/office/drawing/2014/main" id="{F50840C0-DB69-476C-AAA6-D883DFCC3C8B}"/>
                </a:ext>
              </a:extLst>
            </p:cNvPr>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a:extLst>
                <a:ext uri="{FF2B5EF4-FFF2-40B4-BE49-F238E27FC236}">
                  <a16:creationId xmlns:a16="http://schemas.microsoft.com/office/drawing/2014/main" id="{C6FB370B-9914-4DEC-9233-CD1B8A419C89}"/>
                </a:ext>
              </a:extLst>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a:extLst>
                <a:ext uri="{FF2B5EF4-FFF2-40B4-BE49-F238E27FC236}">
                  <a16:creationId xmlns:a16="http://schemas.microsoft.com/office/drawing/2014/main" id="{EA1B6DCB-044C-406B-9F61-90E0A307323A}"/>
                </a:ext>
              </a:extLst>
            </p:cNvPr>
            <p:cNvGrpSpPr/>
            <p:nvPr/>
          </p:nvGrpSpPr>
          <p:grpSpPr>
            <a:xfrm>
              <a:off x="1500960" y="1401981"/>
              <a:ext cx="180000" cy="515719"/>
              <a:chOff x="1772667" y="1263943"/>
              <a:chExt cx="180000" cy="515719"/>
            </a:xfrm>
          </p:grpSpPr>
          <p:cxnSp>
            <p:nvCxnSpPr>
              <p:cNvPr id="32" name="直接连接符 31">
                <a:extLst>
                  <a:ext uri="{FF2B5EF4-FFF2-40B4-BE49-F238E27FC236}">
                    <a16:creationId xmlns:a16="http://schemas.microsoft.com/office/drawing/2014/main" id="{A3C477C3-3668-43CA-854A-34C59BE6945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B6631A6C-3D51-4BD2-A212-9C3033765FE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6CAD85F-BAB8-48F7-862D-810480ED072B}"/>
                </a:ext>
              </a:extLst>
            </p:cNvPr>
            <p:cNvGrpSpPr/>
            <p:nvPr/>
          </p:nvGrpSpPr>
          <p:grpSpPr>
            <a:xfrm>
              <a:off x="2270171" y="1401981"/>
              <a:ext cx="180000" cy="515719"/>
              <a:chOff x="1772667" y="1263943"/>
              <a:chExt cx="180000" cy="515719"/>
            </a:xfrm>
          </p:grpSpPr>
          <p:cxnSp>
            <p:nvCxnSpPr>
              <p:cNvPr id="74" name="直接连接符 73">
                <a:extLst>
                  <a:ext uri="{FF2B5EF4-FFF2-40B4-BE49-F238E27FC236}">
                    <a16:creationId xmlns:a16="http://schemas.microsoft.com/office/drawing/2014/main" id="{FB372FBB-FF59-4904-9D53-AA5E4E4CB72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E80BAB9B-1156-4106-A25D-F5EA9379A16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a:extLst>
                <a:ext uri="{FF2B5EF4-FFF2-40B4-BE49-F238E27FC236}">
                  <a16:creationId xmlns:a16="http://schemas.microsoft.com/office/drawing/2014/main" id="{007E8BB4-5C8A-42BD-BF26-8C2FD05905C5}"/>
                </a:ext>
              </a:extLst>
            </p:cNvPr>
            <p:cNvGrpSpPr/>
            <p:nvPr/>
          </p:nvGrpSpPr>
          <p:grpSpPr>
            <a:xfrm>
              <a:off x="3039382" y="1401981"/>
              <a:ext cx="180000" cy="515719"/>
              <a:chOff x="1772667" y="1263943"/>
              <a:chExt cx="180000" cy="515719"/>
            </a:xfrm>
          </p:grpSpPr>
          <p:cxnSp>
            <p:nvCxnSpPr>
              <p:cNvPr id="77" name="直接连接符 76">
                <a:extLst>
                  <a:ext uri="{FF2B5EF4-FFF2-40B4-BE49-F238E27FC236}">
                    <a16:creationId xmlns:a16="http://schemas.microsoft.com/office/drawing/2014/main" id="{61852C83-4DA3-4B14-86A9-138D755AEBB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067ADBB2-3D66-446A-9C4A-4FD58FD54A5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a:extLst>
                <a:ext uri="{FF2B5EF4-FFF2-40B4-BE49-F238E27FC236}">
                  <a16:creationId xmlns:a16="http://schemas.microsoft.com/office/drawing/2014/main" id="{CE013079-0321-4D7C-98D8-45BA94A9BFC5}"/>
                </a:ext>
              </a:extLst>
            </p:cNvPr>
            <p:cNvGrpSpPr/>
            <p:nvPr/>
          </p:nvGrpSpPr>
          <p:grpSpPr>
            <a:xfrm>
              <a:off x="3808593" y="1401981"/>
              <a:ext cx="180000" cy="515719"/>
              <a:chOff x="1772667" y="1263943"/>
              <a:chExt cx="180000" cy="515719"/>
            </a:xfrm>
          </p:grpSpPr>
          <p:cxnSp>
            <p:nvCxnSpPr>
              <p:cNvPr id="80" name="直接连接符 79">
                <a:extLst>
                  <a:ext uri="{FF2B5EF4-FFF2-40B4-BE49-F238E27FC236}">
                    <a16:creationId xmlns:a16="http://schemas.microsoft.com/office/drawing/2014/main" id="{A95B65EF-BF39-4923-A1A8-81312BEB31E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DD48CB00-DC2E-4BE0-972A-92191249E83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a:extLst>
                <a:ext uri="{FF2B5EF4-FFF2-40B4-BE49-F238E27FC236}">
                  <a16:creationId xmlns:a16="http://schemas.microsoft.com/office/drawing/2014/main" id="{905CCD27-41E1-422A-84E9-B7D873D4406D}"/>
                </a:ext>
              </a:extLst>
            </p:cNvPr>
            <p:cNvGrpSpPr/>
            <p:nvPr/>
          </p:nvGrpSpPr>
          <p:grpSpPr>
            <a:xfrm>
              <a:off x="4577804" y="1401981"/>
              <a:ext cx="180000" cy="515719"/>
              <a:chOff x="1772667" y="1263943"/>
              <a:chExt cx="180000" cy="515719"/>
            </a:xfrm>
          </p:grpSpPr>
          <p:cxnSp>
            <p:nvCxnSpPr>
              <p:cNvPr id="83" name="直接连接符 82">
                <a:extLst>
                  <a:ext uri="{FF2B5EF4-FFF2-40B4-BE49-F238E27FC236}">
                    <a16:creationId xmlns:a16="http://schemas.microsoft.com/office/drawing/2014/main" id="{7BCC61CC-62B4-4A29-B661-1738A004AAA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4CC53A59-5D86-4666-9A19-F25FD071A0A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7A8230EC-C14C-43A1-97E7-6115CA42AEA7}"/>
                </a:ext>
              </a:extLst>
            </p:cNvPr>
            <p:cNvGrpSpPr/>
            <p:nvPr/>
          </p:nvGrpSpPr>
          <p:grpSpPr>
            <a:xfrm>
              <a:off x="5347015" y="1376332"/>
              <a:ext cx="180000" cy="515719"/>
              <a:chOff x="1772667" y="1263943"/>
              <a:chExt cx="180000" cy="515719"/>
            </a:xfrm>
          </p:grpSpPr>
          <p:cxnSp>
            <p:nvCxnSpPr>
              <p:cNvPr id="86" name="直接连接符 85">
                <a:extLst>
                  <a:ext uri="{FF2B5EF4-FFF2-40B4-BE49-F238E27FC236}">
                    <a16:creationId xmlns:a16="http://schemas.microsoft.com/office/drawing/2014/main" id="{0C458511-ACD7-4D24-B531-727F7276C8E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F98D31F3-0A38-4E0D-90CA-47B5F4E1ADB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A938D1D2-E2BE-4AE4-9A66-5EF4336CF6CB}"/>
                </a:ext>
              </a:extLst>
            </p:cNvPr>
            <p:cNvGrpSpPr/>
            <p:nvPr/>
          </p:nvGrpSpPr>
          <p:grpSpPr>
            <a:xfrm flipV="1">
              <a:off x="1500960" y="4954528"/>
              <a:ext cx="180000" cy="515719"/>
              <a:chOff x="1772667" y="1263943"/>
              <a:chExt cx="180000" cy="515719"/>
            </a:xfrm>
          </p:grpSpPr>
          <p:cxnSp>
            <p:nvCxnSpPr>
              <p:cNvPr id="89" name="直接连接符 88">
                <a:extLst>
                  <a:ext uri="{FF2B5EF4-FFF2-40B4-BE49-F238E27FC236}">
                    <a16:creationId xmlns:a16="http://schemas.microsoft.com/office/drawing/2014/main" id="{9B33D348-F9EA-49BF-898D-9B32AADF23D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11B81DDA-B0DC-4D95-86D8-14598E1E9824}"/>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a:extLst>
                <a:ext uri="{FF2B5EF4-FFF2-40B4-BE49-F238E27FC236}">
                  <a16:creationId xmlns:a16="http://schemas.microsoft.com/office/drawing/2014/main" id="{3E04F4A5-C7F9-43B0-A8B8-FA86B9EF06D9}"/>
                </a:ext>
              </a:extLst>
            </p:cNvPr>
            <p:cNvGrpSpPr/>
            <p:nvPr/>
          </p:nvGrpSpPr>
          <p:grpSpPr>
            <a:xfrm flipV="1">
              <a:off x="2270171" y="4954528"/>
              <a:ext cx="180000" cy="515719"/>
              <a:chOff x="1772667" y="1263943"/>
              <a:chExt cx="180000" cy="515719"/>
            </a:xfrm>
          </p:grpSpPr>
          <p:cxnSp>
            <p:nvCxnSpPr>
              <p:cNvPr id="92" name="直接连接符 91">
                <a:extLst>
                  <a:ext uri="{FF2B5EF4-FFF2-40B4-BE49-F238E27FC236}">
                    <a16:creationId xmlns:a16="http://schemas.microsoft.com/office/drawing/2014/main" id="{1290F97D-BBFB-4FEC-85C4-C5F3854F111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a:extLst>
                  <a:ext uri="{FF2B5EF4-FFF2-40B4-BE49-F238E27FC236}">
                    <a16:creationId xmlns:a16="http://schemas.microsoft.com/office/drawing/2014/main" id="{C2F217AE-B73F-4E92-AC7B-CE93517AC9E7}"/>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a:extLst>
                <a:ext uri="{FF2B5EF4-FFF2-40B4-BE49-F238E27FC236}">
                  <a16:creationId xmlns:a16="http://schemas.microsoft.com/office/drawing/2014/main" id="{7CC765A5-C4D6-4C88-92B1-24FD46D9626F}"/>
                </a:ext>
              </a:extLst>
            </p:cNvPr>
            <p:cNvGrpSpPr/>
            <p:nvPr/>
          </p:nvGrpSpPr>
          <p:grpSpPr>
            <a:xfrm flipV="1">
              <a:off x="3039382" y="4954528"/>
              <a:ext cx="180000" cy="515719"/>
              <a:chOff x="1772667" y="1263943"/>
              <a:chExt cx="180000" cy="515719"/>
            </a:xfrm>
          </p:grpSpPr>
          <p:cxnSp>
            <p:nvCxnSpPr>
              <p:cNvPr id="95" name="直接连接符 94">
                <a:extLst>
                  <a:ext uri="{FF2B5EF4-FFF2-40B4-BE49-F238E27FC236}">
                    <a16:creationId xmlns:a16="http://schemas.microsoft.com/office/drawing/2014/main" id="{6C661B63-9C68-4836-B945-BD5CAE03CD3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64EE6955-AB51-44BA-9C07-8DD542A9457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a:extLst>
                <a:ext uri="{FF2B5EF4-FFF2-40B4-BE49-F238E27FC236}">
                  <a16:creationId xmlns:a16="http://schemas.microsoft.com/office/drawing/2014/main" id="{DEA77642-1AC3-4311-9A93-5E462205C2BD}"/>
                </a:ext>
              </a:extLst>
            </p:cNvPr>
            <p:cNvGrpSpPr/>
            <p:nvPr/>
          </p:nvGrpSpPr>
          <p:grpSpPr>
            <a:xfrm flipV="1">
              <a:off x="3808593" y="4954528"/>
              <a:ext cx="180000" cy="515719"/>
              <a:chOff x="1772667" y="1263943"/>
              <a:chExt cx="180000" cy="515719"/>
            </a:xfrm>
          </p:grpSpPr>
          <p:cxnSp>
            <p:nvCxnSpPr>
              <p:cNvPr id="98" name="直接连接符 97">
                <a:extLst>
                  <a:ext uri="{FF2B5EF4-FFF2-40B4-BE49-F238E27FC236}">
                    <a16:creationId xmlns:a16="http://schemas.microsoft.com/office/drawing/2014/main" id="{940FBA0D-02E3-4C09-BB31-3CFC6844AB01}"/>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CB1F146-9D2C-403F-8268-5525501860F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a:extLst>
                <a:ext uri="{FF2B5EF4-FFF2-40B4-BE49-F238E27FC236}">
                  <a16:creationId xmlns:a16="http://schemas.microsoft.com/office/drawing/2014/main" id="{145DEFE8-6EC0-43BA-B864-1CA1D5CEA7A2}"/>
                </a:ext>
              </a:extLst>
            </p:cNvPr>
            <p:cNvGrpSpPr/>
            <p:nvPr/>
          </p:nvGrpSpPr>
          <p:grpSpPr>
            <a:xfrm flipV="1">
              <a:off x="4577804" y="4954528"/>
              <a:ext cx="180000" cy="515719"/>
              <a:chOff x="1772667" y="1263943"/>
              <a:chExt cx="180000" cy="515719"/>
            </a:xfrm>
          </p:grpSpPr>
          <p:cxnSp>
            <p:nvCxnSpPr>
              <p:cNvPr id="101" name="直接连接符 100">
                <a:extLst>
                  <a:ext uri="{FF2B5EF4-FFF2-40B4-BE49-F238E27FC236}">
                    <a16:creationId xmlns:a16="http://schemas.microsoft.com/office/drawing/2014/main" id="{D12CDC1F-FF5D-4E68-BD73-FF58A7D9AC0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EA56B197-2165-4DF8-8518-53E03E95F2D5}"/>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a:extLst>
                <a:ext uri="{FF2B5EF4-FFF2-40B4-BE49-F238E27FC236}">
                  <a16:creationId xmlns:a16="http://schemas.microsoft.com/office/drawing/2014/main" id="{EC672DCD-B1D1-4B27-A24A-61EDA53F8FAA}"/>
                </a:ext>
              </a:extLst>
            </p:cNvPr>
            <p:cNvGrpSpPr/>
            <p:nvPr/>
          </p:nvGrpSpPr>
          <p:grpSpPr>
            <a:xfrm flipV="1">
              <a:off x="5347014" y="4954528"/>
              <a:ext cx="180000" cy="515719"/>
              <a:chOff x="1772667" y="1263943"/>
              <a:chExt cx="180000" cy="515719"/>
            </a:xfrm>
          </p:grpSpPr>
          <p:cxnSp>
            <p:nvCxnSpPr>
              <p:cNvPr id="104" name="直接连接符 103">
                <a:extLst>
                  <a:ext uri="{FF2B5EF4-FFF2-40B4-BE49-F238E27FC236}">
                    <a16:creationId xmlns:a16="http://schemas.microsoft.com/office/drawing/2014/main" id="{508F9B4A-F281-43B7-B50A-04FA26C9166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a:extLst>
                  <a:ext uri="{FF2B5EF4-FFF2-40B4-BE49-F238E27FC236}">
                    <a16:creationId xmlns:a16="http://schemas.microsoft.com/office/drawing/2014/main" id="{D9597450-FABB-4E99-9E5A-12EC0FCBB1D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a:extLst>
                <a:ext uri="{FF2B5EF4-FFF2-40B4-BE49-F238E27FC236}">
                  <a16:creationId xmlns:a16="http://schemas.microsoft.com/office/drawing/2014/main" id="{D76B7D49-6AFE-44B0-A2E8-8718A9B4312C}"/>
                </a:ext>
              </a:extLst>
            </p:cNvPr>
            <p:cNvGrpSpPr/>
            <p:nvPr/>
          </p:nvGrpSpPr>
          <p:grpSpPr>
            <a:xfrm rot="5400000">
              <a:off x="-665967" y="3171229"/>
              <a:ext cx="2487633" cy="515719"/>
              <a:chOff x="1653360" y="5106928"/>
              <a:chExt cx="2487633" cy="515719"/>
            </a:xfrm>
          </p:grpSpPr>
          <p:grpSp>
            <p:nvGrpSpPr>
              <p:cNvPr id="106" name="组合 105">
                <a:extLst>
                  <a:ext uri="{FF2B5EF4-FFF2-40B4-BE49-F238E27FC236}">
                    <a16:creationId xmlns:a16="http://schemas.microsoft.com/office/drawing/2014/main" id="{3BD3C90F-1EE6-453C-97C8-8CADEEE59887}"/>
                  </a:ext>
                </a:extLst>
              </p:cNvPr>
              <p:cNvGrpSpPr/>
              <p:nvPr/>
            </p:nvGrpSpPr>
            <p:grpSpPr>
              <a:xfrm flipV="1">
                <a:off x="1653360" y="5106928"/>
                <a:ext cx="180000" cy="515719"/>
                <a:chOff x="1772667" y="1263943"/>
                <a:chExt cx="180000" cy="515719"/>
              </a:xfrm>
            </p:grpSpPr>
            <p:cxnSp>
              <p:nvCxnSpPr>
                <p:cNvPr id="107" name="直接连接符 106">
                  <a:extLst>
                    <a:ext uri="{FF2B5EF4-FFF2-40B4-BE49-F238E27FC236}">
                      <a16:creationId xmlns:a16="http://schemas.microsoft.com/office/drawing/2014/main" id="{0F683441-6C73-472A-B289-EFA9615C940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FE7E935D-2FF6-4A1D-94F4-F4B2385EE21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a:extLst>
                  <a:ext uri="{FF2B5EF4-FFF2-40B4-BE49-F238E27FC236}">
                    <a16:creationId xmlns:a16="http://schemas.microsoft.com/office/drawing/2014/main" id="{B7B0C629-0115-49BE-9097-8D9D3E0C8C11}"/>
                  </a:ext>
                </a:extLst>
              </p:cNvPr>
              <p:cNvGrpSpPr/>
              <p:nvPr/>
            </p:nvGrpSpPr>
            <p:grpSpPr>
              <a:xfrm flipV="1">
                <a:off x="2422571" y="5106928"/>
                <a:ext cx="180000" cy="515719"/>
                <a:chOff x="1772667" y="1263943"/>
                <a:chExt cx="180000" cy="515719"/>
              </a:xfrm>
            </p:grpSpPr>
            <p:cxnSp>
              <p:nvCxnSpPr>
                <p:cNvPr id="110" name="直接连接符 109">
                  <a:extLst>
                    <a:ext uri="{FF2B5EF4-FFF2-40B4-BE49-F238E27FC236}">
                      <a16:creationId xmlns:a16="http://schemas.microsoft.com/office/drawing/2014/main" id="{452954CC-000B-435B-9B31-6C30A5032B2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a:extLst>
                    <a:ext uri="{FF2B5EF4-FFF2-40B4-BE49-F238E27FC236}">
                      <a16:creationId xmlns:a16="http://schemas.microsoft.com/office/drawing/2014/main" id="{4DCC27CD-1CAB-44F8-A0E7-7C098DB01BC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a:extLst>
                  <a:ext uri="{FF2B5EF4-FFF2-40B4-BE49-F238E27FC236}">
                    <a16:creationId xmlns:a16="http://schemas.microsoft.com/office/drawing/2014/main" id="{91D8A81E-3DBB-4C69-8C0F-ACDA31981FB8}"/>
                  </a:ext>
                </a:extLst>
              </p:cNvPr>
              <p:cNvGrpSpPr/>
              <p:nvPr/>
            </p:nvGrpSpPr>
            <p:grpSpPr>
              <a:xfrm flipV="1">
                <a:off x="3191782" y="5106928"/>
                <a:ext cx="180000" cy="515719"/>
                <a:chOff x="1772667" y="1263943"/>
                <a:chExt cx="180000" cy="515719"/>
              </a:xfrm>
            </p:grpSpPr>
            <p:cxnSp>
              <p:nvCxnSpPr>
                <p:cNvPr id="113" name="直接连接符 112">
                  <a:extLst>
                    <a:ext uri="{FF2B5EF4-FFF2-40B4-BE49-F238E27FC236}">
                      <a16:creationId xmlns:a16="http://schemas.microsoft.com/office/drawing/2014/main" id="{84924487-40E0-4153-BDDE-6FECF2D2315D}"/>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9B7D4E62-919B-47FB-905E-C9E6146ED07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a:extLst>
                  <a:ext uri="{FF2B5EF4-FFF2-40B4-BE49-F238E27FC236}">
                    <a16:creationId xmlns:a16="http://schemas.microsoft.com/office/drawing/2014/main" id="{9AD13188-CDDB-4D59-8706-78D391B02486}"/>
                  </a:ext>
                </a:extLst>
              </p:cNvPr>
              <p:cNvGrpSpPr/>
              <p:nvPr/>
            </p:nvGrpSpPr>
            <p:grpSpPr>
              <a:xfrm flipV="1">
                <a:off x="3960993" y="5106928"/>
                <a:ext cx="180000" cy="515719"/>
                <a:chOff x="1772667" y="1263943"/>
                <a:chExt cx="180000" cy="515719"/>
              </a:xfrm>
            </p:grpSpPr>
            <p:cxnSp>
              <p:nvCxnSpPr>
                <p:cNvPr id="116" name="直接连接符 115">
                  <a:extLst>
                    <a:ext uri="{FF2B5EF4-FFF2-40B4-BE49-F238E27FC236}">
                      <a16:creationId xmlns:a16="http://schemas.microsoft.com/office/drawing/2014/main" id="{9A34198B-A223-4EA5-A7C8-0ADDC010B8B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57CB7B00-81D3-40F1-BACA-31B02169A68C}"/>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a:extLst>
                <a:ext uri="{FF2B5EF4-FFF2-40B4-BE49-F238E27FC236}">
                  <a16:creationId xmlns:a16="http://schemas.microsoft.com/office/drawing/2014/main" id="{7F92F8E2-73D3-49B7-80FD-D87E30A2A374}"/>
                </a:ext>
              </a:extLst>
            </p:cNvPr>
            <p:cNvGrpSpPr/>
            <p:nvPr/>
          </p:nvGrpSpPr>
          <p:grpSpPr>
            <a:xfrm rot="16200000" flipH="1">
              <a:off x="5149801" y="3202979"/>
              <a:ext cx="2487633" cy="515719"/>
              <a:chOff x="1653360" y="5106928"/>
              <a:chExt cx="2487633" cy="515719"/>
            </a:xfrm>
          </p:grpSpPr>
          <p:grpSp>
            <p:nvGrpSpPr>
              <p:cNvPr id="120" name="组合 119">
                <a:extLst>
                  <a:ext uri="{FF2B5EF4-FFF2-40B4-BE49-F238E27FC236}">
                    <a16:creationId xmlns:a16="http://schemas.microsoft.com/office/drawing/2014/main" id="{65BE8D0B-647A-4FAA-B8EB-159089395350}"/>
                  </a:ext>
                </a:extLst>
              </p:cNvPr>
              <p:cNvGrpSpPr/>
              <p:nvPr/>
            </p:nvGrpSpPr>
            <p:grpSpPr>
              <a:xfrm flipV="1">
                <a:off x="1653360" y="5106928"/>
                <a:ext cx="180000" cy="515719"/>
                <a:chOff x="1772667" y="1263943"/>
                <a:chExt cx="180000" cy="515719"/>
              </a:xfrm>
            </p:grpSpPr>
            <p:cxnSp>
              <p:nvCxnSpPr>
                <p:cNvPr id="130" name="直接连接符 129">
                  <a:extLst>
                    <a:ext uri="{FF2B5EF4-FFF2-40B4-BE49-F238E27FC236}">
                      <a16:creationId xmlns:a16="http://schemas.microsoft.com/office/drawing/2014/main" id="{04271833-F524-487B-8BC6-3E9E4F2AFCF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0FB757C4-1A20-404D-BAA1-2462EB7FB022}"/>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a:extLst>
                  <a:ext uri="{FF2B5EF4-FFF2-40B4-BE49-F238E27FC236}">
                    <a16:creationId xmlns:a16="http://schemas.microsoft.com/office/drawing/2014/main" id="{C9C00A30-6FCD-45DE-9B91-1450CDAFA736}"/>
                  </a:ext>
                </a:extLst>
              </p:cNvPr>
              <p:cNvGrpSpPr/>
              <p:nvPr/>
            </p:nvGrpSpPr>
            <p:grpSpPr>
              <a:xfrm flipV="1">
                <a:off x="2422571" y="5106928"/>
                <a:ext cx="180000" cy="515719"/>
                <a:chOff x="1772667" y="1263943"/>
                <a:chExt cx="180000" cy="515719"/>
              </a:xfrm>
            </p:grpSpPr>
            <p:cxnSp>
              <p:nvCxnSpPr>
                <p:cNvPr id="128" name="直接连接符 127">
                  <a:extLst>
                    <a:ext uri="{FF2B5EF4-FFF2-40B4-BE49-F238E27FC236}">
                      <a16:creationId xmlns:a16="http://schemas.microsoft.com/office/drawing/2014/main" id="{BBC7417D-BF85-47B1-829B-4F6A9427768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5A276933-7AA6-4531-B1D2-12F95737BB48}"/>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a:extLst>
                  <a:ext uri="{FF2B5EF4-FFF2-40B4-BE49-F238E27FC236}">
                    <a16:creationId xmlns:a16="http://schemas.microsoft.com/office/drawing/2014/main" id="{0DCFA35C-27F2-4ADB-827E-A8DA931FCD06}"/>
                  </a:ext>
                </a:extLst>
              </p:cNvPr>
              <p:cNvGrpSpPr/>
              <p:nvPr/>
            </p:nvGrpSpPr>
            <p:grpSpPr>
              <a:xfrm flipV="1">
                <a:off x="3191782" y="5106928"/>
                <a:ext cx="180000" cy="515719"/>
                <a:chOff x="1772667" y="1263943"/>
                <a:chExt cx="180000" cy="515719"/>
              </a:xfrm>
            </p:grpSpPr>
            <p:cxnSp>
              <p:nvCxnSpPr>
                <p:cNvPr id="126" name="直接连接符 125">
                  <a:extLst>
                    <a:ext uri="{FF2B5EF4-FFF2-40B4-BE49-F238E27FC236}">
                      <a16:creationId xmlns:a16="http://schemas.microsoft.com/office/drawing/2014/main" id="{A2CD4E0B-67F9-4D56-B809-64E0E216FE8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FE51D985-1779-4D9E-8356-B5919D9BC85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a:extLst>
                  <a:ext uri="{FF2B5EF4-FFF2-40B4-BE49-F238E27FC236}">
                    <a16:creationId xmlns:a16="http://schemas.microsoft.com/office/drawing/2014/main" id="{40811D40-3A13-460F-896B-FE17A919450A}"/>
                  </a:ext>
                </a:extLst>
              </p:cNvPr>
              <p:cNvGrpSpPr/>
              <p:nvPr/>
            </p:nvGrpSpPr>
            <p:grpSpPr>
              <a:xfrm flipV="1">
                <a:off x="3960993" y="5106928"/>
                <a:ext cx="180000" cy="515719"/>
                <a:chOff x="1772667" y="1263943"/>
                <a:chExt cx="180000" cy="515719"/>
              </a:xfrm>
            </p:grpSpPr>
            <p:cxnSp>
              <p:nvCxnSpPr>
                <p:cNvPr id="124" name="直接连接符 123">
                  <a:extLst>
                    <a:ext uri="{FF2B5EF4-FFF2-40B4-BE49-F238E27FC236}">
                      <a16:creationId xmlns:a16="http://schemas.microsoft.com/office/drawing/2014/main" id="{749A7212-6A4B-4637-B79C-A61F83C6854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A6286946-10C2-46DA-946B-C6AEF759763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sp>
        <p:nvSpPr>
          <p:cNvPr id="140" name="ïṣḷiďê">
            <a:extLst>
              <a:ext uri="{FF2B5EF4-FFF2-40B4-BE49-F238E27FC236}">
                <a16:creationId xmlns:a16="http://schemas.microsoft.com/office/drawing/2014/main" id="{D524E80C-35B6-45AE-A436-E2718A985AD2}"/>
              </a:ext>
            </a:extLst>
          </p:cNvPr>
          <p:cNvSpPr txBox="1"/>
          <p:nvPr/>
        </p:nvSpPr>
        <p:spPr>
          <a:xfrm>
            <a:off x="7130324" y="3545278"/>
            <a:ext cx="4413885" cy="91829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加密的</a:t>
            </a:r>
            <a:r>
              <a:rPr lang="en-US" altLang="zh-CN" dirty="0">
                <a:solidFill>
                  <a:schemeClr val="accent4">
                    <a:lumMod val="60000"/>
                    <a:lumOff val="40000"/>
                  </a:schemeClr>
                </a:solidFill>
              </a:rPr>
              <a:t>RSA</a:t>
            </a:r>
            <a:r>
              <a:rPr lang="zh-CN" altLang="en-US" spc="100" dirty="0">
                <a:solidFill>
                  <a:schemeClr val="accent4">
                    <a:lumMod val="60000"/>
                    <a:lumOff val="40000"/>
                  </a:schemeClr>
                </a:solidFill>
              </a:rPr>
              <a:t>私钥</a:t>
            </a:r>
            <a:r>
              <a:rPr lang="zh-CN" altLang="en-US" spc="100" dirty="0"/>
              <a:t>存储在内存、硬盘或其他</a:t>
            </a:r>
            <a:r>
              <a:rPr lang="zh-CN" altLang="en-US" spc="100" dirty="0">
                <a:solidFill>
                  <a:schemeClr val="accent4">
                    <a:lumMod val="60000"/>
                    <a:lumOff val="40000"/>
                  </a:schemeClr>
                </a:solidFill>
              </a:rPr>
              <a:t>外部存储介质</a:t>
            </a:r>
            <a:r>
              <a:rPr lang="zh-CN" altLang="en-US" spc="100" dirty="0"/>
              <a:t>中</a:t>
            </a:r>
          </a:p>
        </p:txBody>
      </p:sp>
      <p:grpSp>
        <p:nvGrpSpPr>
          <p:cNvPr id="4" name="组合 3">
            <a:extLst>
              <a:ext uri="{FF2B5EF4-FFF2-40B4-BE49-F238E27FC236}">
                <a16:creationId xmlns:a16="http://schemas.microsoft.com/office/drawing/2014/main" id="{B4709144-9AF2-45DA-AE99-69820BCFFC68}"/>
              </a:ext>
            </a:extLst>
          </p:cNvPr>
          <p:cNvGrpSpPr/>
          <p:nvPr/>
        </p:nvGrpSpPr>
        <p:grpSpPr>
          <a:xfrm>
            <a:off x="932210" y="850863"/>
            <a:ext cx="2303317" cy="5459504"/>
            <a:chOff x="932210" y="850863"/>
            <a:chExt cx="2303317" cy="5459504"/>
          </a:xfrm>
        </p:grpSpPr>
        <p:grpSp>
          <p:nvGrpSpPr>
            <p:cNvPr id="133" name="组合 132">
              <a:extLst>
                <a:ext uri="{FF2B5EF4-FFF2-40B4-BE49-F238E27FC236}">
                  <a16:creationId xmlns:a16="http://schemas.microsoft.com/office/drawing/2014/main" id="{E4CA03CA-C4BE-4B36-BBE5-F0CAF60EC3F6}"/>
                </a:ext>
              </a:extLst>
            </p:cNvPr>
            <p:cNvGrpSpPr/>
            <p:nvPr/>
          </p:nvGrpSpPr>
          <p:grpSpPr>
            <a:xfrm>
              <a:off x="1382986" y="2431104"/>
              <a:ext cx="1554188" cy="613380"/>
              <a:chOff x="8171731" y="6187959"/>
              <a:chExt cx="1554188" cy="613380"/>
            </a:xfrm>
            <a:solidFill>
              <a:srgbClr val="92D050"/>
            </a:solidFill>
          </p:grpSpPr>
          <p:sp>
            <p:nvSpPr>
              <p:cNvPr id="135" name="矩形 134">
                <a:extLst>
                  <a:ext uri="{FF2B5EF4-FFF2-40B4-BE49-F238E27FC236}">
                    <a16:creationId xmlns:a16="http://schemas.microsoft.com/office/drawing/2014/main" id="{393015EE-028E-46F6-B413-8348AFF5ACAC}"/>
                  </a:ext>
                </a:extLst>
              </p:cNvPr>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a:extLst>
                  <a:ext uri="{FF2B5EF4-FFF2-40B4-BE49-F238E27FC236}">
                    <a16:creationId xmlns:a16="http://schemas.microsoft.com/office/drawing/2014/main" id="{6BAB672D-9450-4B4F-A3EE-3185F129FB37}"/>
                  </a:ext>
                </a:extLst>
              </p:cNvPr>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a:extLst>
                  <a:ext uri="{FF2B5EF4-FFF2-40B4-BE49-F238E27FC236}">
                    <a16:creationId xmlns:a16="http://schemas.microsoft.com/office/drawing/2014/main" id="{A4DED9D8-2EE2-40D1-BBDF-A62000D1A546}"/>
                  </a:ext>
                </a:extLst>
              </p:cNvPr>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a:extLst>
                <a:ext uri="{FF2B5EF4-FFF2-40B4-BE49-F238E27FC236}">
                  <a16:creationId xmlns:a16="http://schemas.microsoft.com/office/drawing/2014/main" id="{28100974-D7DB-4980-B4DD-6E7D3FFD25ED}"/>
                </a:ext>
              </a:extLst>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grpSp>
          <p:nvGrpSpPr>
            <p:cNvPr id="141" name="组合 140">
              <a:extLst>
                <a:ext uri="{FF2B5EF4-FFF2-40B4-BE49-F238E27FC236}">
                  <a16:creationId xmlns:a16="http://schemas.microsoft.com/office/drawing/2014/main" id="{50841933-AC4C-4925-932A-1287CCD58F8D}"/>
                </a:ext>
              </a:extLst>
            </p:cNvPr>
            <p:cNvGrpSpPr/>
            <p:nvPr/>
          </p:nvGrpSpPr>
          <p:grpSpPr>
            <a:xfrm>
              <a:off x="1149349" y="3657600"/>
              <a:ext cx="2043597" cy="2652767"/>
              <a:chOff x="1149349" y="3657600"/>
              <a:chExt cx="2043597" cy="2652767"/>
            </a:xfrm>
          </p:grpSpPr>
          <p:grpSp>
            <p:nvGrpSpPr>
              <p:cNvPr id="142" name="组合 141">
                <a:extLst>
                  <a:ext uri="{FF2B5EF4-FFF2-40B4-BE49-F238E27FC236}">
                    <a16:creationId xmlns:a16="http://schemas.microsoft.com/office/drawing/2014/main" id="{96B96BB1-8833-4043-8C65-0FDAD9C97FA4}"/>
                  </a:ext>
                </a:extLst>
              </p:cNvPr>
              <p:cNvGrpSpPr/>
              <p:nvPr/>
            </p:nvGrpSpPr>
            <p:grpSpPr>
              <a:xfrm>
                <a:off x="1149349" y="5557885"/>
                <a:ext cx="2043597" cy="752482"/>
                <a:chOff x="1149349" y="5557885"/>
                <a:chExt cx="2043597" cy="752482"/>
              </a:xfrm>
            </p:grpSpPr>
            <p:pic>
              <p:nvPicPr>
                <p:cNvPr id="146" name="图片 145">
                  <a:extLst>
                    <a:ext uri="{FF2B5EF4-FFF2-40B4-BE49-F238E27FC236}">
                      <a16:creationId xmlns:a16="http://schemas.microsoft.com/office/drawing/2014/main" id="{5026C0B3-9F32-43A9-9542-11B072954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a:extLst>
                    <a:ext uri="{FF2B5EF4-FFF2-40B4-BE49-F238E27FC236}">
                      <a16:creationId xmlns:a16="http://schemas.microsoft.com/office/drawing/2014/main" id="{BEB975B0-E1B9-4829-B6FA-5694ACF6D53A}"/>
                    </a:ext>
                  </a:extLst>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a:extLst>
                  <a:ext uri="{FF2B5EF4-FFF2-40B4-BE49-F238E27FC236}">
                    <a16:creationId xmlns:a16="http://schemas.microsoft.com/office/drawing/2014/main" id="{971A31B7-88EC-445B-A97C-6A93E00D0E31}"/>
                  </a:ext>
                </a:extLst>
              </p:cNvPr>
              <p:cNvGrpSpPr/>
              <p:nvPr/>
            </p:nvGrpSpPr>
            <p:grpSpPr>
              <a:xfrm>
                <a:off x="1749121" y="3657600"/>
                <a:ext cx="669497" cy="2207571"/>
                <a:chOff x="1749121" y="3657600"/>
                <a:chExt cx="669497" cy="2207571"/>
              </a:xfrm>
            </p:grpSpPr>
            <p:cxnSp>
              <p:nvCxnSpPr>
                <p:cNvPr id="144" name="直接箭头连接符 143">
                  <a:extLst>
                    <a:ext uri="{FF2B5EF4-FFF2-40B4-BE49-F238E27FC236}">
                      <a16:creationId xmlns:a16="http://schemas.microsoft.com/office/drawing/2014/main" id="{3C0FBB44-0671-4F93-B032-572D7737FE6F}"/>
                    </a:ext>
                  </a:extLst>
                </p:cNvPr>
                <p:cNvCxnSpPr>
                  <a:cxnSpLocks/>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a:extLst>
                    <a:ext uri="{FF2B5EF4-FFF2-40B4-BE49-F238E27FC236}">
                      <a16:creationId xmlns:a16="http://schemas.microsoft.com/office/drawing/2014/main" id="{F8198EB6-24C7-46B9-BE9E-E32547047791}"/>
                    </a:ext>
                  </a:extLst>
                </p:cNvPr>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55" name="组合 154">
              <a:extLst>
                <a:ext uri="{FF2B5EF4-FFF2-40B4-BE49-F238E27FC236}">
                  <a16:creationId xmlns:a16="http://schemas.microsoft.com/office/drawing/2014/main" id="{2490DD0B-FC8D-4244-8D2F-6FB4F0A0A453}"/>
                </a:ext>
              </a:extLst>
            </p:cNvPr>
            <p:cNvGrpSpPr/>
            <p:nvPr/>
          </p:nvGrpSpPr>
          <p:grpSpPr>
            <a:xfrm>
              <a:off x="932210" y="850863"/>
              <a:ext cx="2303317" cy="1531378"/>
              <a:chOff x="932210" y="850863"/>
              <a:chExt cx="2303317" cy="1531378"/>
            </a:xfrm>
          </p:grpSpPr>
          <p:sp>
            <p:nvSpPr>
              <p:cNvPr id="152" name="îṣlîḍe">
                <a:hlinkClick r:id="" action="ppaction://noaction"/>
                <a:extLst>
                  <a:ext uri="{FF2B5EF4-FFF2-40B4-BE49-F238E27FC236}">
                    <a16:creationId xmlns:a16="http://schemas.microsoft.com/office/drawing/2014/main" id="{9045E1CD-3D66-4751-8097-DF696592D5FE}"/>
                  </a:ext>
                </a:extLst>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a:extLst>
                  <a:ext uri="{FF2B5EF4-FFF2-40B4-BE49-F238E27FC236}">
                    <a16:creationId xmlns:a16="http://schemas.microsoft.com/office/drawing/2014/main" id="{0BB52C37-53CE-492C-97AB-D003A5374F16}"/>
                  </a:ext>
                </a:extLst>
              </p:cNvPr>
              <p:cNvCxnSpPr>
                <a:cxnSpLocks/>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îṣlîḍe">
              <a:hlinkClick r:id="" action="ppaction://noaction"/>
              <a:extLst>
                <a:ext uri="{FF2B5EF4-FFF2-40B4-BE49-F238E27FC236}">
                  <a16:creationId xmlns:a16="http://schemas.microsoft.com/office/drawing/2014/main" id="{C7685719-0A0D-430B-A37B-1FF4956F882B}"/>
                </a:ext>
              </a:extLst>
            </p:cNvPr>
            <p:cNvSpPr/>
            <p:nvPr/>
          </p:nvSpPr>
          <p:spPr>
            <a:xfrm>
              <a:off x="1421573" y="2394706"/>
              <a:ext cx="1447412" cy="671231"/>
            </a:xfrm>
            <a:prstGeom prst="rect">
              <a:avLst/>
            </a:prstGeom>
          </p:spPr>
          <p:txBody>
            <a:bodyPr wrap="square" anchor="ctr" anchorCtr="0">
              <a:normAutofit/>
            </a:bodyPr>
            <a:lstStyle/>
            <a:p>
              <a:pPr lvl="0"/>
              <a:r>
                <a:rPr lang="en-US" altLang="zh-CN" sz="2000" b="1" dirty="0">
                  <a:solidFill>
                    <a:schemeClr val="bg1"/>
                  </a:solidFill>
                </a:rPr>
                <a:t>AES</a:t>
              </a:r>
              <a:r>
                <a:rPr lang="zh-CN" altLang="en-US" sz="2000" b="1" dirty="0">
                  <a:solidFill>
                    <a:schemeClr val="bg1"/>
                  </a:solidFill>
                </a:rPr>
                <a:t>主密钥</a:t>
              </a:r>
              <a:endParaRPr lang="en-US" altLang="zh-CN" sz="2000" b="1" dirty="0">
                <a:solidFill>
                  <a:schemeClr val="bg1"/>
                </a:solidFill>
              </a:endParaRPr>
            </a:p>
          </p:txBody>
        </p:sp>
      </p:grpSp>
      <p:sp>
        <p:nvSpPr>
          <p:cNvPr id="175" name="îṣlîḍe">
            <a:hlinkClick r:id="" action="ppaction://noaction"/>
            <a:extLst>
              <a:ext uri="{FF2B5EF4-FFF2-40B4-BE49-F238E27FC236}">
                <a16:creationId xmlns:a16="http://schemas.microsoft.com/office/drawing/2014/main" id="{A85367A4-E6B6-4637-B93F-F86FA3481D6D}"/>
              </a:ext>
            </a:extLst>
          </p:cNvPr>
          <p:cNvSpPr/>
          <p:nvPr/>
        </p:nvSpPr>
        <p:spPr>
          <a:xfrm>
            <a:off x="3754631" y="853481"/>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加密的</a:t>
            </a:r>
            <a:r>
              <a:rPr lang="en-US" altLang="zh-CN" b="1" dirty="0">
                <a:solidFill>
                  <a:schemeClr val="bg1"/>
                </a:solidFill>
              </a:rPr>
              <a:t>RSA</a:t>
            </a:r>
            <a:r>
              <a:rPr lang="zh-CN" altLang="en-US" b="1" dirty="0">
                <a:solidFill>
                  <a:schemeClr val="bg1"/>
                </a:solidFill>
              </a:rPr>
              <a:t>密钥</a:t>
            </a:r>
            <a:endParaRPr lang="en-US" altLang="zh-CN" b="1" dirty="0">
              <a:solidFill>
                <a:schemeClr val="bg1"/>
              </a:solidFill>
            </a:endParaRPr>
          </a:p>
        </p:txBody>
      </p:sp>
      <p:grpSp>
        <p:nvGrpSpPr>
          <p:cNvPr id="5" name="组合 4">
            <a:extLst>
              <a:ext uri="{FF2B5EF4-FFF2-40B4-BE49-F238E27FC236}">
                <a16:creationId xmlns:a16="http://schemas.microsoft.com/office/drawing/2014/main" id="{6F66366B-A449-4E0C-A42D-5AF902E27446}"/>
              </a:ext>
            </a:extLst>
          </p:cNvPr>
          <p:cNvGrpSpPr/>
          <p:nvPr/>
        </p:nvGrpSpPr>
        <p:grpSpPr>
          <a:xfrm>
            <a:off x="2477796" y="2396969"/>
            <a:ext cx="3188233" cy="646256"/>
            <a:chOff x="2477796" y="2396969"/>
            <a:chExt cx="3188233" cy="646256"/>
          </a:xfrm>
        </p:grpSpPr>
        <p:grpSp>
          <p:nvGrpSpPr>
            <p:cNvPr id="178" name="组合 177">
              <a:extLst>
                <a:ext uri="{FF2B5EF4-FFF2-40B4-BE49-F238E27FC236}">
                  <a16:creationId xmlns:a16="http://schemas.microsoft.com/office/drawing/2014/main" id="{18DC1E2A-A445-47C4-8426-B061A2D24D06}"/>
                </a:ext>
              </a:extLst>
            </p:cNvPr>
            <p:cNvGrpSpPr/>
            <p:nvPr/>
          </p:nvGrpSpPr>
          <p:grpSpPr>
            <a:xfrm>
              <a:off x="4042179" y="2428226"/>
              <a:ext cx="1554188" cy="613380"/>
              <a:chOff x="8171731" y="6187959"/>
              <a:chExt cx="1554188" cy="613380"/>
            </a:xfrm>
            <a:solidFill>
              <a:srgbClr val="92D050"/>
            </a:solidFill>
          </p:grpSpPr>
          <p:sp>
            <p:nvSpPr>
              <p:cNvPr id="179" name="矩形 178">
                <a:extLst>
                  <a:ext uri="{FF2B5EF4-FFF2-40B4-BE49-F238E27FC236}">
                    <a16:creationId xmlns:a16="http://schemas.microsoft.com/office/drawing/2014/main" id="{C14A8B4A-85A1-4E6F-9113-F3EE42E7ED41}"/>
                  </a:ext>
                </a:extLst>
              </p:cNvPr>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80" name="矩形 179">
                <a:extLst>
                  <a:ext uri="{FF2B5EF4-FFF2-40B4-BE49-F238E27FC236}">
                    <a16:creationId xmlns:a16="http://schemas.microsoft.com/office/drawing/2014/main" id="{91F855E6-1979-4481-BD30-BB710DCCA28B}"/>
                  </a:ext>
                </a:extLst>
              </p:cNvPr>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81" name="矩形 180">
                <a:extLst>
                  <a:ext uri="{FF2B5EF4-FFF2-40B4-BE49-F238E27FC236}">
                    <a16:creationId xmlns:a16="http://schemas.microsoft.com/office/drawing/2014/main" id="{E87BC79F-804A-41C0-8F23-380CE0529133}"/>
                  </a:ext>
                </a:extLst>
              </p:cNvPr>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grpSp>
          <p:nvGrpSpPr>
            <p:cNvPr id="183" name="组合 182">
              <a:extLst>
                <a:ext uri="{FF2B5EF4-FFF2-40B4-BE49-F238E27FC236}">
                  <a16:creationId xmlns:a16="http://schemas.microsoft.com/office/drawing/2014/main" id="{B1D05FD3-DE13-4979-9EBE-EF4F3900C03B}"/>
                </a:ext>
              </a:extLst>
            </p:cNvPr>
            <p:cNvGrpSpPr/>
            <p:nvPr/>
          </p:nvGrpSpPr>
          <p:grpSpPr>
            <a:xfrm>
              <a:off x="2477796" y="2429845"/>
              <a:ext cx="1554188" cy="613380"/>
              <a:chOff x="8171731" y="6181609"/>
              <a:chExt cx="1554188" cy="613380"/>
            </a:xfrm>
            <a:solidFill>
              <a:srgbClr val="92D050"/>
            </a:solidFill>
          </p:grpSpPr>
          <p:sp>
            <p:nvSpPr>
              <p:cNvPr id="184" name="矩形 183">
                <a:extLst>
                  <a:ext uri="{FF2B5EF4-FFF2-40B4-BE49-F238E27FC236}">
                    <a16:creationId xmlns:a16="http://schemas.microsoft.com/office/drawing/2014/main" id="{30040431-3DAC-4C36-9635-9FAA85EDC8EB}"/>
                  </a:ext>
                </a:extLst>
              </p:cNvPr>
              <p:cNvSpPr/>
              <p:nvPr/>
            </p:nvSpPr>
            <p:spPr>
              <a:xfrm>
                <a:off x="8171731" y="618160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85" name="矩形 184">
                <a:extLst>
                  <a:ext uri="{FF2B5EF4-FFF2-40B4-BE49-F238E27FC236}">
                    <a16:creationId xmlns:a16="http://schemas.microsoft.com/office/drawing/2014/main" id="{0237ECF8-AC0E-4315-A40C-B0F3ABAA1348}"/>
                  </a:ext>
                </a:extLst>
              </p:cNvPr>
              <p:cNvSpPr/>
              <p:nvPr/>
            </p:nvSpPr>
            <p:spPr>
              <a:xfrm>
                <a:off x="8690577" y="618160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86" name="矩形 185">
                <a:extLst>
                  <a:ext uri="{FF2B5EF4-FFF2-40B4-BE49-F238E27FC236}">
                    <a16:creationId xmlns:a16="http://schemas.microsoft.com/office/drawing/2014/main" id="{5F80C583-2551-4F73-A0DC-118C217C8B50}"/>
                  </a:ext>
                </a:extLst>
              </p:cNvPr>
              <p:cNvSpPr/>
              <p:nvPr/>
            </p:nvSpPr>
            <p:spPr>
              <a:xfrm>
                <a:off x="9207074" y="618160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82" name="îṣlîḍe">
              <a:hlinkClick r:id="" action="ppaction://noaction"/>
              <a:extLst>
                <a:ext uri="{FF2B5EF4-FFF2-40B4-BE49-F238E27FC236}">
                  <a16:creationId xmlns:a16="http://schemas.microsoft.com/office/drawing/2014/main" id="{B0BC75D1-747C-4AC8-B3A2-9762D08292E5}"/>
                </a:ext>
              </a:extLst>
            </p:cNvPr>
            <p:cNvSpPr/>
            <p:nvPr/>
          </p:nvSpPr>
          <p:spPr>
            <a:xfrm>
              <a:off x="3442269" y="2396969"/>
              <a:ext cx="2223760" cy="641578"/>
            </a:xfrm>
            <a:prstGeom prst="rect">
              <a:avLst/>
            </a:prstGeom>
          </p:spPr>
          <p:txBody>
            <a:bodyPr wrap="square" anchor="ctr" anchorCtr="0">
              <a:normAutofit/>
            </a:bodyPr>
            <a:lstStyle/>
            <a:p>
              <a:pPr lvl="0"/>
              <a:r>
                <a:rPr lang="en-US" altLang="zh-CN" sz="2000" b="1" dirty="0">
                  <a:solidFill>
                    <a:schemeClr val="bg1"/>
                  </a:solidFill>
                </a:rPr>
                <a:t>RSA</a:t>
              </a:r>
              <a:r>
                <a:rPr lang="zh-CN" altLang="en-US" sz="2000" b="1" dirty="0">
                  <a:solidFill>
                    <a:schemeClr val="bg1"/>
                  </a:solidFill>
                </a:rPr>
                <a:t>私钥</a:t>
              </a:r>
              <a:endParaRPr lang="en-US" altLang="zh-CN" sz="2000" b="1" dirty="0">
                <a:solidFill>
                  <a:schemeClr val="bg1"/>
                </a:solidFill>
              </a:endParaRPr>
            </a:p>
          </p:txBody>
        </p:sp>
      </p:grpSp>
      <p:sp>
        <p:nvSpPr>
          <p:cNvPr id="187" name="ïṣḷiďê">
            <a:extLst>
              <a:ext uri="{FF2B5EF4-FFF2-40B4-BE49-F238E27FC236}">
                <a16:creationId xmlns:a16="http://schemas.microsoft.com/office/drawing/2014/main" id="{EF50B6ED-44DD-40E5-8DFB-3829DEF6CA23}"/>
              </a:ext>
            </a:extLst>
          </p:cNvPr>
          <p:cNvSpPr txBox="1"/>
          <p:nvPr/>
        </p:nvSpPr>
        <p:spPr>
          <a:xfrm>
            <a:off x="7130416" y="4598214"/>
            <a:ext cx="4413885" cy="946764"/>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口令派生的</a:t>
            </a:r>
            <a:r>
              <a:rPr lang="en-US" altLang="zh-CN" dirty="0">
                <a:solidFill>
                  <a:schemeClr val="accent4">
                    <a:lumMod val="60000"/>
                    <a:lumOff val="40000"/>
                  </a:schemeClr>
                </a:solidFill>
              </a:rPr>
              <a:t>AES</a:t>
            </a:r>
            <a:r>
              <a:rPr lang="zh-CN" altLang="en-US" spc="100" dirty="0">
                <a:solidFill>
                  <a:schemeClr val="accent4">
                    <a:lumMod val="60000"/>
                    <a:lumOff val="40000"/>
                  </a:schemeClr>
                </a:solidFill>
              </a:rPr>
              <a:t>主密钥</a:t>
            </a:r>
            <a:r>
              <a:rPr lang="zh-CN" altLang="en-US" spc="100" dirty="0"/>
              <a:t>安全存储在</a:t>
            </a:r>
            <a:r>
              <a:rPr lang="zh-CN" altLang="en-US" spc="100" dirty="0">
                <a:solidFill>
                  <a:schemeClr val="accent4">
                    <a:lumMod val="60000"/>
                    <a:lumOff val="40000"/>
                  </a:schemeClr>
                </a:solidFill>
              </a:rPr>
              <a:t>特权寄存器</a:t>
            </a:r>
            <a:r>
              <a:rPr lang="zh-CN" altLang="en-US" spc="100" dirty="0"/>
              <a:t>中</a:t>
            </a:r>
          </a:p>
        </p:txBody>
      </p:sp>
      <p:sp>
        <p:nvSpPr>
          <p:cNvPr id="188" name="Freeform 68">
            <a:extLst>
              <a:ext uri="{FF2B5EF4-FFF2-40B4-BE49-F238E27FC236}">
                <a16:creationId xmlns:a16="http://schemas.microsoft.com/office/drawing/2014/main" id="{F8447455-66DC-4EB6-992E-B40072328A77}"/>
              </a:ext>
            </a:extLst>
          </p:cNvPr>
          <p:cNvSpPr>
            <a:spLocks noChangeAspect="1" noEditPoints="1"/>
          </p:cNvSpPr>
          <p:nvPr/>
        </p:nvSpPr>
        <p:spPr bwMode="auto">
          <a:xfrm>
            <a:off x="7206098" y="1300056"/>
            <a:ext cx="480132" cy="480132"/>
          </a:xfrm>
          <a:custGeom>
            <a:avLst/>
            <a:gdLst>
              <a:gd name="T0" fmla="*/ 126 w 164"/>
              <a:gd name="T1" fmla="*/ 96 h 164"/>
              <a:gd name="T2" fmla="*/ 124 w 164"/>
              <a:gd name="T3" fmla="*/ 111 h 164"/>
              <a:gd name="T4" fmla="*/ 113 w 164"/>
              <a:gd name="T5" fmla="*/ 113 h 164"/>
              <a:gd name="T6" fmla="*/ 118 w 164"/>
              <a:gd name="T7" fmla="*/ 96 h 164"/>
              <a:gd name="T8" fmla="*/ 105 w 164"/>
              <a:gd name="T9" fmla="*/ 59 h 164"/>
              <a:gd name="T10" fmla="*/ 74 w 164"/>
              <a:gd name="T11" fmla="*/ 57 h 164"/>
              <a:gd name="T12" fmla="*/ 64 w 164"/>
              <a:gd name="T13" fmla="*/ 64 h 164"/>
              <a:gd name="T14" fmla="*/ 68 w 164"/>
              <a:gd name="T15" fmla="*/ 47 h 164"/>
              <a:gd name="T16" fmla="*/ 56 w 164"/>
              <a:gd name="T17" fmla="*/ 9 h 164"/>
              <a:gd name="T18" fmla="*/ 30 w 164"/>
              <a:gd name="T19" fmla="*/ 12 h 164"/>
              <a:gd name="T20" fmla="*/ 14 w 164"/>
              <a:gd name="T21" fmla="*/ 40 h 164"/>
              <a:gd name="T22" fmla="*/ 0 w 164"/>
              <a:gd name="T23" fmla="*/ 41 h 164"/>
              <a:gd name="T24" fmla="*/ 38 w 164"/>
              <a:gd name="T25" fmla="*/ 68 h 164"/>
              <a:gd name="T26" fmla="*/ 40 w 164"/>
              <a:gd name="T27" fmla="*/ 53 h 164"/>
              <a:gd name="T28" fmla="*/ 51 w 164"/>
              <a:gd name="T29" fmla="*/ 50 h 164"/>
              <a:gd name="T30" fmla="*/ 47 w 164"/>
              <a:gd name="T31" fmla="*/ 68 h 164"/>
              <a:gd name="T32" fmla="*/ 87 w 164"/>
              <a:gd name="T33" fmla="*/ 117 h 164"/>
              <a:gd name="T34" fmla="*/ 102 w 164"/>
              <a:gd name="T35" fmla="*/ 94 h 164"/>
              <a:gd name="T36" fmla="*/ 100 w 164"/>
              <a:gd name="T37" fmla="*/ 100 h 164"/>
              <a:gd name="T38" fmla="*/ 96 w 164"/>
              <a:gd name="T39" fmla="*/ 117 h 164"/>
              <a:gd name="T40" fmla="*/ 122 w 164"/>
              <a:gd name="T41" fmla="*/ 164 h 164"/>
              <a:gd name="T42" fmla="*/ 124 w 164"/>
              <a:gd name="T43" fmla="*/ 150 h 164"/>
              <a:gd name="T44" fmla="*/ 152 w 164"/>
              <a:gd name="T45" fmla="*/ 134 h 164"/>
              <a:gd name="T46" fmla="*/ 155 w 164"/>
              <a:gd name="T47" fmla="*/ 108 h 164"/>
              <a:gd name="T48" fmla="*/ 20 w 164"/>
              <a:gd name="T49" fmla="*/ 48 h 164"/>
              <a:gd name="T50" fmla="*/ 52 w 164"/>
              <a:gd name="T51" fmla="*/ 28 h 164"/>
              <a:gd name="T52" fmla="*/ 62 w 164"/>
              <a:gd name="T53" fmla="*/ 83 h 164"/>
              <a:gd name="T54" fmla="*/ 92 w 164"/>
              <a:gd name="T55" fmla="*/ 65 h 164"/>
              <a:gd name="T56" fmla="*/ 62 w 164"/>
              <a:gd name="T57" fmla="*/ 83 h 164"/>
              <a:gd name="T58" fmla="*/ 72 w 164"/>
              <a:gd name="T59" fmla="*/ 99 h 164"/>
              <a:gd name="T60" fmla="*/ 102 w 164"/>
              <a:gd name="T61" fmla="*/ 81 h 164"/>
              <a:gd name="T62" fmla="*/ 116 w 164"/>
              <a:gd name="T63" fmla="*/ 144 h 164"/>
              <a:gd name="T64" fmla="*/ 136 w 164"/>
              <a:gd name="T65" fmla="*/ 112 h 164"/>
              <a:gd name="T66" fmla="*/ 116 w 164"/>
              <a:gd name="T67" fmla="*/ 14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55" y="108"/>
                </a:moveTo>
                <a:cubicBezTo>
                  <a:pt x="147" y="100"/>
                  <a:pt x="137" y="97"/>
                  <a:pt x="126" y="96"/>
                </a:cubicBezTo>
                <a:cubicBezTo>
                  <a:pt x="123" y="111"/>
                  <a:pt x="123" y="111"/>
                  <a:pt x="123" y="111"/>
                </a:cubicBezTo>
                <a:cubicBezTo>
                  <a:pt x="123" y="111"/>
                  <a:pt x="124" y="111"/>
                  <a:pt x="124" y="111"/>
                </a:cubicBezTo>
                <a:cubicBezTo>
                  <a:pt x="111" y="124"/>
                  <a:pt x="111" y="124"/>
                  <a:pt x="111" y="124"/>
                </a:cubicBezTo>
                <a:cubicBezTo>
                  <a:pt x="111" y="120"/>
                  <a:pt x="112" y="117"/>
                  <a:pt x="113" y="113"/>
                </a:cubicBezTo>
                <a:cubicBezTo>
                  <a:pt x="113" y="113"/>
                  <a:pt x="114" y="113"/>
                  <a:pt x="114" y="113"/>
                </a:cubicBezTo>
                <a:cubicBezTo>
                  <a:pt x="118" y="96"/>
                  <a:pt x="118" y="96"/>
                  <a:pt x="118" y="96"/>
                </a:cubicBezTo>
                <a:cubicBezTo>
                  <a:pt x="117" y="96"/>
                  <a:pt x="117" y="96"/>
                  <a:pt x="117" y="96"/>
                </a:cubicBezTo>
                <a:cubicBezTo>
                  <a:pt x="119" y="82"/>
                  <a:pt x="115" y="68"/>
                  <a:pt x="105" y="59"/>
                </a:cubicBezTo>
                <a:cubicBezTo>
                  <a:pt x="98" y="51"/>
                  <a:pt x="88" y="47"/>
                  <a:pt x="77" y="47"/>
                </a:cubicBezTo>
                <a:cubicBezTo>
                  <a:pt x="74" y="57"/>
                  <a:pt x="74" y="57"/>
                  <a:pt x="74" y="57"/>
                </a:cubicBezTo>
                <a:cubicBezTo>
                  <a:pt x="62" y="69"/>
                  <a:pt x="62" y="69"/>
                  <a:pt x="62" y="69"/>
                </a:cubicBezTo>
                <a:cubicBezTo>
                  <a:pt x="63" y="68"/>
                  <a:pt x="63" y="66"/>
                  <a:pt x="64" y="64"/>
                </a:cubicBezTo>
                <a:cubicBezTo>
                  <a:pt x="64" y="64"/>
                  <a:pt x="64" y="64"/>
                  <a:pt x="64" y="64"/>
                </a:cubicBezTo>
                <a:cubicBezTo>
                  <a:pt x="68" y="47"/>
                  <a:pt x="68" y="47"/>
                  <a:pt x="68" y="47"/>
                </a:cubicBezTo>
                <a:cubicBezTo>
                  <a:pt x="68" y="47"/>
                  <a:pt x="68" y="47"/>
                  <a:pt x="68" y="47"/>
                </a:cubicBezTo>
                <a:cubicBezTo>
                  <a:pt x="69" y="32"/>
                  <a:pt x="65" y="19"/>
                  <a:pt x="56" y="9"/>
                </a:cubicBezTo>
                <a:cubicBezTo>
                  <a:pt x="52" y="5"/>
                  <a:pt x="47" y="2"/>
                  <a:pt x="42" y="0"/>
                </a:cubicBezTo>
                <a:cubicBezTo>
                  <a:pt x="30" y="12"/>
                  <a:pt x="30" y="12"/>
                  <a:pt x="30" y="12"/>
                </a:cubicBezTo>
                <a:cubicBezTo>
                  <a:pt x="34" y="12"/>
                  <a:pt x="37" y="13"/>
                  <a:pt x="40" y="14"/>
                </a:cubicBezTo>
                <a:cubicBezTo>
                  <a:pt x="14" y="40"/>
                  <a:pt x="14" y="40"/>
                  <a:pt x="14" y="40"/>
                </a:cubicBezTo>
                <a:cubicBezTo>
                  <a:pt x="13" y="37"/>
                  <a:pt x="12" y="34"/>
                  <a:pt x="12" y="30"/>
                </a:cubicBezTo>
                <a:cubicBezTo>
                  <a:pt x="0" y="41"/>
                  <a:pt x="0" y="41"/>
                  <a:pt x="0" y="41"/>
                </a:cubicBezTo>
                <a:cubicBezTo>
                  <a:pt x="2" y="47"/>
                  <a:pt x="5" y="52"/>
                  <a:pt x="9" y="56"/>
                </a:cubicBezTo>
                <a:cubicBezTo>
                  <a:pt x="17" y="63"/>
                  <a:pt x="27" y="67"/>
                  <a:pt x="38" y="68"/>
                </a:cubicBezTo>
                <a:cubicBezTo>
                  <a:pt x="41" y="53"/>
                  <a:pt x="41" y="53"/>
                  <a:pt x="41" y="53"/>
                </a:cubicBezTo>
                <a:cubicBezTo>
                  <a:pt x="41" y="53"/>
                  <a:pt x="40" y="53"/>
                  <a:pt x="40" y="53"/>
                </a:cubicBezTo>
                <a:cubicBezTo>
                  <a:pt x="53" y="40"/>
                  <a:pt x="53" y="40"/>
                  <a:pt x="53" y="40"/>
                </a:cubicBezTo>
                <a:cubicBezTo>
                  <a:pt x="53" y="43"/>
                  <a:pt x="52" y="47"/>
                  <a:pt x="51" y="50"/>
                </a:cubicBezTo>
                <a:cubicBezTo>
                  <a:pt x="47" y="68"/>
                  <a:pt x="47" y="68"/>
                  <a:pt x="47" y="68"/>
                </a:cubicBezTo>
                <a:cubicBezTo>
                  <a:pt x="47" y="68"/>
                  <a:pt x="47" y="68"/>
                  <a:pt x="47" y="68"/>
                </a:cubicBezTo>
                <a:cubicBezTo>
                  <a:pt x="45" y="82"/>
                  <a:pt x="49" y="96"/>
                  <a:pt x="59" y="105"/>
                </a:cubicBezTo>
                <a:cubicBezTo>
                  <a:pt x="66" y="113"/>
                  <a:pt x="76" y="117"/>
                  <a:pt x="87" y="117"/>
                </a:cubicBezTo>
                <a:cubicBezTo>
                  <a:pt x="90" y="106"/>
                  <a:pt x="90" y="106"/>
                  <a:pt x="90" y="106"/>
                </a:cubicBezTo>
                <a:cubicBezTo>
                  <a:pt x="102" y="94"/>
                  <a:pt x="102" y="94"/>
                  <a:pt x="102" y="94"/>
                </a:cubicBezTo>
                <a:cubicBezTo>
                  <a:pt x="101" y="96"/>
                  <a:pt x="101" y="98"/>
                  <a:pt x="100" y="100"/>
                </a:cubicBezTo>
                <a:cubicBezTo>
                  <a:pt x="100" y="100"/>
                  <a:pt x="100" y="100"/>
                  <a:pt x="100" y="100"/>
                </a:cubicBezTo>
                <a:cubicBezTo>
                  <a:pt x="96" y="117"/>
                  <a:pt x="96" y="117"/>
                  <a:pt x="96" y="117"/>
                </a:cubicBezTo>
                <a:cubicBezTo>
                  <a:pt x="96" y="117"/>
                  <a:pt x="96" y="117"/>
                  <a:pt x="96" y="117"/>
                </a:cubicBezTo>
                <a:cubicBezTo>
                  <a:pt x="95" y="131"/>
                  <a:pt x="98" y="145"/>
                  <a:pt x="108" y="154"/>
                </a:cubicBezTo>
                <a:cubicBezTo>
                  <a:pt x="112" y="159"/>
                  <a:pt x="117" y="162"/>
                  <a:pt x="122" y="164"/>
                </a:cubicBezTo>
                <a:cubicBezTo>
                  <a:pt x="134" y="152"/>
                  <a:pt x="134" y="152"/>
                  <a:pt x="134" y="152"/>
                </a:cubicBezTo>
                <a:cubicBezTo>
                  <a:pt x="130" y="152"/>
                  <a:pt x="127" y="151"/>
                  <a:pt x="124" y="150"/>
                </a:cubicBezTo>
                <a:cubicBezTo>
                  <a:pt x="150" y="124"/>
                  <a:pt x="150" y="124"/>
                  <a:pt x="150" y="124"/>
                </a:cubicBezTo>
                <a:cubicBezTo>
                  <a:pt x="151" y="127"/>
                  <a:pt x="152" y="130"/>
                  <a:pt x="152" y="134"/>
                </a:cubicBezTo>
                <a:cubicBezTo>
                  <a:pt x="164" y="122"/>
                  <a:pt x="164" y="122"/>
                  <a:pt x="164" y="122"/>
                </a:cubicBezTo>
                <a:cubicBezTo>
                  <a:pt x="162" y="117"/>
                  <a:pt x="159" y="112"/>
                  <a:pt x="155" y="108"/>
                </a:cubicBezTo>
                <a:close/>
                <a:moveTo>
                  <a:pt x="28" y="52"/>
                </a:moveTo>
                <a:cubicBezTo>
                  <a:pt x="25" y="51"/>
                  <a:pt x="22" y="50"/>
                  <a:pt x="20" y="48"/>
                </a:cubicBezTo>
                <a:cubicBezTo>
                  <a:pt x="48" y="20"/>
                  <a:pt x="48" y="20"/>
                  <a:pt x="48" y="20"/>
                </a:cubicBezTo>
                <a:cubicBezTo>
                  <a:pt x="50" y="22"/>
                  <a:pt x="51" y="25"/>
                  <a:pt x="52" y="28"/>
                </a:cubicBezTo>
                <a:lnTo>
                  <a:pt x="28" y="52"/>
                </a:lnTo>
                <a:close/>
                <a:moveTo>
                  <a:pt x="62" y="83"/>
                </a:moveTo>
                <a:cubicBezTo>
                  <a:pt x="83" y="61"/>
                  <a:pt x="83" y="61"/>
                  <a:pt x="83" y="61"/>
                </a:cubicBezTo>
                <a:cubicBezTo>
                  <a:pt x="86" y="62"/>
                  <a:pt x="90" y="63"/>
                  <a:pt x="92" y="65"/>
                </a:cubicBezTo>
                <a:cubicBezTo>
                  <a:pt x="65" y="92"/>
                  <a:pt x="65" y="92"/>
                  <a:pt x="65" y="92"/>
                </a:cubicBezTo>
                <a:cubicBezTo>
                  <a:pt x="63" y="89"/>
                  <a:pt x="62" y="86"/>
                  <a:pt x="62" y="83"/>
                </a:cubicBezTo>
                <a:close/>
                <a:moveTo>
                  <a:pt x="81" y="102"/>
                </a:moveTo>
                <a:cubicBezTo>
                  <a:pt x="77" y="102"/>
                  <a:pt x="74" y="101"/>
                  <a:pt x="72" y="99"/>
                </a:cubicBezTo>
                <a:cubicBezTo>
                  <a:pt x="99" y="71"/>
                  <a:pt x="99" y="71"/>
                  <a:pt x="99" y="71"/>
                </a:cubicBezTo>
                <a:cubicBezTo>
                  <a:pt x="101" y="74"/>
                  <a:pt x="102" y="77"/>
                  <a:pt x="102" y="81"/>
                </a:cubicBezTo>
                <a:lnTo>
                  <a:pt x="81" y="102"/>
                </a:lnTo>
                <a:close/>
                <a:moveTo>
                  <a:pt x="116" y="144"/>
                </a:moveTo>
                <a:cubicBezTo>
                  <a:pt x="114" y="142"/>
                  <a:pt x="113" y="139"/>
                  <a:pt x="112" y="136"/>
                </a:cubicBezTo>
                <a:cubicBezTo>
                  <a:pt x="136" y="112"/>
                  <a:pt x="136" y="112"/>
                  <a:pt x="136" y="112"/>
                </a:cubicBezTo>
                <a:cubicBezTo>
                  <a:pt x="139" y="113"/>
                  <a:pt x="142" y="114"/>
                  <a:pt x="144" y="116"/>
                </a:cubicBezTo>
                <a:lnTo>
                  <a:pt x="116" y="144"/>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3687709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500"/>
                                        <p:tgtEl>
                                          <p:spTgt spid="140"/>
                                        </p:tgtEl>
                                      </p:cBhvr>
                                    </p:animEffect>
                                  </p:childTnLst>
                                </p:cTn>
                              </p:par>
                            </p:childTnLst>
                          </p:cTn>
                        </p:par>
                        <p:par>
                          <p:cTn id="13" fill="hold">
                            <p:stCondLst>
                              <p:cond delay="500"/>
                            </p:stCondLst>
                            <p:childTnLst>
                              <p:par>
                                <p:cTn id="14" presetID="10" presetClass="exit" presetSubtype="0" fill="hold" nodeType="after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5"/>
                                        </p:tgtEl>
                                        <p:attrNameLst>
                                          <p:attrName>style.visibility</p:attrName>
                                        </p:attrNameLst>
                                      </p:cBhvr>
                                      <p:to>
                                        <p:strVal val="visible"/>
                                      </p:to>
                                    </p:set>
                                    <p:animEffect transition="in" filter="fade">
                                      <p:cBhvr>
                                        <p:cTn id="20" dur="500"/>
                                        <p:tgtEl>
                                          <p:spTgt spid="17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0" grpId="0"/>
      <p:bldP spid="175" grpId="0" animBg="1"/>
      <p:bldP spid="1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基于寄存器的公钥密码算法实现方案</a:t>
            </a:r>
            <a:r>
              <a:rPr lang="en-US" altLang="zh-CN" dirty="0"/>
              <a:t>——</a:t>
            </a:r>
            <a:r>
              <a:rPr lang="zh-CN" altLang="en-US" dirty="0"/>
              <a:t>私钥解密</a:t>
            </a:r>
          </a:p>
        </p:txBody>
      </p:sp>
      <p:sp>
        <p:nvSpPr>
          <p:cNvPr id="9" name="ïṣḷiďê">
            <a:extLst>
              <a:ext uri="{FF2B5EF4-FFF2-40B4-BE49-F238E27FC236}">
                <a16:creationId xmlns:a16="http://schemas.microsoft.com/office/drawing/2014/main" id="{90E88517-2201-4A1E-BA67-168E7F1A3889}"/>
              </a:ext>
            </a:extLst>
          </p:cNvPr>
          <p:cNvSpPr txBox="1"/>
          <p:nvPr/>
        </p:nvSpPr>
        <p:spPr>
          <a:xfrm>
            <a:off x="7123925" y="1883879"/>
            <a:ext cx="4413885" cy="1755374"/>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在接收到</a:t>
            </a:r>
            <a:r>
              <a:rPr lang="en-US" altLang="zh-CN" spc="100" dirty="0"/>
              <a:t>RSA</a:t>
            </a:r>
            <a:r>
              <a:rPr lang="zh-CN" altLang="en-US" spc="100" dirty="0"/>
              <a:t>计算请求时，从外部读取</a:t>
            </a:r>
            <a:r>
              <a:rPr lang="zh-CN" altLang="en-US" spc="100" dirty="0">
                <a:solidFill>
                  <a:schemeClr val="accent4">
                    <a:lumMod val="60000"/>
                    <a:lumOff val="40000"/>
                  </a:schemeClr>
                </a:solidFill>
              </a:rPr>
              <a:t>加密的</a:t>
            </a:r>
            <a:r>
              <a:rPr lang="en-US" altLang="zh-CN" spc="100" dirty="0">
                <a:solidFill>
                  <a:schemeClr val="accent4">
                    <a:lumMod val="60000"/>
                    <a:lumOff val="40000"/>
                  </a:schemeClr>
                </a:solidFill>
              </a:rPr>
              <a:t>RSA</a:t>
            </a:r>
            <a:r>
              <a:rPr lang="zh-CN" altLang="en-US" spc="100" dirty="0"/>
              <a:t>密钥，利用</a:t>
            </a:r>
            <a:r>
              <a:rPr lang="en-US" altLang="zh-CN" spc="100" dirty="0"/>
              <a:t>AES</a:t>
            </a:r>
            <a:r>
              <a:rPr lang="zh-CN" altLang="en-US" spc="100" dirty="0"/>
              <a:t>安全解密</a:t>
            </a:r>
            <a:r>
              <a:rPr lang="en-US" altLang="zh-CN" spc="100" dirty="0"/>
              <a:t>RSA</a:t>
            </a:r>
            <a:r>
              <a:rPr lang="zh-CN" altLang="en-US" spc="100" dirty="0"/>
              <a:t>私钥，将明文形态的</a:t>
            </a:r>
            <a:r>
              <a:rPr lang="en-US" altLang="zh-CN" spc="100" dirty="0"/>
              <a:t>RSA</a:t>
            </a:r>
            <a:r>
              <a:rPr lang="zh-CN" altLang="en-US" spc="100" dirty="0"/>
              <a:t>私钥临时存放在寄存器内</a:t>
            </a:r>
          </a:p>
        </p:txBody>
      </p:sp>
      <p:sp>
        <p:nvSpPr>
          <p:cNvPr id="10" name="îṣlîḍe">
            <a:hlinkClick r:id="" action="ppaction://noaction"/>
            <a:extLst>
              <a:ext uri="{FF2B5EF4-FFF2-40B4-BE49-F238E27FC236}">
                <a16:creationId xmlns:a16="http://schemas.microsoft.com/office/drawing/2014/main" id="{9B7B4DC6-27AC-42E6-AFA7-1069D079AD48}"/>
              </a:ext>
            </a:extLst>
          </p:cNvPr>
          <p:cNvSpPr/>
          <p:nvPr/>
        </p:nvSpPr>
        <p:spPr>
          <a:xfrm>
            <a:off x="7722353" y="1290041"/>
            <a:ext cx="3002629" cy="446763"/>
          </a:xfrm>
          <a:prstGeom prst="rect">
            <a:avLst/>
          </a:prstGeom>
        </p:spPr>
        <p:txBody>
          <a:bodyPr wrap="square" anchor="ctr" anchorCtr="0">
            <a:normAutofit/>
          </a:bodyPr>
          <a:lstStyle/>
          <a:p>
            <a:pPr lvl="0"/>
            <a:r>
              <a:rPr lang="en-US" altLang="zh-CN" sz="2000" b="1" spc="100" dirty="0">
                <a:solidFill>
                  <a:schemeClr val="accent4"/>
                </a:solidFill>
              </a:rPr>
              <a:t>RSA</a:t>
            </a:r>
            <a:r>
              <a:rPr lang="zh-CN" altLang="en-US" sz="2000" b="1" spc="100" dirty="0">
                <a:solidFill>
                  <a:schemeClr val="accent4"/>
                </a:solidFill>
              </a:rPr>
              <a:t>私钥解密</a:t>
            </a:r>
          </a:p>
        </p:txBody>
      </p:sp>
      <p:grpSp>
        <p:nvGrpSpPr>
          <p:cNvPr id="138" name="组合 137">
            <a:extLst>
              <a:ext uri="{FF2B5EF4-FFF2-40B4-BE49-F238E27FC236}">
                <a16:creationId xmlns:a16="http://schemas.microsoft.com/office/drawing/2014/main" id="{FD12A0F6-2088-405B-ACD9-90E3A1160503}"/>
              </a:ext>
            </a:extLst>
          </p:cNvPr>
          <p:cNvGrpSpPr/>
          <p:nvPr/>
        </p:nvGrpSpPr>
        <p:grpSpPr>
          <a:xfrm>
            <a:off x="319990" y="1376332"/>
            <a:ext cx="6331487" cy="4093915"/>
            <a:chOff x="319990" y="1376332"/>
            <a:chExt cx="6331487" cy="4093915"/>
          </a:xfrm>
        </p:grpSpPr>
        <p:sp>
          <p:nvSpPr>
            <p:cNvPr id="8" name="矩形: 圆角 7">
              <a:extLst>
                <a:ext uri="{FF2B5EF4-FFF2-40B4-BE49-F238E27FC236}">
                  <a16:creationId xmlns:a16="http://schemas.microsoft.com/office/drawing/2014/main" id="{FD4D3E1F-2016-4619-9157-A4AE43B1D990}"/>
                </a:ext>
              </a:extLst>
            </p:cNvPr>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a:extLst>
                <a:ext uri="{FF2B5EF4-FFF2-40B4-BE49-F238E27FC236}">
                  <a16:creationId xmlns:a16="http://schemas.microsoft.com/office/drawing/2014/main" id="{F50840C0-DB69-476C-AAA6-D883DFCC3C8B}"/>
                </a:ext>
              </a:extLst>
            </p:cNvPr>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a:extLst>
                <a:ext uri="{FF2B5EF4-FFF2-40B4-BE49-F238E27FC236}">
                  <a16:creationId xmlns:a16="http://schemas.microsoft.com/office/drawing/2014/main" id="{C6FB370B-9914-4DEC-9233-CD1B8A419C89}"/>
                </a:ext>
              </a:extLst>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a:extLst>
                <a:ext uri="{FF2B5EF4-FFF2-40B4-BE49-F238E27FC236}">
                  <a16:creationId xmlns:a16="http://schemas.microsoft.com/office/drawing/2014/main" id="{EA1B6DCB-044C-406B-9F61-90E0A307323A}"/>
                </a:ext>
              </a:extLst>
            </p:cNvPr>
            <p:cNvGrpSpPr/>
            <p:nvPr/>
          </p:nvGrpSpPr>
          <p:grpSpPr>
            <a:xfrm>
              <a:off x="1500960" y="1401981"/>
              <a:ext cx="180000" cy="515719"/>
              <a:chOff x="1772667" y="1263943"/>
              <a:chExt cx="180000" cy="515719"/>
            </a:xfrm>
          </p:grpSpPr>
          <p:cxnSp>
            <p:nvCxnSpPr>
              <p:cNvPr id="32" name="直接连接符 31">
                <a:extLst>
                  <a:ext uri="{FF2B5EF4-FFF2-40B4-BE49-F238E27FC236}">
                    <a16:creationId xmlns:a16="http://schemas.microsoft.com/office/drawing/2014/main" id="{A3C477C3-3668-43CA-854A-34C59BE6945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B6631A6C-3D51-4BD2-A212-9C3033765FE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6CAD85F-BAB8-48F7-862D-810480ED072B}"/>
                </a:ext>
              </a:extLst>
            </p:cNvPr>
            <p:cNvGrpSpPr/>
            <p:nvPr/>
          </p:nvGrpSpPr>
          <p:grpSpPr>
            <a:xfrm>
              <a:off x="2270171" y="1401981"/>
              <a:ext cx="180000" cy="515719"/>
              <a:chOff x="1772667" y="1263943"/>
              <a:chExt cx="180000" cy="515719"/>
            </a:xfrm>
          </p:grpSpPr>
          <p:cxnSp>
            <p:nvCxnSpPr>
              <p:cNvPr id="74" name="直接连接符 73">
                <a:extLst>
                  <a:ext uri="{FF2B5EF4-FFF2-40B4-BE49-F238E27FC236}">
                    <a16:creationId xmlns:a16="http://schemas.microsoft.com/office/drawing/2014/main" id="{FB372FBB-FF59-4904-9D53-AA5E4E4CB72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E80BAB9B-1156-4106-A25D-F5EA9379A16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a:extLst>
                <a:ext uri="{FF2B5EF4-FFF2-40B4-BE49-F238E27FC236}">
                  <a16:creationId xmlns:a16="http://schemas.microsoft.com/office/drawing/2014/main" id="{007E8BB4-5C8A-42BD-BF26-8C2FD05905C5}"/>
                </a:ext>
              </a:extLst>
            </p:cNvPr>
            <p:cNvGrpSpPr/>
            <p:nvPr/>
          </p:nvGrpSpPr>
          <p:grpSpPr>
            <a:xfrm>
              <a:off x="3039382" y="1401981"/>
              <a:ext cx="180000" cy="515719"/>
              <a:chOff x="1772667" y="1263943"/>
              <a:chExt cx="180000" cy="515719"/>
            </a:xfrm>
          </p:grpSpPr>
          <p:cxnSp>
            <p:nvCxnSpPr>
              <p:cNvPr id="77" name="直接连接符 76">
                <a:extLst>
                  <a:ext uri="{FF2B5EF4-FFF2-40B4-BE49-F238E27FC236}">
                    <a16:creationId xmlns:a16="http://schemas.microsoft.com/office/drawing/2014/main" id="{61852C83-4DA3-4B14-86A9-138D755AEBB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067ADBB2-3D66-446A-9C4A-4FD58FD54A5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a:extLst>
                <a:ext uri="{FF2B5EF4-FFF2-40B4-BE49-F238E27FC236}">
                  <a16:creationId xmlns:a16="http://schemas.microsoft.com/office/drawing/2014/main" id="{CE013079-0321-4D7C-98D8-45BA94A9BFC5}"/>
                </a:ext>
              </a:extLst>
            </p:cNvPr>
            <p:cNvGrpSpPr/>
            <p:nvPr/>
          </p:nvGrpSpPr>
          <p:grpSpPr>
            <a:xfrm>
              <a:off x="3808593" y="1401981"/>
              <a:ext cx="180000" cy="515719"/>
              <a:chOff x="1772667" y="1263943"/>
              <a:chExt cx="180000" cy="515719"/>
            </a:xfrm>
          </p:grpSpPr>
          <p:cxnSp>
            <p:nvCxnSpPr>
              <p:cNvPr id="80" name="直接连接符 79">
                <a:extLst>
                  <a:ext uri="{FF2B5EF4-FFF2-40B4-BE49-F238E27FC236}">
                    <a16:creationId xmlns:a16="http://schemas.microsoft.com/office/drawing/2014/main" id="{A95B65EF-BF39-4923-A1A8-81312BEB31E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DD48CB00-DC2E-4BE0-972A-92191249E83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a:extLst>
                <a:ext uri="{FF2B5EF4-FFF2-40B4-BE49-F238E27FC236}">
                  <a16:creationId xmlns:a16="http://schemas.microsoft.com/office/drawing/2014/main" id="{905CCD27-41E1-422A-84E9-B7D873D4406D}"/>
                </a:ext>
              </a:extLst>
            </p:cNvPr>
            <p:cNvGrpSpPr/>
            <p:nvPr/>
          </p:nvGrpSpPr>
          <p:grpSpPr>
            <a:xfrm>
              <a:off x="4577804" y="1401981"/>
              <a:ext cx="180000" cy="515719"/>
              <a:chOff x="1772667" y="1263943"/>
              <a:chExt cx="180000" cy="515719"/>
            </a:xfrm>
          </p:grpSpPr>
          <p:cxnSp>
            <p:nvCxnSpPr>
              <p:cNvPr id="83" name="直接连接符 82">
                <a:extLst>
                  <a:ext uri="{FF2B5EF4-FFF2-40B4-BE49-F238E27FC236}">
                    <a16:creationId xmlns:a16="http://schemas.microsoft.com/office/drawing/2014/main" id="{7BCC61CC-62B4-4A29-B661-1738A004AAA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4CC53A59-5D86-4666-9A19-F25FD071A0A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7A8230EC-C14C-43A1-97E7-6115CA42AEA7}"/>
                </a:ext>
              </a:extLst>
            </p:cNvPr>
            <p:cNvGrpSpPr/>
            <p:nvPr/>
          </p:nvGrpSpPr>
          <p:grpSpPr>
            <a:xfrm>
              <a:off x="5347015" y="1376332"/>
              <a:ext cx="180000" cy="515719"/>
              <a:chOff x="1772667" y="1263943"/>
              <a:chExt cx="180000" cy="515719"/>
            </a:xfrm>
          </p:grpSpPr>
          <p:cxnSp>
            <p:nvCxnSpPr>
              <p:cNvPr id="86" name="直接连接符 85">
                <a:extLst>
                  <a:ext uri="{FF2B5EF4-FFF2-40B4-BE49-F238E27FC236}">
                    <a16:creationId xmlns:a16="http://schemas.microsoft.com/office/drawing/2014/main" id="{0C458511-ACD7-4D24-B531-727F7276C8E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F98D31F3-0A38-4E0D-90CA-47B5F4E1ADB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A938D1D2-E2BE-4AE4-9A66-5EF4336CF6CB}"/>
                </a:ext>
              </a:extLst>
            </p:cNvPr>
            <p:cNvGrpSpPr/>
            <p:nvPr/>
          </p:nvGrpSpPr>
          <p:grpSpPr>
            <a:xfrm flipV="1">
              <a:off x="1500960" y="4954528"/>
              <a:ext cx="180000" cy="515719"/>
              <a:chOff x="1772667" y="1263943"/>
              <a:chExt cx="180000" cy="515719"/>
            </a:xfrm>
          </p:grpSpPr>
          <p:cxnSp>
            <p:nvCxnSpPr>
              <p:cNvPr id="89" name="直接连接符 88">
                <a:extLst>
                  <a:ext uri="{FF2B5EF4-FFF2-40B4-BE49-F238E27FC236}">
                    <a16:creationId xmlns:a16="http://schemas.microsoft.com/office/drawing/2014/main" id="{9B33D348-F9EA-49BF-898D-9B32AADF23D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11B81DDA-B0DC-4D95-86D8-14598E1E9824}"/>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a:extLst>
                <a:ext uri="{FF2B5EF4-FFF2-40B4-BE49-F238E27FC236}">
                  <a16:creationId xmlns:a16="http://schemas.microsoft.com/office/drawing/2014/main" id="{3E04F4A5-C7F9-43B0-A8B8-FA86B9EF06D9}"/>
                </a:ext>
              </a:extLst>
            </p:cNvPr>
            <p:cNvGrpSpPr/>
            <p:nvPr/>
          </p:nvGrpSpPr>
          <p:grpSpPr>
            <a:xfrm flipV="1">
              <a:off x="2270171" y="4954528"/>
              <a:ext cx="180000" cy="515719"/>
              <a:chOff x="1772667" y="1263943"/>
              <a:chExt cx="180000" cy="515719"/>
            </a:xfrm>
          </p:grpSpPr>
          <p:cxnSp>
            <p:nvCxnSpPr>
              <p:cNvPr id="92" name="直接连接符 91">
                <a:extLst>
                  <a:ext uri="{FF2B5EF4-FFF2-40B4-BE49-F238E27FC236}">
                    <a16:creationId xmlns:a16="http://schemas.microsoft.com/office/drawing/2014/main" id="{1290F97D-BBFB-4FEC-85C4-C5F3854F111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a:extLst>
                  <a:ext uri="{FF2B5EF4-FFF2-40B4-BE49-F238E27FC236}">
                    <a16:creationId xmlns:a16="http://schemas.microsoft.com/office/drawing/2014/main" id="{C2F217AE-B73F-4E92-AC7B-CE93517AC9E7}"/>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a:extLst>
                <a:ext uri="{FF2B5EF4-FFF2-40B4-BE49-F238E27FC236}">
                  <a16:creationId xmlns:a16="http://schemas.microsoft.com/office/drawing/2014/main" id="{7CC765A5-C4D6-4C88-92B1-24FD46D9626F}"/>
                </a:ext>
              </a:extLst>
            </p:cNvPr>
            <p:cNvGrpSpPr/>
            <p:nvPr/>
          </p:nvGrpSpPr>
          <p:grpSpPr>
            <a:xfrm flipV="1">
              <a:off x="3039382" y="4954528"/>
              <a:ext cx="180000" cy="515719"/>
              <a:chOff x="1772667" y="1263943"/>
              <a:chExt cx="180000" cy="515719"/>
            </a:xfrm>
          </p:grpSpPr>
          <p:cxnSp>
            <p:nvCxnSpPr>
              <p:cNvPr id="95" name="直接连接符 94">
                <a:extLst>
                  <a:ext uri="{FF2B5EF4-FFF2-40B4-BE49-F238E27FC236}">
                    <a16:creationId xmlns:a16="http://schemas.microsoft.com/office/drawing/2014/main" id="{6C661B63-9C68-4836-B945-BD5CAE03CD3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64EE6955-AB51-44BA-9C07-8DD542A9457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a:extLst>
                <a:ext uri="{FF2B5EF4-FFF2-40B4-BE49-F238E27FC236}">
                  <a16:creationId xmlns:a16="http://schemas.microsoft.com/office/drawing/2014/main" id="{DEA77642-1AC3-4311-9A93-5E462205C2BD}"/>
                </a:ext>
              </a:extLst>
            </p:cNvPr>
            <p:cNvGrpSpPr/>
            <p:nvPr/>
          </p:nvGrpSpPr>
          <p:grpSpPr>
            <a:xfrm flipV="1">
              <a:off x="3808593" y="4954528"/>
              <a:ext cx="180000" cy="515719"/>
              <a:chOff x="1772667" y="1263943"/>
              <a:chExt cx="180000" cy="515719"/>
            </a:xfrm>
          </p:grpSpPr>
          <p:cxnSp>
            <p:nvCxnSpPr>
              <p:cNvPr id="98" name="直接连接符 97">
                <a:extLst>
                  <a:ext uri="{FF2B5EF4-FFF2-40B4-BE49-F238E27FC236}">
                    <a16:creationId xmlns:a16="http://schemas.microsoft.com/office/drawing/2014/main" id="{940FBA0D-02E3-4C09-BB31-3CFC6844AB01}"/>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CB1F146-9D2C-403F-8268-5525501860F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a:extLst>
                <a:ext uri="{FF2B5EF4-FFF2-40B4-BE49-F238E27FC236}">
                  <a16:creationId xmlns:a16="http://schemas.microsoft.com/office/drawing/2014/main" id="{145DEFE8-6EC0-43BA-B864-1CA1D5CEA7A2}"/>
                </a:ext>
              </a:extLst>
            </p:cNvPr>
            <p:cNvGrpSpPr/>
            <p:nvPr/>
          </p:nvGrpSpPr>
          <p:grpSpPr>
            <a:xfrm flipV="1">
              <a:off x="4577804" y="4954528"/>
              <a:ext cx="180000" cy="515719"/>
              <a:chOff x="1772667" y="1263943"/>
              <a:chExt cx="180000" cy="515719"/>
            </a:xfrm>
          </p:grpSpPr>
          <p:cxnSp>
            <p:nvCxnSpPr>
              <p:cNvPr id="101" name="直接连接符 100">
                <a:extLst>
                  <a:ext uri="{FF2B5EF4-FFF2-40B4-BE49-F238E27FC236}">
                    <a16:creationId xmlns:a16="http://schemas.microsoft.com/office/drawing/2014/main" id="{D12CDC1F-FF5D-4E68-BD73-FF58A7D9AC0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EA56B197-2165-4DF8-8518-53E03E95F2D5}"/>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a:extLst>
                <a:ext uri="{FF2B5EF4-FFF2-40B4-BE49-F238E27FC236}">
                  <a16:creationId xmlns:a16="http://schemas.microsoft.com/office/drawing/2014/main" id="{EC672DCD-B1D1-4B27-A24A-61EDA53F8FAA}"/>
                </a:ext>
              </a:extLst>
            </p:cNvPr>
            <p:cNvGrpSpPr/>
            <p:nvPr/>
          </p:nvGrpSpPr>
          <p:grpSpPr>
            <a:xfrm flipV="1">
              <a:off x="5347014" y="4954528"/>
              <a:ext cx="180000" cy="515719"/>
              <a:chOff x="1772667" y="1263943"/>
              <a:chExt cx="180000" cy="515719"/>
            </a:xfrm>
          </p:grpSpPr>
          <p:cxnSp>
            <p:nvCxnSpPr>
              <p:cNvPr id="104" name="直接连接符 103">
                <a:extLst>
                  <a:ext uri="{FF2B5EF4-FFF2-40B4-BE49-F238E27FC236}">
                    <a16:creationId xmlns:a16="http://schemas.microsoft.com/office/drawing/2014/main" id="{508F9B4A-F281-43B7-B50A-04FA26C9166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a:extLst>
                  <a:ext uri="{FF2B5EF4-FFF2-40B4-BE49-F238E27FC236}">
                    <a16:creationId xmlns:a16="http://schemas.microsoft.com/office/drawing/2014/main" id="{D9597450-FABB-4E99-9E5A-12EC0FCBB1D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a:extLst>
                <a:ext uri="{FF2B5EF4-FFF2-40B4-BE49-F238E27FC236}">
                  <a16:creationId xmlns:a16="http://schemas.microsoft.com/office/drawing/2014/main" id="{D76B7D49-6AFE-44B0-A2E8-8718A9B4312C}"/>
                </a:ext>
              </a:extLst>
            </p:cNvPr>
            <p:cNvGrpSpPr/>
            <p:nvPr/>
          </p:nvGrpSpPr>
          <p:grpSpPr>
            <a:xfrm rot="5400000">
              <a:off x="-665967" y="3171229"/>
              <a:ext cx="2487633" cy="515719"/>
              <a:chOff x="1653360" y="5106928"/>
              <a:chExt cx="2487633" cy="515719"/>
            </a:xfrm>
          </p:grpSpPr>
          <p:grpSp>
            <p:nvGrpSpPr>
              <p:cNvPr id="106" name="组合 105">
                <a:extLst>
                  <a:ext uri="{FF2B5EF4-FFF2-40B4-BE49-F238E27FC236}">
                    <a16:creationId xmlns:a16="http://schemas.microsoft.com/office/drawing/2014/main" id="{3BD3C90F-1EE6-453C-97C8-8CADEEE59887}"/>
                  </a:ext>
                </a:extLst>
              </p:cNvPr>
              <p:cNvGrpSpPr/>
              <p:nvPr/>
            </p:nvGrpSpPr>
            <p:grpSpPr>
              <a:xfrm flipV="1">
                <a:off x="1653360" y="5106928"/>
                <a:ext cx="180000" cy="515719"/>
                <a:chOff x="1772667" y="1263943"/>
                <a:chExt cx="180000" cy="515719"/>
              </a:xfrm>
            </p:grpSpPr>
            <p:cxnSp>
              <p:nvCxnSpPr>
                <p:cNvPr id="107" name="直接连接符 106">
                  <a:extLst>
                    <a:ext uri="{FF2B5EF4-FFF2-40B4-BE49-F238E27FC236}">
                      <a16:creationId xmlns:a16="http://schemas.microsoft.com/office/drawing/2014/main" id="{0F683441-6C73-472A-B289-EFA9615C940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FE7E935D-2FF6-4A1D-94F4-F4B2385EE21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a:extLst>
                  <a:ext uri="{FF2B5EF4-FFF2-40B4-BE49-F238E27FC236}">
                    <a16:creationId xmlns:a16="http://schemas.microsoft.com/office/drawing/2014/main" id="{B7B0C629-0115-49BE-9097-8D9D3E0C8C11}"/>
                  </a:ext>
                </a:extLst>
              </p:cNvPr>
              <p:cNvGrpSpPr/>
              <p:nvPr/>
            </p:nvGrpSpPr>
            <p:grpSpPr>
              <a:xfrm flipV="1">
                <a:off x="2422571" y="5106928"/>
                <a:ext cx="180000" cy="515719"/>
                <a:chOff x="1772667" y="1263943"/>
                <a:chExt cx="180000" cy="515719"/>
              </a:xfrm>
            </p:grpSpPr>
            <p:cxnSp>
              <p:nvCxnSpPr>
                <p:cNvPr id="110" name="直接连接符 109">
                  <a:extLst>
                    <a:ext uri="{FF2B5EF4-FFF2-40B4-BE49-F238E27FC236}">
                      <a16:creationId xmlns:a16="http://schemas.microsoft.com/office/drawing/2014/main" id="{452954CC-000B-435B-9B31-6C30A5032B2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a:extLst>
                    <a:ext uri="{FF2B5EF4-FFF2-40B4-BE49-F238E27FC236}">
                      <a16:creationId xmlns:a16="http://schemas.microsoft.com/office/drawing/2014/main" id="{4DCC27CD-1CAB-44F8-A0E7-7C098DB01BC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a:extLst>
                  <a:ext uri="{FF2B5EF4-FFF2-40B4-BE49-F238E27FC236}">
                    <a16:creationId xmlns:a16="http://schemas.microsoft.com/office/drawing/2014/main" id="{91D8A81E-3DBB-4C69-8C0F-ACDA31981FB8}"/>
                  </a:ext>
                </a:extLst>
              </p:cNvPr>
              <p:cNvGrpSpPr/>
              <p:nvPr/>
            </p:nvGrpSpPr>
            <p:grpSpPr>
              <a:xfrm flipV="1">
                <a:off x="3191782" y="5106928"/>
                <a:ext cx="180000" cy="515719"/>
                <a:chOff x="1772667" y="1263943"/>
                <a:chExt cx="180000" cy="515719"/>
              </a:xfrm>
            </p:grpSpPr>
            <p:cxnSp>
              <p:nvCxnSpPr>
                <p:cNvPr id="113" name="直接连接符 112">
                  <a:extLst>
                    <a:ext uri="{FF2B5EF4-FFF2-40B4-BE49-F238E27FC236}">
                      <a16:creationId xmlns:a16="http://schemas.microsoft.com/office/drawing/2014/main" id="{84924487-40E0-4153-BDDE-6FECF2D2315D}"/>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9B7D4E62-919B-47FB-905E-C9E6146ED07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a:extLst>
                  <a:ext uri="{FF2B5EF4-FFF2-40B4-BE49-F238E27FC236}">
                    <a16:creationId xmlns:a16="http://schemas.microsoft.com/office/drawing/2014/main" id="{9AD13188-CDDB-4D59-8706-78D391B02486}"/>
                  </a:ext>
                </a:extLst>
              </p:cNvPr>
              <p:cNvGrpSpPr/>
              <p:nvPr/>
            </p:nvGrpSpPr>
            <p:grpSpPr>
              <a:xfrm flipV="1">
                <a:off x="3960993" y="5106928"/>
                <a:ext cx="180000" cy="515719"/>
                <a:chOff x="1772667" y="1263943"/>
                <a:chExt cx="180000" cy="515719"/>
              </a:xfrm>
            </p:grpSpPr>
            <p:cxnSp>
              <p:nvCxnSpPr>
                <p:cNvPr id="116" name="直接连接符 115">
                  <a:extLst>
                    <a:ext uri="{FF2B5EF4-FFF2-40B4-BE49-F238E27FC236}">
                      <a16:creationId xmlns:a16="http://schemas.microsoft.com/office/drawing/2014/main" id="{9A34198B-A223-4EA5-A7C8-0ADDC010B8B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57CB7B00-81D3-40F1-BACA-31B02169A68C}"/>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a:extLst>
                <a:ext uri="{FF2B5EF4-FFF2-40B4-BE49-F238E27FC236}">
                  <a16:creationId xmlns:a16="http://schemas.microsoft.com/office/drawing/2014/main" id="{7F92F8E2-73D3-49B7-80FD-D87E30A2A374}"/>
                </a:ext>
              </a:extLst>
            </p:cNvPr>
            <p:cNvGrpSpPr/>
            <p:nvPr/>
          </p:nvGrpSpPr>
          <p:grpSpPr>
            <a:xfrm rot="16200000" flipH="1">
              <a:off x="5149801" y="3202979"/>
              <a:ext cx="2487633" cy="515719"/>
              <a:chOff x="1653360" y="5106928"/>
              <a:chExt cx="2487633" cy="515719"/>
            </a:xfrm>
          </p:grpSpPr>
          <p:grpSp>
            <p:nvGrpSpPr>
              <p:cNvPr id="120" name="组合 119">
                <a:extLst>
                  <a:ext uri="{FF2B5EF4-FFF2-40B4-BE49-F238E27FC236}">
                    <a16:creationId xmlns:a16="http://schemas.microsoft.com/office/drawing/2014/main" id="{65BE8D0B-647A-4FAA-B8EB-159089395350}"/>
                  </a:ext>
                </a:extLst>
              </p:cNvPr>
              <p:cNvGrpSpPr/>
              <p:nvPr/>
            </p:nvGrpSpPr>
            <p:grpSpPr>
              <a:xfrm flipV="1">
                <a:off x="1653360" y="5106928"/>
                <a:ext cx="180000" cy="515719"/>
                <a:chOff x="1772667" y="1263943"/>
                <a:chExt cx="180000" cy="515719"/>
              </a:xfrm>
            </p:grpSpPr>
            <p:cxnSp>
              <p:nvCxnSpPr>
                <p:cNvPr id="130" name="直接连接符 129">
                  <a:extLst>
                    <a:ext uri="{FF2B5EF4-FFF2-40B4-BE49-F238E27FC236}">
                      <a16:creationId xmlns:a16="http://schemas.microsoft.com/office/drawing/2014/main" id="{04271833-F524-487B-8BC6-3E9E4F2AFCF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0FB757C4-1A20-404D-BAA1-2462EB7FB022}"/>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a:extLst>
                  <a:ext uri="{FF2B5EF4-FFF2-40B4-BE49-F238E27FC236}">
                    <a16:creationId xmlns:a16="http://schemas.microsoft.com/office/drawing/2014/main" id="{C9C00A30-6FCD-45DE-9B91-1450CDAFA736}"/>
                  </a:ext>
                </a:extLst>
              </p:cNvPr>
              <p:cNvGrpSpPr/>
              <p:nvPr/>
            </p:nvGrpSpPr>
            <p:grpSpPr>
              <a:xfrm flipV="1">
                <a:off x="2422571" y="5106928"/>
                <a:ext cx="180000" cy="515719"/>
                <a:chOff x="1772667" y="1263943"/>
                <a:chExt cx="180000" cy="515719"/>
              </a:xfrm>
            </p:grpSpPr>
            <p:cxnSp>
              <p:nvCxnSpPr>
                <p:cNvPr id="128" name="直接连接符 127">
                  <a:extLst>
                    <a:ext uri="{FF2B5EF4-FFF2-40B4-BE49-F238E27FC236}">
                      <a16:creationId xmlns:a16="http://schemas.microsoft.com/office/drawing/2014/main" id="{BBC7417D-BF85-47B1-829B-4F6A9427768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5A276933-7AA6-4531-B1D2-12F95737BB48}"/>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a:extLst>
                  <a:ext uri="{FF2B5EF4-FFF2-40B4-BE49-F238E27FC236}">
                    <a16:creationId xmlns:a16="http://schemas.microsoft.com/office/drawing/2014/main" id="{0DCFA35C-27F2-4ADB-827E-A8DA931FCD06}"/>
                  </a:ext>
                </a:extLst>
              </p:cNvPr>
              <p:cNvGrpSpPr/>
              <p:nvPr/>
            </p:nvGrpSpPr>
            <p:grpSpPr>
              <a:xfrm flipV="1">
                <a:off x="3191782" y="5106928"/>
                <a:ext cx="180000" cy="515719"/>
                <a:chOff x="1772667" y="1263943"/>
                <a:chExt cx="180000" cy="515719"/>
              </a:xfrm>
            </p:grpSpPr>
            <p:cxnSp>
              <p:nvCxnSpPr>
                <p:cNvPr id="126" name="直接连接符 125">
                  <a:extLst>
                    <a:ext uri="{FF2B5EF4-FFF2-40B4-BE49-F238E27FC236}">
                      <a16:creationId xmlns:a16="http://schemas.microsoft.com/office/drawing/2014/main" id="{A2CD4E0B-67F9-4D56-B809-64E0E216FE8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FE51D985-1779-4D9E-8356-B5919D9BC85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a:extLst>
                  <a:ext uri="{FF2B5EF4-FFF2-40B4-BE49-F238E27FC236}">
                    <a16:creationId xmlns:a16="http://schemas.microsoft.com/office/drawing/2014/main" id="{40811D40-3A13-460F-896B-FE17A919450A}"/>
                  </a:ext>
                </a:extLst>
              </p:cNvPr>
              <p:cNvGrpSpPr/>
              <p:nvPr/>
            </p:nvGrpSpPr>
            <p:grpSpPr>
              <a:xfrm flipV="1">
                <a:off x="3960993" y="5106928"/>
                <a:ext cx="180000" cy="515719"/>
                <a:chOff x="1772667" y="1263943"/>
                <a:chExt cx="180000" cy="515719"/>
              </a:xfrm>
            </p:grpSpPr>
            <p:cxnSp>
              <p:nvCxnSpPr>
                <p:cNvPr id="124" name="直接连接符 123">
                  <a:extLst>
                    <a:ext uri="{FF2B5EF4-FFF2-40B4-BE49-F238E27FC236}">
                      <a16:creationId xmlns:a16="http://schemas.microsoft.com/office/drawing/2014/main" id="{749A7212-6A4B-4637-B79C-A61F83C6854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A6286946-10C2-46DA-946B-C6AEF759763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a:extLst>
              <a:ext uri="{FF2B5EF4-FFF2-40B4-BE49-F238E27FC236}">
                <a16:creationId xmlns:a16="http://schemas.microsoft.com/office/drawing/2014/main" id="{E4CA03CA-C4BE-4B36-BBE5-F0CAF60EC3F6}"/>
              </a:ext>
            </a:extLst>
          </p:cNvPr>
          <p:cNvGrpSpPr/>
          <p:nvPr/>
        </p:nvGrpSpPr>
        <p:grpSpPr>
          <a:xfrm>
            <a:off x="1382986" y="2431104"/>
            <a:ext cx="1554188" cy="613380"/>
            <a:chOff x="8171731" y="6187959"/>
            <a:chExt cx="1554188" cy="613380"/>
          </a:xfrm>
          <a:solidFill>
            <a:srgbClr val="92D050"/>
          </a:solidFill>
        </p:grpSpPr>
        <p:sp>
          <p:nvSpPr>
            <p:cNvPr id="135" name="矩形 134">
              <a:extLst>
                <a:ext uri="{FF2B5EF4-FFF2-40B4-BE49-F238E27FC236}">
                  <a16:creationId xmlns:a16="http://schemas.microsoft.com/office/drawing/2014/main" id="{393015EE-028E-46F6-B413-8348AFF5ACAC}"/>
                </a:ext>
              </a:extLst>
            </p:cNvPr>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a:extLst>
                <a:ext uri="{FF2B5EF4-FFF2-40B4-BE49-F238E27FC236}">
                  <a16:creationId xmlns:a16="http://schemas.microsoft.com/office/drawing/2014/main" id="{6BAB672D-9450-4B4F-A3EE-3185F129FB37}"/>
                </a:ext>
              </a:extLst>
            </p:cNvPr>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a:extLst>
                <a:ext uri="{FF2B5EF4-FFF2-40B4-BE49-F238E27FC236}">
                  <a16:creationId xmlns:a16="http://schemas.microsoft.com/office/drawing/2014/main" id="{A4DED9D8-2EE2-40D1-BBDF-A62000D1A546}"/>
                </a:ext>
              </a:extLst>
            </p:cNvPr>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a:extLst>
              <a:ext uri="{FF2B5EF4-FFF2-40B4-BE49-F238E27FC236}">
                <a16:creationId xmlns:a16="http://schemas.microsoft.com/office/drawing/2014/main" id="{28100974-D7DB-4980-B4DD-6E7D3FFD25ED}"/>
              </a:ext>
            </a:extLst>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grpSp>
        <p:nvGrpSpPr>
          <p:cNvPr id="141" name="组合 140">
            <a:extLst>
              <a:ext uri="{FF2B5EF4-FFF2-40B4-BE49-F238E27FC236}">
                <a16:creationId xmlns:a16="http://schemas.microsoft.com/office/drawing/2014/main" id="{50841933-AC4C-4925-932A-1287CCD58F8D}"/>
              </a:ext>
            </a:extLst>
          </p:cNvPr>
          <p:cNvGrpSpPr/>
          <p:nvPr/>
        </p:nvGrpSpPr>
        <p:grpSpPr>
          <a:xfrm>
            <a:off x="1149349" y="3657600"/>
            <a:ext cx="2043597" cy="2652767"/>
            <a:chOff x="1149349" y="3657600"/>
            <a:chExt cx="2043597" cy="2652767"/>
          </a:xfrm>
        </p:grpSpPr>
        <p:grpSp>
          <p:nvGrpSpPr>
            <p:cNvPr id="142" name="组合 141">
              <a:extLst>
                <a:ext uri="{FF2B5EF4-FFF2-40B4-BE49-F238E27FC236}">
                  <a16:creationId xmlns:a16="http://schemas.microsoft.com/office/drawing/2014/main" id="{96B96BB1-8833-4043-8C65-0FDAD9C97FA4}"/>
                </a:ext>
              </a:extLst>
            </p:cNvPr>
            <p:cNvGrpSpPr/>
            <p:nvPr/>
          </p:nvGrpSpPr>
          <p:grpSpPr>
            <a:xfrm>
              <a:off x="1149349" y="5557885"/>
              <a:ext cx="2043597" cy="752482"/>
              <a:chOff x="1149349" y="5557885"/>
              <a:chExt cx="2043597" cy="752482"/>
            </a:xfrm>
          </p:grpSpPr>
          <p:pic>
            <p:nvPicPr>
              <p:cNvPr id="146" name="图片 145">
                <a:extLst>
                  <a:ext uri="{FF2B5EF4-FFF2-40B4-BE49-F238E27FC236}">
                    <a16:creationId xmlns:a16="http://schemas.microsoft.com/office/drawing/2014/main" id="{5026C0B3-9F32-43A9-9542-11B072954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a:extLst>
                  <a:ext uri="{FF2B5EF4-FFF2-40B4-BE49-F238E27FC236}">
                    <a16:creationId xmlns:a16="http://schemas.microsoft.com/office/drawing/2014/main" id="{BEB975B0-E1B9-4829-B6FA-5694ACF6D53A}"/>
                  </a:ext>
                </a:extLst>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a:extLst>
                <a:ext uri="{FF2B5EF4-FFF2-40B4-BE49-F238E27FC236}">
                  <a16:creationId xmlns:a16="http://schemas.microsoft.com/office/drawing/2014/main" id="{971A31B7-88EC-445B-A97C-6A93E00D0E31}"/>
                </a:ext>
              </a:extLst>
            </p:cNvPr>
            <p:cNvGrpSpPr/>
            <p:nvPr/>
          </p:nvGrpSpPr>
          <p:grpSpPr>
            <a:xfrm>
              <a:off x="1749121" y="3657600"/>
              <a:ext cx="669497" cy="2207571"/>
              <a:chOff x="1749121" y="3657600"/>
              <a:chExt cx="669497" cy="2207571"/>
            </a:xfrm>
          </p:grpSpPr>
          <p:cxnSp>
            <p:nvCxnSpPr>
              <p:cNvPr id="144" name="直接箭头连接符 143">
                <a:extLst>
                  <a:ext uri="{FF2B5EF4-FFF2-40B4-BE49-F238E27FC236}">
                    <a16:creationId xmlns:a16="http://schemas.microsoft.com/office/drawing/2014/main" id="{3C0FBB44-0671-4F93-B032-572D7737FE6F}"/>
                  </a:ext>
                </a:extLst>
              </p:cNvPr>
              <p:cNvCxnSpPr>
                <a:cxnSpLocks/>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a:extLst>
                  <a:ext uri="{FF2B5EF4-FFF2-40B4-BE49-F238E27FC236}">
                    <a16:creationId xmlns:a16="http://schemas.microsoft.com/office/drawing/2014/main" id="{F8198EB6-24C7-46B9-BE9E-E32547047791}"/>
                  </a:ext>
                </a:extLst>
              </p:cNvPr>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55" name="组合 154">
            <a:extLst>
              <a:ext uri="{FF2B5EF4-FFF2-40B4-BE49-F238E27FC236}">
                <a16:creationId xmlns:a16="http://schemas.microsoft.com/office/drawing/2014/main" id="{2490DD0B-FC8D-4244-8D2F-6FB4F0A0A453}"/>
              </a:ext>
            </a:extLst>
          </p:cNvPr>
          <p:cNvGrpSpPr/>
          <p:nvPr/>
        </p:nvGrpSpPr>
        <p:grpSpPr>
          <a:xfrm>
            <a:off x="932210" y="850863"/>
            <a:ext cx="2303317" cy="1531378"/>
            <a:chOff x="932210" y="850863"/>
            <a:chExt cx="2303317" cy="1531378"/>
          </a:xfrm>
        </p:grpSpPr>
        <p:sp>
          <p:nvSpPr>
            <p:cNvPr id="152" name="îṣlîḍe">
              <a:hlinkClick r:id="" action="ppaction://noaction"/>
              <a:extLst>
                <a:ext uri="{FF2B5EF4-FFF2-40B4-BE49-F238E27FC236}">
                  <a16:creationId xmlns:a16="http://schemas.microsoft.com/office/drawing/2014/main" id="{9045E1CD-3D66-4751-8097-DF696592D5FE}"/>
                </a:ext>
              </a:extLst>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a:extLst>
                <a:ext uri="{FF2B5EF4-FFF2-40B4-BE49-F238E27FC236}">
                  <a16:creationId xmlns:a16="http://schemas.microsoft.com/office/drawing/2014/main" id="{0BB52C37-53CE-492C-97AB-D003A5374F16}"/>
                </a:ext>
              </a:extLst>
            </p:cNvPr>
            <p:cNvCxnSpPr>
              <a:cxnSpLocks/>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8" name="直接箭头连接符 147">
            <a:extLst>
              <a:ext uri="{FF2B5EF4-FFF2-40B4-BE49-F238E27FC236}">
                <a16:creationId xmlns:a16="http://schemas.microsoft.com/office/drawing/2014/main" id="{DBAFEE09-0DA2-45D1-AB48-D7DFC002FBCD}"/>
              </a:ext>
            </a:extLst>
          </p:cNvPr>
          <p:cNvCxnSpPr>
            <a:cxnSpLocks/>
          </p:cNvCxnSpPr>
          <p:nvPr/>
        </p:nvCxnSpPr>
        <p:spPr>
          <a:xfrm>
            <a:off x="2977785" y="2542741"/>
            <a:ext cx="1024938" cy="0"/>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组合 163">
            <a:extLst>
              <a:ext uri="{FF2B5EF4-FFF2-40B4-BE49-F238E27FC236}">
                <a16:creationId xmlns:a16="http://schemas.microsoft.com/office/drawing/2014/main" id="{AFBF9F8C-EB9E-49D9-88D3-8B6459427DB0}"/>
              </a:ext>
            </a:extLst>
          </p:cNvPr>
          <p:cNvGrpSpPr>
            <a:grpSpLocks noChangeAspect="1"/>
          </p:cNvGrpSpPr>
          <p:nvPr/>
        </p:nvGrpSpPr>
        <p:grpSpPr>
          <a:xfrm>
            <a:off x="7335752" y="1233353"/>
            <a:ext cx="366098" cy="417404"/>
            <a:chOff x="23262261" y="4356954"/>
            <a:chExt cx="470694" cy="536659"/>
          </a:xfrm>
          <a:solidFill>
            <a:schemeClr val="accent1"/>
          </a:solidFill>
        </p:grpSpPr>
        <p:sp>
          <p:nvSpPr>
            <p:cNvPr id="165" name="任意多边形: 形状 164">
              <a:extLst>
                <a:ext uri="{FF2B5EF4-FFF2-40B4-BE49-F238E27FC236}">
                  <a16:creationId xmlns:a16="http://schemas.microsoft.com/office/drawing/2014/main" id="{238529FF-5772-4D2E-957C-FDA5D74399FA}"/>
                </a:ext>
              </a:extLst>
            </p:cNvPr>
            <p:cNvSpPr/>
            <p:nvPr/>
          </p:nvSpPr>
          <p:spPr>
            <a:xfrm>
              <a:off x="23306524" y="4356954"/>
              <a:ext cx="388125" cy="236250"/>
            </a:xfrm>
            <a:custGeom>
              <a:avLst/>
              <a:gdLst>
                <a:gd name="connsiteX0" fmla="*/ 45529 w 388125"/>
                <a:gd name="connsiteY0" fmla="*/ 78806 h 236250"/>
                <a:gd name="connsiteX1" fmla="*/ 79363 w 388125"/>
                <a:gd name="connsiteY1" fmla="*/ 44246 h 236250"/>
                <a:gd name="connsiteX2" fmla="*/ 320456 w 388125"/>
                <a:gd name="connsiteY2" fmla="*/ 44246 h 236250"/>
                <a:gd name="connsiteX3" fmla="*/ 355354 w 388125"/>
                <a:gd name="connsiteY3" fmla="*/ 78806 h 236250"/>
                <a:gd name="connsiteX4" fmla="*/ 355354 w 388125"/>
                <a:gd name="connsiteY4" fmla="*/ 245869 h 236250"/>
                <a:gd name="connsiteX5" fmla="*/ 399566 w 388125"/>
                <a:gd name="connsiteY5" fmla="*/ 213823 h 236250"/>
                <a:gd name="connsiteX6" fmla="*/ 399566 w 388125"/>
                <a:gd name="connsiteY6" fmla="*/ 45731 h 236250"/>
                <a:gd name="connsiteX7" fmla="*/ 354729 w 388125"/>
                <a:gd name="connsiteY7" fmla="*/ 0 h 236250"/>
                <a:gd name="connsiteX8" fmla="*/ 43284 w 388125"/>
                <a:gd name="connsiteY8" fmla="*/ 0 h 236250"/>
                <a:gd name="connsiteX9" fmla="*/ 0 w 388125"/>
                <a:gd name="connsiteY9" fmla="*/ 43909 h 236250"/>
                <a:gd name="connsiteX10" fmla="*/ 0 w 388125"/>
                <a:gd name="connsiteY10" fmla="*/ 215528 h 236250"/>
                <a:gd name="connsiteX11" fmla="*/ 45546 w 388125"/>
                <a:gd name="connsiteY11" fmla="*/ 248451 h 236250"/>
                <a:gd name="connsiteX12" fmla="*/ 45529 w 388125"/>
                <a:gd name="connsiteY12" fmla="*/ 78806 h 236250"/>
                <a:gd name="connsiteX13" fmla="*/ 45529 w 388125"/>
                <a:gd name="connsiteY13" fmla="*/ 78806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125" h="236250">
                  <a:moveTo>
                    <a:pt x="45529" y="78806"/>
                  </a:moveTo>
                  <a:cubicBezTo>
                    <a:pt x="45529" y="59788"/>
                    <a:pt x="60345" y="44246"/>
                    <a:pt x="79363" y="44246"/>
                  </a:cubicBezTo>
                  <a:lnTo>
                    <a:pt x="320456" y="44246"/>
                  </a:lnTo>
                  <a:cubicBezTo>
                    <a:pt x="339474" y="44246"/>
                    <a:pt x="355354" y="59754"/>
                    <a:pt x="355354" y="78806"/>
                  </a:cubicBezTo>
                  <a:lnTo>
                    <a:pt x="355354" y="245869"/>
                  </a:lnTo>
                  <a:lnTo>
                    <a:pt x="399566" y="213823"/>
                  </a:lnTo>
                  <a:lnTo>
                    <a:pt x="399566" y="45731"/>
                  </a:lnTo>
                  <a:cubicBezTo>
                    <a:pt x="399566" y="20739"/>
                    <a:pt x="379704" y="0"/>
                    <a:pt x="354729" y="0"/>
                  </a:cubicBezTo>
                  <a:lnTo>
                    <a:pt x="43284" y="0"/>
                  </a:lnTo>
                  <a:cubicBezTo>
                    <a:pt x="19271" y="0"/>
                    <a:pt x="0" y="19913"/>
                    <a:pt x="0" y="43909"/>
                  </a:cubicBezTo>
                  <a:lnTo>
                    <a:pt x="0" y="215528"/>
                  </a:lnTo>
                  <a:lnTo>
                    <a:pt x="45546" y="248451"/>
                  </a:lnTo>
                  <a:lnTo>
                    <a:pt x="45529" y="78806"/>
                  </a:lnTo>
                  <a:lnTo>
                    <a:pt x="45529" y="7880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6" name="任意多边形: 形状 165">
              <a:extLst>
                <a:ext uri="{FF2B5EF4-FFF2-40B4-BE49-F238E27FC236}">
                  <a16:creationId xmlns:a16="http://schemas.microsoft.com/office/drawing/2014/main" id="{CDBB16BF-6490-4BAB-92BD-D15530FFD380}"/>
                </a:ext>
              </a:extLst>
            </p:cNvPr>
            <p:cNvSpPr/>
            <p:nvPr/>
          </p:nvSpPr>
          <p:spPr>
            <a:xfrm>
              <a:off x="23386275" y="4459386"/>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63 h 33750"/>
                <a:gd name="connsiteX4" fmla="*/ 222126 w 236250"/>
                <a:gd name="connsiteY4" fmla="*/ 44263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91"/>
                    <a:pt x="9922" y="44263"/>
                    <a:pt x="22224" y="44263"/>
                  </a:cubicBezTo>
                  <a:lnTo>
                    <a:pt x="222126" y="44263"/>
                  </a:lnTo>
                  <a:cubicBezTo>
                    <a:pt x="234427" y="44263"/>
                    <a:pt x="244316" y="34391"/>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7" name="任意多边形: 形状 166">
              <a:extLst>
                <a:ext uri="{FF2B5EF4-FFF2-40B4-BE49-F238E27FC236}">
                  <a16:creationId xmlns:a16="http://schemas.microsoft.com/office/drawing/2014/main" id="{7102B81D-B4D9-4672-8805-713973E89D75}"/>
                </a:ext>
              </a:extLst>
            </p:cNvPr>
            <p:cNvSpPr/>
            <p:nvPr/>
          </p:nvSpPr>
          <p:spPr>
            <a:xfrm>
              <a:off x="23386275" y="4532724"/>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80 h 33750"/>
                <a:gd name="connsiteX4" fmla="*/ 222126 w 236250"/>
                <a:gd name="connsiteY4" fmla="*/ 44280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74"/>
                    <a:pt x="9922" y="44280"/>
                    <a:pt x="22224" y="44280"/>
                  </a:cubicBezTo>
                  <a:lnTo>
                    <a:pt x="222126" y="44280"/>
                  </a:lnTo>
                  <a:cubicBezTo>
                    <a:pt x="234427" y="44280"/>
                    <a:pt x="244316" y="34357"/>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8" name="任意多边形: 形状 167">
              <a:extLst>
                <a:ext uri="{FF2B5EF4-FFF2-40B4-BE49-F238E27FC236}">
                  <a16:creationId xmlns:a16="http://schemas.microsoft.com/office/drawing/2014/main" id="{446959D5-8D1A-4E4D-8811-E146278C3825}"/>
                </a:ext>
              </a:extLst>
            </p:cNvPr>
            <p:cNvSpPr/>
            <p:nvPr/>
          </p:nvSpPr>
          <p:spPr>
            <a:xfrm>
              <a:off x="23386275" y="4607362"/>
              <a:ext cx="236250" cy="33750"/>
            </a:xfrm>
            <a:custGeom>
              <a:avLst/>
              <a:gdLst>
                <a:gd name="connsiteX0" fmla="*/ 243979 w 236250"/>
                <a:gd name="connsiteY0" fmla="*/ 17685 h 33750"/>
                <a:gd name="connsiteX1" fmla="*/ 222126 w 236250"/>
                <a:gd name="connsiteY1" fmla="*/ 0 h 33750"/>
                <a:gd name="connsiteX2" fmla="*/ 22224 w 236250"/>
                <a:gd name="connsiteY2" fmla="*/ 0 h 33750"/>
                <a:gd name="connsiteX3" fmla="*/ 0 w 236250"/>
                <a:gd name="connsiteY3" fmla="*/ 21701 h 33750"/>
                <a:gd name="connsiteX4" fmla="*/ 101 w 236250"/>
                <a:gd name="connsiteY4" fmla="*/ 23473 h 33750"/>
                <a:gd name="connsiteX5" fmla="*/ 27304 w 236250"/>
                <a:gd name="connsiteY5" fmla="*/ 42998 h 33750"/>
                <a:gd name="connsiteX6" fmla="*/ 207765 w 236250"/>
                <a:gd name="connsiteY6" fmla="*/ 42998 h 33750"/>
                <a:gd name="connsiteX7" fmla="*/ 243979 w 236250"/>
                <a:gd name="connsiteY7" fmla="*/ 1768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0" h="33750">
                  <a:moveTo>
                    <a:pt x="243979" y="17685"/>
                  </a:moveTo>
                  <a:cubicBezTo>
                    <a:pt x="242224" y="7273"/>
                    <a:pt x="233094" y="0"/>
                    <a:pt x="222126" y="0"/>
                  </a:cubicBezTo>
                  <a:lnTo>
                    <a:pt x="22224" y="0"/>
                  </a:lnTo>
                  <a:cubicBezTo>
                    <a:pt x="9922" y="0"/>
                    <a:pt x="0" y="9433"/>
                    <a:pt x="0" y="21701"/>
                  </a:cubicBezTo>
                  <a:cubicBezTo>
                    <a:pt x="0" y="22410"/>
                    <a:pt x="34" y="22764"/>
                    <a:pt x="101" y="23473"/>
                  </a:cubicBezTo>
                  <a:lnTo>
                    <a:pt x="27304" y="42998"/>
                  </a:lnTo>
                  <a:lnTo>
                    <a:pt x="207765" y="42998"/>
                  </a:lnTo>
                  <a:lnTo>
                    <a:pt x="243979" y="1768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9" name="任意多边形: 形状 168">
              <a:extLst>
                <a:ext uri="{FF2B5EF4-FFF2-40B4-BE49-F238E27FC236}">
                  <a16:creationId xmlns:a16="http://schemas.microsoft.com/office/drawing/2014/main" id="{95733582-BCD7-4A62-B669-A3A727CD3BC6}"/>
                </a:ext>
              </a:extLst>
            </p:cNvPr>
            <p:cNvSpPr/>
            <p:nvPr/>
          </p:nvSpPr>
          <p:spPr>
            <a:xfrm>
              <a:off x="23451007" y="4678153"/>
              <a:ext cx="101250" cy="16875"/>
            </a:xfrm>
            <a:custGeom>
              <a:avLst/>
              <a:gdLst>
                <a:gd name="connsiteX0" fmla="*/ 43132 w 101250"/>
                <a:gd name="connsiteY0" fmla="*/ 29312 h 16875"/>
                <a:gd name="connsiteX1" fmla="*/ 62033 w 101250"/>
                <a:gd name="connsiteY1" fmla="*/ 29261 h 16875"/>
                <a:gd name="connsiteX2" fmla="*/ 104558 w 101250"/>
                <a:gd name="connsiteY2" fmla="*/ 0 h 16875"/>
                <a:gd name="connsiteX3" fmla="*/ 0 w 101250"/>
                <a:gd name="connsiteY3" fmla="*/ 0 h 16875"/>
                <a:gd name="connsiteX4" fmla="*/ 43132 w 101250"/>
                <a:gd name="connsiteY4" fmla="*/ 29312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6875">
                  <a:moveTo>
                    <a:pt x="43132" y="29312"/>
                  </a:moveTo>
                  <a:cubicBezTo>
                    <a:pt x="48853" y="33176"/>
                    <a:pt x="56329" y="33159"/>
                    <a:pt x="62033" y="29261"/>
                  </a:cubicBezTo>
                  <a:lnTo>
                    <a:pt x="104558" y="0"/>
                  </a:lnTo>
                  <a:lnTo>
                    <a:pt x="0" y="0"/>
                  </a:lnTo>
                  <a:lnTo>
                    <a:pt x="43132" y="2931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0" name="任意多边形: 形状 169">
              <a:extLst>
                <a:ext uri="{FF2B5EF4-FFF2-40B4-BE49-F238E27FC236}">
                  <a16:creationId xmlns:a16="http://schemas.microsoft.com/office/drawing/2014/main" id="{35FD153D-C4E5-450C-A82B-0D5B670C198D}"/>
                </a:ext>
              </a:extLst>
            </p:cNvPr>
            <p:cNvSpPr/>
            <p:nvPr/>
          </p:nvSpPr>
          <p:spPr>
            <a:xfrm>
              <a:off x="23262261" y="4575984"/>
              <a:ext cx="202500" cy="286875"/>
            </a:xfrm>
            <a:custGeom>
              <a:avLst/>
              <a:gdLst>
                <a:gd name="connsiteX0" fmla="*/ 18512 w 202500"/>
                <a:gd name="connsiteY0" fmla="*/ 2235 h 286875"/>
                <a:gd name="connsiteX1" fmla="*/ 6362 w 202500"/>
                <a:gd name="connsiteY1" fmla="*/ 1257 h 286875"/>
                <a:gd name="connsiteX2" fmla="*/ 0 w 202500"/>
                <a:gd name="connsiteY2" fmla="*/ 11652 h 286875"/>
                <a:gd name="connsiteX3" fmla="*/ 0 w 202500"/>
                <a:gd name="connsiteY3" fmla="*/ 278800 h 286875"/>
                <a:gd name="connsiteX4" fmla="*/ 7965 w 202500"/>
                <a:gd name="connsiteY4" fmla="*/ 291962 h 286875"/>
                <a:gd name="connsiteX5" fmla="*/ 23321 w 202500"/>
                <a:gd name="connsiteY5" fmla="*/ 290916 h 286875"/>
                <a:gd name="connsiteX6" fmla="*/ 209048 w 202500"/>
                <a:gd name="connsiteY6" fmla="*/ 160320 h 286875"/>
                <a:gd name="connsiteX7" fmla="*/ 213992 w 202500"/>
                <a:gd name="connsiteY7" fmla="*/ 150870 h 286875"/>
                <a:gd name="connsiteX8" fmla="*/ 209216 w 202500"/>
                <a:gd name="connsiteY8" fmla="*/ 141387 h 286875"/>
                <a:gd name="connsiteX9" fmla="*/ 18512 w 202500"/>
                <a:gd name="connsiteY9" fmla="*/ 2235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18512" y="2235"/>
                  </a:moveTo>
                  <a:cubicBezTo>
                    <a:pt x="14968" y="-346"/>
                    <a:pt x="10260" y="-718"/>
                    <a:pt x="6362" y="1257"/>
                  </a:cubicBezTo>
                  <a:cubicBezTo>
                    <a:pt x="2464" y="3248"/>
                    <a:pt x="0" y="7264"/>
                    <a:pt x="0" y="11652"/>
                  </a:cubicBezTo>
                  <a:lnTo>
                    <a:pt x="0" y="278800"/>
                  </a:lnTo>
                  <a:cubicBezTo>
                    <a:pt x="0" y="284335"/>
                    <a:pt x="3088" y="289414"/>
                    <a:pt x="7965" y="291962"/>
                  </a:cubicBezTo>
                  <a:cubicBezTo>
                    <a:pt x="12876" y="294494"/>
                    <a:pt x="18799" y="294122"/>
                    <a:pt x="23321" y="290916"/>
                  </a:cubicBezTo>
                  <a:lnTo>
                    <a:pt x="209048" y="160320"/>
                  </a:lnTo>
                  <a:cubicBezTo>
                    <a:pt x="212136" y="158144"/>
                    <a:pt x="213975" y="154634"/>
                    <a:pt x="213992" y="150870"/>
                  </a:cubicBezTo>
                  <a:cubicBezTo>
                    <a:pt x="214026" y="147090"/>
                    <a:pt x="212237" y="143513"/>
                    <a:pt x="209216" y="141387"/>
                  </a:cubicBezTo>
                  <a:lnTo>
                    <a:pt x="18512" y="223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1" name="任意多边形: 形状 170">
              <a:extLst>
                <a:ext uri="{FF2B5EF4-FFF2-40B4-BE49-F238E27FC236}">
                  <a16:creationId xmlns:a16="http://schemas.microsoft.com/office/drawing/2014/main" id="{49117379-D583-4A49-AD95-0D06D5CED907}"/>
                </a:ext>
              </a:extLst>
            </p:cNvPr>
            <p:cNvSpPr/>
            <p:nvPr/>
          </p:nvSpPr>
          <p:spPr>
            <a:xfrm>
              <a:off x="23298225" y="4741738"/>
              <a:ext cx="405000" cy="151875"/>
            </a:xfrm>
            <a:custGeom>
              <a:avLst/>
              <a:gdLst>
                <a:gd name="connsiteX0" fmla="*/ 3658 w 405000"/>
                <a:gd name="connsiteY0" fmla="*/ 138341 h 151875"/>
                <a:gd name="connsiteX1" fmla="*/ 401 w 405000"/>
                <a:gd name="connsiteY1" fmla="*/ 147909 h 151875"/>
                <a:gd name="connsiteX2" fmla="*/ 8568 w 405000"/>
                <a:gd name="connsiteY2" fmla="*/ 153883 h 151875"/>
                <a:gd name="connsiteX3" fmla="*/ 396120 w 405000"/>
                <a:gd name="connsiteY3" fmla="*/ 153883 h 151875"/>
                <a:gd name="connsiteX4" fmla="*/ 407257 w 405000"/>
                <a:gd name="connsiteY4" fmla="*/ 145716 h 151875"/>
                <a:gd name="connsiteX5" fmla="*/ 402718 w 405000"/>
                <a:gd name="connsiteY5" fmla="*/ 132705 h 151875"/>
                <a:gd name="connsiteX6" fmla="*/ 215051 w 405000"/>
                <a:gd name="connsiteY6" fmla="*/ 2717 h 151875"/>
                <a:gd name="connsiteX7" fmla="*/ 197602 w 405000"/>
                <a:gd name="connsiteY7" fmla="*/ 2751 h 151875"/>
                <a:gd name="connsiteX8" fmla="*/ 3658 w 405000"/>
                <a:gd name="connsiteY8" fmla="*/ 13834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000" h="151875">
                  <a:moveTo>
                    <a:pt x="3658" y="138341"/>
                  </a:moveTo>
                  <a:cubicBezTo>
                    <a:pt x="586" y="140451"/>
                    <a:pt x="-730" y="144332"/>
                    <a:pt x="401" y="147909"/>
                  </a:cubicBezTo>
                  <a:cubicBezTo>
                    <a:pt x="1515" y="151453"/>
                    <a:pt x="4822" y="153883"/>
                    <a:pt x="8568" y="153883"/>
                  </a:cubicBezTo>
                  <a:lnTo>
                    <a:pt x="396120" y="153883"/>
                  </a:lnTo>
                  <a:cubicBezTo>
                    <a:pt x="401233" y="153883"/>
                    <a:pt x="405671" y="150593"/>
                    <a:pt x="407257" y="145716"/>
                  </a:cubicBezTo>
                  <a:cubicBezTo>
                    <a:pt x="408742" y="140856"/>
                    <a:pt x="406903" y="135557"/>
                    <a:pt x="402718" y="132705"/>
                  </a:cubicBezTo>
                  <a:lnTo>
                    <a:pt x="215051" y="2717"/>
                  </a:lnTo>
                  <a:cubicBezTo>
                    <a:pt x="209786" y="-911"/>
                    <a:pt x="202833" y="-911"/>
                    <a:pt x="197602" y="2751"/>
                  </a:cubicBezTo>
                  <a:lnTo>
                    <a:pt x="3658" y="13834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2" name="任意多边形: 形状 171">
              <a:extLst>
                <a:ext uri="{FF2B5EF4-FFF2-40B4-BE49-F238E27FC236}">
                  <a16:creationId xmlns:a16="http://schemas.microsoft.com/office/drawing/2014/main" id="{B53363F4-D59C-4E26-8A0A-7085DBF4E570}"/>
                </a:ext>
              </a:extLst>
            </p:cNvPr>
            <p:cNvSpPr/>
            <p:nvPr/>
          </p:nvSpPr>
          <p:spPr>
            <a:xfrm>
              <a:off x="23530455" y="4575602"/>
              <a:ext cx="202500" cy="286875"/>
            </a:xfrm>
            <a:custGeom>
              <a:avLst/>
              <a:gdLst>
                <a:gd name="connsiteX0" fmla="*/ 4911 w 202500"/>
                <a:gd name="connsiteY0" fmla="*/ 140959 h 286875"/>
                <a:gd name="connsiteX1" fmla="*/ 0 w 202500"/>
                <a:gd name="connsiteY1" fmla="*/ 150493 h 286875"/>
                <a:gd name="connsiteX2" fmla="*/ 5046 w 202500"/>
                <a:gd name="connsiteY2" fmla="*/ 159994 h 286875"/>
                <a:gd name="connsiteX3" fmla="*/ 200391 w 202500"/>
                <a:gd name="connsiteY3" fmla="*/ 295078 h 286875"/>
                <a:gd name="connsiteX4" fmla="*/ 212422 w 202500"/>
                <a:gd name="connsiteY4" fmla="*/ 295821 h 286875"/>
                <a:gd name="connsiteX5" fmla="*/ 218649 w 202500"/>
                <a:gd name="connsiteY5" fmla="*/ 285561 h 286875"/>
                <a:gd name="connsiteX6" fmla="*/ 218649 w 202500"/>
                <a:gd name="connsiteY6" fmla="*/ 11663 h 286875"/>
                <a:gd name="connsiteX7" fmla="*/ 212355 w 202500"/>
                <a:gd name="connsiteY7" fmla="*/ 1302 h 286875"/>
                <a:gd name="connsiteX8" fmla="*/ 200273 w 202500"/>
                <a:gd name="connsiteY8" fmla="*/ 2162 h 286875"/>
                <a:gd name="connsiteX9" fmla="*/ 4911 w 202500"/>
                <a:gd name="connsiteY9" fmla="*/ 140959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4911" y="140959"/>
                  </a:moveTo>
                  <a:cubicBezTo>
                    <a:pt x="1822" y="143187"/>
                    <a:pt x="0" y="146713"/>
                    <a:pt x="0" y="150493"/>
                  </a:cubicBezTo>
                  <a:cubicBezTo>
                    <a:pt x="34" y="154307"/>
                    <a:pt x="1890" y="157885"/>
                    <a:pt x="5046" y="159994"/>
                  </a:cubicBezTo>
                  <a:lnTo>
                    <a:pt x="200391" y="295078"/>
                  </a:lnTo>
                  <a:cubicBezTo>
                    <a:pt x="203951" y="297542"/>
                    <a:pt x="208592" y="297863"/>
                    <a:pt x="212422" y="295821"/>
                  </a:cubicBezTo>
                  <a:cubicBezTo>
                    <a:pt x="216287" y="293863"/>
                    <a:pt x="218649" y="289847"/>
                    <a:pt x="218649" y="285561"/>
                  </a:cubicBezTo>
                  <a:lnTo>
                    <a:pt x="218649" y="11663"/>
                  </a:lnTo>
                  <a:cubicBezTo>
                    <a:pt x="218649" y="7309"/>
                    <a:pt x="216219" y="3310"/>
                    <a:pt x="212355" y="1302"/>
                  </a:cubicBezTo>
                  <a:cubicBezTo>
                    <a:pt x="208491" y="-707"/>
                    <a:pt x="203816" y="-369"/>
                    <a:pt x="200273" y="2162"/>
                  </a:cubicBezTo>
                  <a:lnTo>
                    <a:pt x="4911" y="14095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51" name="îṣlîḍe">
            <a:hlinkClick r:id="" action="ppaction://noaction"/>
            <a:extLst>
              <a:ext uri="{FF2B5EF4-FFF2-40B4-BE49-F238E27FC236}">
                <a16:creationId xmlns:a16="http://schemas.microsoft.com/office/drawing/2014/main" id="{C7685719-0A0D-430B-A37B-1FF4956F882B}"/>
              </a:ext>
            </a:extLst>
          </p:cNvPr>
          <p:cNvSpPr/>
          <p:nvPr/>
        </p:nvSpPr>
        <p:spPr>
          <a:xfrm>
            <a:off x="1421573" y="2394706"/>
            <a:ext cx="1447412" cy="671231"/>
          </a:xfrm>
          <a:prstGeom prst="rect">
            <a:avLst/>
          </a:prstGeom>
        </p:spPr>
        <p:txBody>
          <a:bodyPr wrap="square" anchor="ctr" anchorCtr="0">
            <a:normAutofit/>
          </a:bodyPr>
          <a:lstStyle/>
          <a:p>
            <a:pPr lvl="0"/>
            <a:r>
              <a:rPr lang="en-US" altLang="zh-CN" sz="2000" b="1" dirty="0">
                <a:solidFill>
                  <a:schemeClr val="bg1"/>
                </a:solidFill>
              </a:rPr>
              <a:t>AES</a:t>
            </a:r>
            <a:r>
              <a:rPr lang="zh-CN" altLang="en-US" sz="2000" b="1" dirty="0">
                <a:solidFill>
                  <a:schemeClr val="bg1"/>
                </a:solidFill>
              </a:rPr>
              <a:t>主密钥</a:t>
            </a:r>
            <a:endParaRPr lang="en-US" altLang="zh-CN" sz="2000" b="1" dirty="0">
              <a:solidFill>
                <a:schemeClr val="bg1"/>
              </a:solidFill>
            </a:endParaRPr>
          </a:p>
        </p:txBody>
      </p:sp>
      <p:grpSp>
        <p:nvGrpSpPr>
          <p:cNvPr id="6" name="组合 5">
            <a:extLst>
              <a:ext uri="{FF2B5EF4-FFF2-40B4-BE49-F238E27FC236}">
                <a16:creationId xmlns:a16="http://schemas.microsoft.com/office/drawing/2014/main" id="{09F488A5-CDA4-4131-A60A-A3136159C845}"/>
              </a:ext>
            </a:extLst>
          </p:cNvPr>
          <p:cNvGrpSpPr/>
          <p:nvPr/>
        </p:nvGrpSpPr>
        <p:grpSpPr>
          <a:xfrm>
            <a:off x="4120201" y="3108710"/>
            <a:ext cx="1589502" cy="1306866"/>
            <a:chOff x="4053468" y="3058393"/>
            <a:chExt cx="1589502" cy="1306866"/>
          </a:xfrm>
        </p:grpSpPr>
        <p:sp>
          <p:nvSpPr>
            <p:cNvPr id="158" name="îṣlîḍe">
              <a:hlinkClick r:id="" action="ppaction://noaction"/>
              <a:extLst>
                <a:ext uri="{FF2B5EF4-FFF2-40B4-BE49-F238E27FC236}">
                  <a16:creationId xmlns:a16="http://schemas.microsoft.com/office/drawing/2014/main" id="{0A5B1451-546D-4A4F-ADEF-430101A6EBF3}"/>
                </a:ext>
              </a:extLst>
            </p:cNvPr>
            <p:cNvSpPr/>
            <p:nvPr/>
          </p:nvSpPr>
          <p:spPr>
            <a:xfrm>
              <a:off x="4064552" y="3694028"/>
              <a:ext cx="1578418" cy="671231"/>
            </a:xfrm>
            <a:prstGeom prst="rect">
              <a:avLst/>
            </a:prstGeom>
          </p:spPr>
          <p:txBody>
            <a:bodyPr wrap="square" anchor="ctr" anchorCtr="0">
              <a:normAutofit fontScale="85000" lnSpcReduction="10000"/>
            </a:bodyPr>
            <a:lstStyle/>
            <a:p>
              <a:pPr lvl="0" algn="ctr"/>
              <a:r>
                <a:rPr lang="zh-CN" altLang="en-US" sz="2000" b="1" dirty="0">
                  <a:solidFill>
                    <a:schemeClr val="tx1">
                      <a:lumMod val="65000"/>
                      <a:lumOff val="35000"/>
                    </a:schemeClr>
                  </a:solidFill>
                </a:rPr>
                <a:t>非特权寄存器</a:t>
              </a:r>
              <a:endParaRPr lang="en-US" altLang="zh-CN" sz="2000" b="1" dirty="0">
                <a:solidFill>
                  <a:schemeClr val="tx1">
                    <a:lumMod val="65000"/>
                    <a:lumOff val="35000"/>
                  </a:schemeClr>
                </a:solidFill>
              </a:endParaRPr>
            </a:p>
            <a:p>
              <a:pPr lvl="0" algn="ctr"/>
              <a:r>
                <a:rPr lang="zh-CN" altLang="en-US" sz="2000" b="1" dirty="0">
                  <a:solidFill>
                    <a:schemeClr val="tx1">
                      <a:lumMod val="65000"/>
                      <a:lumOff val="35000"/>
                    </a:schemeClr>
                  </a:solidFill>
                </a:rPr>
                <a:t>（计算期）</a:t>
              </a:r>
              <a:endParaRPr lang="en-US" altLang="zh-CN" sz="2000" b="1" dirty="0">
                <a:solidFill>
                  <a:schemeClr val="tx1">
                    <a:lumMod val="65000"/>
                    <a:lumOff val="35000"/>
                  </a:schemeClr>
                </a:solidFill>
              </a:endParaRPr>
            </a:p>
          </p:txBody>
        </p:sp>
        <p:grpSp>
          <p:nvGrpSpPr>
            <p:cNvPr id="3" name="组合 2">
              <a:extLst>
                <a:ext uri="{FF2B5EF4-FFF2-40B4-BE49-F238E27FC236}">
                  <a16:creationId xmlns:a16="http://schemas.microsoft.com/office/drawing/2014/main" id="{AA8A0F15-A851-4A18-A88E-00D8ED253460}"/>
                </a:ext>
              </a:extLst>
            </p:cNvPr>
            <p:cNvGrpSpPr/>
            <p:nvPr/>
          </p:nvGrpSpPr>
          <p:grpSpPr>
            <a:xfrm>
              <a:off x="4053468" y="3058393"/>
              <a:ext cx="1554188" cy="671231"/>
              <a:chOff x="4041221" y="2395962"/>
              <a:chExt cx="1554188" cy="671231"/>
            </a:xfrm>
          </p:grpSpPr>
          <p:grpSp>
            <p:nvGrpSpPr>
              <p:cNvPr id="149" name="组合 148">
                <a:extLst>
                  <a:ext uri="{FF2B5EF4-FFF2-40B4-BE49-F238E27FC236}">
                    <a16:creationId xmlns:a16="http://schemas.microsoft.com/office/drawing/2014/main" id="{858F98FA-7F94-429E-ADC2-755ACCBB1BD8}"/>
                  </a:ext>
                </a:extLst>
              </p:cNvPr>
              <p:cNvGrpSpPr/>
              <p:nvPr/>
            </p:nvGrpSpPr>
            <p:grpSpPr>
              <a:xfrm>
                <a:off x="4041221" y="2429295"/>
                <a:ext cx="1554188" cy="613380"/>
                <a:chOff x="8171731" y="6187959"/>
                <a:chExt cx="1554188" cy="613380"/>
              </a:xfrm>
              <a:solidFill>
                <a:srgbClr val="92D050"/>
              </a:solidFill>
            </p:grpSpPr>
            <p:sp>
              <p:nvSpPr>
                <p:cNvPr id="150" name="矩形 149">
                  <a:extLst>
                    <a:ext uri="{FF2B5EF4-FFF2-40B4-BE49-F238E27FC236}">
                      <a16:creationId xmlns:a16="http://schemas.microsoft.com/office/drawing/2014/main" id="{1B8A9902-422F-4D46-97CB-AF0C3619087E}"/>
                    </a:ext>
                  </a:extLst>
                </p:cNvPr>
                <p:cNvSpPr/>
                <p:nvPr/>
              </p:nvSpPr>
              <p:spPr>
                <a:xfrm>
                  <a:off x="8171731"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4" name="矩形 153">
                  <a:extLst>
                    <a:ext uri="{FF2B5EF4-FFF2-40B4-BE49-F238E27FC236}">
                      <a16:creationId xmlns:a16="http://schemas.microsoft.com/office/drawing/2014/main" id="{6156C6E9-9007-41FB-A9B8-1552E99D8447}"/>
                    </a:ext>
                  </a:extLst>
                </p:cNvPr>
                <p:cNvSpPr/>
                <p:nvPr/>
              </p:nvSpPr>
              <p:spPr>
                <a:xfrm>
                  <a:off x="8690577"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7" name="矩形 156">
                  <a:extLst>
                    <a:ext uri="{FF2B5EF4-FFF2-40B4-BE49-F238E27FC236}">
                      <a16:creationId xmlns:a16="http://schemas.microsoft.com/office/drawing/2014/main" id="{8AFD9F01-EE4C-434C-AEEE-03D94EAAAAF0}"/>
                    </a:ext>
                  </a:extLst>
                </p:cNvPr>
                <p:cNvSpPr/>
                <p:nvPr/>
              </p:nvSpPr>
              <p:spPr>
                <a:xfrm>
                  <a:off x="9207074"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73" name="îṣlîḍe">
                <a:hlinkClick r:id="" action="ppaction://noaction"/>
                <a:extLst>
                  <a:ext uri="{FF2B5EF4-FFF2-40B4-BE49-F238E27FC236}">
                    <a16:creationId xmlns:a16="http://schemas.microsoft.com/office/drawing/2014/main" id="{4F6023EB-A388-4869-9958-2386E18B61DA}"/>
                  </a:ext>
                </a:extLst>
              </p:cNvPr>
              <p:cNvSpPr/>
              <p:nvPr/>
            </p:nvSpPr>
            <p:spPr>
              <a:xfrm>
                <a:off x="4095803" y="2395962"/>
                <a:ext cx="1447412" cy="671231"/>
              </a:xfrm>
              <a:prstGeom prst="rect">
                <a:avLst/>
              </a:prstGeom>
            </p:spPr>
            <p:txBody>
              <a:bodyPr wrap="square" anchor="ctr" anchorCtr="0">
                <a:normAutofit/>
              </a:bodyPr>
              <a:lstStyle/>
              <a:p>
                <a:pPr lvl="0" algn="ctr"/>
                <a:r>
                  <a:rPr lang="en-US" altLang="zh-CN" b="1" dirty="0">
                    <a:solidFill>
                      <a:schemeClr val="bg1"/>
                    </a:solidFill>
                  </a:rPr>
                  <a:t>RSA</a:t>
                </a:r>
                <a:r>
                  <a:rPr lang="zh-CN" altLang="en-US" b="1" dirty="0">
                    <a:solidFill>
                      <a:schemeClr val="bg1"/>
                    </a:solidFill>
                  </a:rPr>
                  <a:t>密钥及中间结果</a:t>
                </a:r>
                <a:endParaRPr lang="en-US" altLang="zh-CN" b="1" dirty="0">
                  <a:solidFill>
                    <a:schemeClr val="bg1"/>
                  </a:solidFill>
                </a:endParaRPr>
              </a:p>
            </p:txBody>
          </p:sp>
        </p:grpSp>
      </p:grpSp>
      <p:sp>
        <p:nvSpPr>
          <p:cNvPr id="175" name="îṣlîḍe">
            <a:hlinkClick r:id="" action="ppaction://noaction"/>
            <a:extLst>
              <a:ext uri="{FF2B5EF4-FFF2-40B4-BE49-F238E27FC236}">
                <a16:creationId xmlns:a16="http://schemas.microsoft.com/office/drawing/2014/main" id="{A85367A4-E6B6-4637-B93F-F86FA3481D6D}"/>
              </a:ext>
            </a:extLst>
          </p:cNvPr>
          <p:cNvSpPr/>
          <p:nvPr/>
        </p:nvSpPr>
        <p:spPr>
          <a:xfrm>
            <a:off x="3754631" y="853481"/>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加密的</a:t>
            </a:r>
            <a:r>
              <a:rPr lang="en-US" altLang="zh-CN" b="1" dirty="0">
                <a:solidFill>
                  <a:schemeClr val="bg1"/>
                </a:solidFill>
              </a:rPr>
              <a:t>RSA</a:t>
            </a:r>
            <a:r>
              <a:rPr lang="zh-CN" altLang="en-US" b="1" dirty="0">
                <a:solidFill>
                  <a:schemeClr val="bg1"/>
                </a:solidFill>
              </a:rPr>
              <a:t>密钥</a:t>
            </a:r>
            <a:endParaRPr lang="en-US" altLang="zh-CN" b="1" dirty="0">
              <a:solidFill>
                <a:schemeClr val="bg1"/>
              </a:solidFill>
            </a:endParaRPr>
          </a:p>
        </p:txBody>
      </p:sp>
      <p:cxnSp>
        <p:nvCxnSpPr>
          <p:cNvPr id="176" name="直接箭头连接符 175">
            <a:extLst>
              <a:ext uri="{FF2B5EF4-FFF2-40B4-BE49-F238E27FC236}">
                <a16:creationId xmlns:a16="http://schemas.microsoft.com/office/drawing/2014/main" id="{2F65D73B-7F08-46DE-840A-7B594F3BC02F}"/>
              </a:ext>
            </a:extLst>
          </p:cNvPr>
          <p:cNvCxnSpPr>
            <a:cxnSpLocks/>
          </p:cNvCxnSpPr>
          <p:nvPr/>
        </p:nvCxnSpPr>
        <p:spPr>
          <a:xfrm>
            <a:off x="4906291" y="1292659"/>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9" name="îṣlîḍe">
            <a:hlinkClick r:id="" action="ppaction://noaction"/>
            <a:extLst>
              <a:ext uri="{FF2B5EF4-FFF2-40B4-BE49-F238E27FC236}">
                <a16:creationId xmlns:a16="http://schemas.microsoft.com/office/drawing/2014/main" id="{D6C19C69-16D5-45BE-AE93-23C4FCFA76A0}"/>
              </a:ext>
            </a:extLst>
          </p:cNvPr>
          <p:cNvSpPr/>
          <p:nvPr/>
        </p:nvSpPr>
        <p:spPr>
          <a:xfrm>
            <a:off x="3984471" y="2378781"/>
            <a:ext cx="1825960" cy="446055"/>
          </a:xfrm>
          <a:prstGeom prst="rect">
            <a:avLst/>
          </a:prstGeom>
          <a:solidFill>
            <a:srgbClr val="7030A0"/>
          </a:solidFill>
          <a:ln w="28575">
            <a:solidFill>
              <a:srgbClr val="7030A0"/>
            </a:solidFill>
          </a:ln>
        </p:spPr>
        <p:txBody>
          <a:bodyPr wrap="square" anchor="ctr" anchorCtr="0">
            <a:normAutofit/>
          </a:bodyPr>
          <a:lstStyle/>
          <a:p>
            <a:pPr lvl="0" algn="ctr"/>
            <a:r>
              <a:rPr lang="zh-CN" altLang="en-US" b="1" dirty="0">
                <a:solidFill>
                  <a:schemeClr val="bg1"/>
                </a:solidFill>
              </a:rPr>
              <a:t>内核态 </a:t>
            </a:r>
            <a:r>
              <a:rPr lang="en-US" altLang="zh-CN" b="1" dirty="0">
                <a:solidFill>
                  <a:schemeClr val="bg1"/>
                </a:solidFill>
              </a:rPr>
              <a:t>AES</a:t>
            </a:r>
            <a:r>
              <a:rPr lang="zh-CN" altLang="en-US" b="1" dirty="0">
                <a:solidFill>
                  <a:schemeClr val="bg1"/>
                </a:solidFill>
              </a:rPr>
              <a:t>解密</a:t>
            </a:r>
            <a:endParaRPr lang="en-US" altLang="zh-CN" b="1" dirty="0">
              <a:solidFill>
                <a:schemeClr val="bg1"/>
              </a:solidFill>
            </a:endParaRPr>
          </a:p>
        </p:txBody>
      </p:sp>
      <p:cxnSp>
        <p:nvCxnSpPr>
          <p:cNvPr id="156" name="直接箭头连接符 155">
            <a:extLst>
              <a:ext uri="{FF2B5EF4-FFF2-40B4-BE49-F238E27FC236}">
                <a16:creationId xmlns:a16="http://schemas.microsoft.com/office/drawing/2014/main" id="{CB57246A-E5BC-479F-8EB3-E5AA7AA3E6CD}"/>
              </a:ext>
            </a:extLst>
          </p:cNvPr>
          <p:cNvCxnSpPr>
            <a:cxnSpLocks/>
          </p:cNvCxnSpPr>
          <p:nvPr/>
        </p:nvCxnSpPr>
        <p:spPr>
          <a:xfrm>
            <a:off x="4906289" y="2824836"/>
            <a:ext cx="0" cy="309648"/>
          </a:xfrm>
          <a:prstGeom prst="straightConnector1">
            <a:avLst/>
          </a:prstGeom>
          <a:ln w="3810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8" name="ïṣḷiďê">
            <a:extLst>
              <a:ext uri="{FF2B5EF4-FFF2-40B4-BE49-F238E27FC236}">
                <a16:creationId xmlns:a16="http://schemas.microsoft.com/office/drawing/2014/main" id="{6766960D-7BFD-4DDB-9813-E4421120F117}"/>
              </a:ext>
            </a:extLst>
          </p:cNvPr>
          <p:cNvSpPr txBox="1"/>
          <p:nvPr/>
        </p:nvSpPr>
        <p:spPr>
          <a:xfrm>
            <a:off x="7248775" y="3751068"/>
            <a:ext cx="4413885" cy="77033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注意：</a:t>
            </a:r>
            <a:r>
              <a:rPr lang="zh-CN" altLang="en-US" spc="100" dirty="0">
                <a:solidFill>
                  <a:schemeClr val="accent4">
                    <a:lumMod val="60000"/>
                    <a:lumOff val="40000"/>
                  </a:schemeClr>
                </a:solidFill>
              </a:rPr>
              <a:t>禁用</a:t>
            </a:r>
            <a:r>
              <a:rPr lang="zh-CN" altLang="en-US" spc="100" dirty="0"/>
              <a:t>调度和中断</a:t>
            </a:r>
          </a:p>
        </p:txBody>
      </p:sp>
    </p:spTree>
    <p:extLst>
      <p:ext uri="{BB962C8B-B14F-4D97-AF65-F5344CB8AC3E}">
        <p14:creationId xmlns:p14="http://schemas.microsoft.com/office/powerpoint/2010/main" val="1347862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6"/>
                                        </p:tgtEl>
                                        <p:attrNameLst>
                                          <p:attrName>style.visibility</p:attrName>
                                        </p:attrNameLst>
                                      </p:cBhvr>
                                      <p:to>
                                        <p:strVal val="visible"/>
                                      </p:to>
                                    </p:set>
                                    <p:animEffect transition="in" filter="wipe(up)">
                                      <p:cBhvr>
                                        <p:cTn id="11" dur="500"/>
                                        <p:tgtEl>
                                          <p:spTgt spid="176"/>
                                        </p:tgtEl>
                                      </p:cBhvr>
                                    </p:animEffect>
                                  </p:childTnLst>
                                </p:cTn>
                              </p:par>
                              <p:par>
                                <p:cTn id="12" presetID="22" presetClass="entr" presetSubtype="8" fill="hold" nodeType="withEffect">
                                  <p:stCondLst>
                                    <p:cond delay="0"/>
                                  </p:stCondLst>
                                  <p:childTnLst>
                                    <p:set>
                                      <p:cBhvr>
                                        <p:cTn id="13" dur="1" fill="hold">
                                          <p:stCondLst>
                                            <p:cond delay="0"/>
                                          </p:stCondLst>
                                        </p:cTn>
                                        <p:tgtEl>
                                          <p:spTgt spid="148"/>
                                        </p:tgtEl>
                                        <p:attrNameLst>
                                          <p:attrName>style.visibility</p:attrName>
                                        </p:attrNameLst>
                                      </p:cBhvr>
                                      <p:to>
                                        <p:strVal val="visible"/>
                                      </p:to>
                                    </p:set>
                                    <p:animEffect transition="in" filter="wipe(left)">
                                      <p:cBhvr>
                                        <p:cTn id="14" dur="500"/>
                                        <p:tgtEl>
                                          <p:spTgt spid="14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fade">
                                      <p:cBhvr>
                                        <p:cTn id="18" dur="500"/>
                                        <p:tgtEl>
                                          <p:spTgt spid="139"/>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wipe(up)">
                                      <p:cBhvr>
                                        <p:cTn id="22" dur="500"/>
                                        <p:tgtEl>
                                          <p:spTgt spid="15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fade">
                                      <p:cBhvr>
                                        <p:cTn id="31"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9" grpId="0" animBg="1"/>
      <p:bldP spid="1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基于寄存器的公钥密码算法实现方案</a:t>
            </a:r>
            <a:r>
              <a:rPr lang="en-US" altLang="zh-CN" dirty="0"/>
              <a:t>——RSA</a:t>
            </a:r>
            <a:r>
              <a:rPr lang="zh-CN" altLang="en-US" dirty="0"/>
              <a:t>计算</a:t>
            </a:r>
          </a:p>
        </p:txBody>
      </p:sp>
      <p:sp>
        <p:nvSpPr>
          <p:cNvPr id="9" name="ïṣḷiďê">
            <a:extLst>
              <a:ext uri="{FF2B5EF4-FFF2-40B4-BE49-F238E27FC236}">
                <a16:creationId xmlns:a16="http://schemas.microsoft.com/office/drawing/2014/main" id="{90E88517-2201-4A1E-BA67-168E7F1A3889}"/>
              </a:ext>
            </a:extLst>
          </p:cNvPr>
          <p:cNvSpPr txBox="1"/>
          <p:nvPr/>
        </p:nvSpPr>
        <p:spPr>
          <a:xfrm>
            <a:off x="7122573" y="1882409"/>
            <a:ext cx="4413885" cy="1641627"/>
          </a:xfrm>
          <a:prstGeom prst="rect">
            <a:avLst/>
          </a:prstGeom>
          <a:noFill/>
          <a:ln>
            <a:noFill/>
          </a:ln>
        </p:spPr>
        <p:txBody>
          <a:bodyPr wrap="square" lIns="91440" tIns="45720" rIns="0" bIns="45720" anchor="t" anchorCtr="0">
            <a:noAutofit/>
          </a:bodyPr>
          <a:lstStyle/>
          <a:p>
            <a:pPr marL="285750" indent="-285750" algn="just">
              <a:lnSpc>
                <a:spcPct val="150000"/>
              </a:lnSpc>
              <a:buFont typeface="Wingdings" panose="05000000000000000000" pitchFamily="2" charset="2"/>
              <a:buChar char="Ø"/>
            </a:pPr>
            <a:r>
              <a:rPr lang="zh-CN" altLang="en-US" spc="100" dirty="0"/>
              <a:t>在</a:t>
            </a:r>
            <a:r>
              <a:rPr lang="zh-CN" altLang="en-US" spc="100" dirty="0">
                <a:solidFill>
                  <a:schemeClr val="accent4">
                    <a:lumMod val="60000"/>
                    <a:lumOff val="40000"/>
                  </a:schemeClr>
                </a:solidFill>
              </a:rPr>
              <a:t>通用寄存器</a:t>
            </a:r>
            <a:r>
              <a:rPr lang="zh-CN" altLang="en-US" spc="100" dirty="0"/>
              <a:t>上完成</a:t>
            </a:r>
            <a:r>
              <a:rPr lang="en-US" altLang="zh-CN" dirty="0"/>
              <a:t>RSA</a:t>
            </a:r>
            <a:r>
              <a:rPr lang="zh-CN" altLang="en-US" spc="100" dirty="0"/>
              <a:t>计算过程，寄存器数量</a:t>
            </a:r>
            <a:r>
              <a:rPr lang="zh-CN" altLang="en-US" spc="100" dirty="0">
                <a:solidFill>
                  <a:schemeClr val="accent4">
                    <a:lumMod val="60000"/>
                    <a:lumOff val="40000"/>
                  </a:schemeClr>
                </a:solidFill>
              </a:rPr>
              <a:t>不足以支撑</a:t>
            </a:r>
            <a:r>
              <a:rPr lang="zh-CN" altLang="en-US" spc="100" dirty="0"/>
              <a:t>中国剩余定理</a:t>
            </a:r>
            <a:r>
              <a:rPr lang="zh-CN" altLang="en-US" dirty="0"/>
              <a:t>（</a:t>
            </a:r>
            <a:r>
              <a:rPr lang="en-US" altLang="zh-CN" dirty="0"/>
              <a:t>CRT</a:t>
            </a:r>
            <a:r>
              <a:rPr lang="zh-CN" altLang="en-US" dirty="0"/>
              <a:t>）</a:t>
            </a:r>
            <a:r>
              <a:rPr lang="zh-CN" altLang="en-US" spc="100" dirty="0"/>
              <a:t>、窗口技术等常见的优化技术</a:t>
            </a:r>
            <a:endParaRPr lang="en-US" altLang="zh-CN" spc="100" dirty="0"/>
          </a:p>
          <a:p>
            <a:pPr marL="285750" indent="-285750" algn="just">
              <a:lnSpc>
                <a:spcPct val="150000"/>
              </a:lnSpc>
              <a:buFont typeface="Wingdings" panose="05000000000000000000" pitchFamily="2" charset="2"/>
              <a:buChar char="Ø"/>
            </a:pPr>
            <a:r>
              <a:rPr lang="en-US" altLang="zh-CN" dirty="0"/>
              <a:t>PRIME</a:t>
            </a:r>
            <a:r>
              <a:rPr lang="zh-CN" altLang="en-US" spc="100" dirty="0"/>
              <a:t>利用</a:t>
            </a:r>
            <a:r>
              <a:rPr lang="en-US" altLang="zh-CN" dirty="0">
                <a:solidFill>
                  <a:schemeClr val="accent4">
                    <a:lumMod val="60000"/>
                    <a:lumOff val="40000"/>
                  </a:schemeClr>
                </a:solidFill>
              </a:rPr>
              <a:t>Montgomery</a:t>
            </a:r>
            <a:r>
              <a:rPr lang="zh-CN" altLang="en-US" spc="100" dirty="0">
                <a:solidFill>
                  <a:schemeClr val="accent4">
                    <a:lumMod val="60000"/>
                    <a:lumOff val="40000"/>
                  </a:schemeClr>
                </a:solidFill>
              </a:rPr>
              <a:t>乘法</a:t>
            </a:r>
            <a:r>
              <a:rPr lang="zh-CN" altLang="en-US" spc="100" dirty="0"/>
              <a:t>完成模乘，</a:t>
            </a:r>
            <a:r>
              <a:rPr lang="zh-CN" altLang="en-US" spc="100" dirty="0">
                <a:solidFill>
                  <a:schemeClr val="accent4">
                    <a:lumMod val="60000"/>
                    <a:lumOff val="40000"/>
                  </a:schemeClr>
                </a:solidFill>
              </a:rPr>
              <a:t>基本平方乘</a:t>
            </a:r>
            <a:r>
              <a:rPr lang="zh-CN" altLang="en-US" spc="100" dirty="0"/>
              <a:t>算法计算模幂</a:t>
            </a:r>
          </a:p>
        </p:txBody>
      </p:sp>
      <p:sp>
        <p:nvSpPr>
          <p:cNvPr id="10" name="îṣlîḍe">
            <a:hlinkClick r:id="" action="ppaction://noaction"/>
            <a:extLst>
              <a:ext uri="{FF2B5EF4-FFF2-40B4-BE49-F238E27FC236}">
                <a16:creationId xmlns:a16="http://schemas.microsoft.com/office/drawing/2014/main" id="{9B7B4DC6-27AC-42E6-AFA7-1069D079AD48}"/>
              </a:ext>
            </a:extLst>
          </p:cNvPr>
          <p:cNvSpPr/>
          <p:nvPr/>
        </p:nvSpPr>
        <p:spPr>
          <a:xfrm>
            <a:off x="7722353" y="1290041"/>
            <a:ext cx="3002629" cy="446763"/>
          </a:xfrm>
          <a:prstGeom prst="rect">
            <a:avLst/>
          </a:prstGeom>
        </p:spPr>
        <p:txBody>
          <a:bodyPr wrap="square" anchor="ctr" anchorCtr="0">
            <a:normAutofit/>
          </a:bodyPr>
          <a:lstStyle/>
          <a:p>
            <a:pPr lvl="0"/>
            <a:r>
              <a:rPr lang="en-US" altLang="zh-CN" sz="2000" b="1" spc="100" dirty="0">
                <a:solidFill>
                  <a:schemeClr val="accent4"/>
                </a:solidFill>
              </a:rPr>
              <a:t>RSA</a:t>
            </a:r>
            <a:r>
              <a:rPr lang="zh-CN" altLang="en-US" sz="2000" b="1" spc="100" dirty="0">
                <a:solidFill>
                  <a:schemeClr val="accent4"/>
                </a:solidFill>
              </a:rPr>
              <a:t>计算</a:t>
            </a:r>
          </a:p>
        </p:txBody>
      </p:sp>
      <p:grpSp>
        <p:nvGrpSpPr>
          <p:cNvPr id="138" name="组合 137">
            <a:extLst>
              <a:ext uri="{FF2B5EF4-FFF2-40B4-BE49-F238E27FC236}">
                <a16:creationId xmlns:a16="http://schemas.microsoft.com/office/drawing/2014/main" id="{FD12A0F6-2088-405B-ACD9-90E3A1160503}"/>
              </a:ext>
            </a:extLst>
          </p:cNvPr>
          <p:cNvGrpSpPr/>
          <p:nvPr/>
        </p:nvGrpSpPr>
        <p:grpSpPr>
          <a:xfrm>
            <a:off x="319990" y="1376332"/>
            <a:ext cx="6331487" cy="4093915"/>
            <a:chOff x="319990" y="1376332"/>
            <a:chExt cx="6331487" cy="4093915"/>
          </a:xfrm>
        </p:grpSpPr>
        <p:sp>
          <p:nvSpPr>
            <p:cNvPr id="8" name="矩形: 圆角 7">
              <a:extLst>
                <a:ext uri="{FF2B5EF4-FFF2-40B4-BE49-F238E27FC236}">
                  <a16:creationId xmlns:a16="http://schemas.microsoft.com/office/drawing/2014/main" id="{FD4D3E1F-2016-4619-9157-A4AE43B1D990}"/>
                </a:ext>
              </a:extLst>
            </p:cNvPr>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a:extLst>
                <a:ext uri="{FF2B5EF4-FFF2-40B4-BE49-F238E27FC236}">
                  <a16:creationId xmlns:a16="http://schemas.microsoft.com/office/drawing/2014/main" id="{F50840C0-DB69-476C-AAA6-D883DFCC3C8B}"/>
                </a:ext>
              </a:extLst>
            </p:cNvPr>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a:extLst>
                <a:ext uri="{FF2B5EF4-FFF2-40B4-BE49-F238E27FC236}">
                  <a16:creationId xmlns:a16="http://schemas.microsoft.com/office/drawing/2014/main" id="{C6FB370B-9914-4DEC-9233-CD1B8A419C89}"/>
                </a:ext>
              </a:extLst>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a:extLst>
                <a:ext uri="{FF2B5EF4-FFF2-40B4-BE49-F238E27FC236}">
                  <a16:creationId xmlns:a16="http://schemas.microsoft.com/office/drawing/2014/main" id="{EA1B6DCB-044C-406B-9F61-90E0A307323A}"/>
                </a:ext>
              </a:extLst>
            </p:cNvPr>
            <p:cNvGrpSpPr/>
            <p:nvPr/>
          </p:nvGrpSpPr>
          <p:grpSpPr>
            <a:xfrm>
              <a:off x="1500960" y="1401981"/>
              <a:ext cx="180000" cy="515719"/>
              <a:chOff x="1772667" y="1263943"/>
              <a:chExt cx="180000" cy="515719"/>
            </a:xfrm>
          </p:grpSpPr>
          <p:cxnSp>
            <p:nvCxnSpPr>
              <p:cNvPr id="32" name="直接连接符 31">
                <a:extLst>
                  <a:ext uri="{FF2B5EF4-FFF2-40B4-BE49-F238E27FC236}">
                    <a16:creationId xmlns:a16="http://schemas.microsoft.com/office/drawing/2014/main" id="{A3C477C3-3668-43CA-854A-34C59BE6945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B6631A6C-3D51-4BD2-A212-9C3033765FE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6CAD85F-BAB8-48F7-862D-810480ED072B}"/>
                </a:ext>
              </a:extLst>
            </p:cNvPr>
            <p:cNvGrpSpPr/>
            <p:nvPr/>
          </p:nvGrpSpPr>
          <p:grpSpPr>
            <a:xfrm>
              <a:off x="2270171" y="1401981"/>
              <a:ext cx="180000" cy="515719"/>
              <a:chOff x="1772667" y="1263943"/>
              <a:chExt cx="180000" cy="515719"/>
            </a:xfrm>
          </p:grpSpPr>
          <p:cxnSp>
            <p:nvCxnSpPr>
              <p:cNvPr id="74" name="直接连接符 73">
                <a:extLst>
                  <a:ext uri="{FF2B5EF4-FFF2-40B4-BE49-F238E27FC236}">
                    <a16:creationId xmlns:a16="http://schemas.microsoft.com/office/drawing/2014/main" id="{FB372FBB-FF59-4904-9D53-AA5E4E4CB72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E80BAB9B-1156-4106-A25D-F5EA9379A16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a:extLst>
                <a:ext uri="{FF2B5EF4-FFF2-40B4-BE49-F238E27FC236}">
                  <a16:creationId xmlns:a16="http://schemas.microsoft.com/office/drawing/2014/main" id="{007E8BB4-5C8A-42BD-BF26-8C2FD05905C5}"/>
                </a:ext>
              </a:extLst>
            </p:cNvPr>
            <p:cNvGrpSpPr/>
            <p:nvPr/>
          </p:nvGrpSpPr>
          <p:grpSpPr>
            <a:xfrm>
              <a:off x="3039382" y="1401981"/>
              <a:ext cx="180000" cy="515719"/>
              <a:chOff x="1772667" y="1263943"/>
              <a:chExt cx="180000" cy="515719"/>
            </a:xfrm>
          </p:grpSpPr>
          <p:cxnSp>
            <p:nvCxnSpPr>
              <p:cNvPr id="77" name="直接连接符 76">
                <a:extLst>
                  <a:ext uri="{FF2B5EF4-FFF2-40B4-BE49-F238E27FC236}">
                    <a16:creationId xmlns:a16="http://schemas.microsoft.com/office/drawing/2014/main" id="{61852C83-4DA3-4B14-86A9-138D755AEBB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067ADBB2-3D66-446A-9C4A-4FD58FD54A5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a:extLst>
                <a:ext uri="{FF2B5EF4-FFF2-40B4-BE49-F238E27FC236}">
                  <a16:creationId xmlns:a16="http://schemas.microsoft.com/office/drawing/2014/main" id="{CE013079-0321-4D7C-98D8-45BA94A9BFC5}"/>
                </a:ext>
              </a:extLst>
            </p:cNvPr>
            <p:cNvGrpSpPr/>
            <p:nvPr/>
          </p:nvGrpSpPr>
          <p:grpSpPr>
            <a:xfrm>
              <a:off x="3808593" y="1401981"/>
              <a:ext cx="180000" cy="515719"/>
              <a:chOff x="1772667" y="1263943"/>
              <a:chExt cx="180000" cy="515719"/>
            </a:xfrm>
          </p:grpSpPr>
          <p:cxnSp>
            <p:nvCxnSpPr>
              <p:cNvPr id="80" name="直接连接符 79">
                <a:extLst>
                  <a:ext uri="{FF2B5EF4-FFF2-40B4-BE49-F238E27FC236}">
                    <a16:creationId xmlns:a16="http://schemas.microsoft.com/office/drawing/2014/main" id="{A95B65EF-BF39-4923-A1A8-81312BEB31E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DD48CB00-DC2E-4BE0-972A-92191249E83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a:extLst>
                <a:ext uri="{FF2B5EF4-FFF2-40B4-BE49-F238E27FC236}">
                  <a16:creationId xmlns:a16="http://schemas.microsoft.com/office/drawing/2014/main" id="{905CCD27-41E1-422A-84E9-B7D873D4406D}"/>
                </a:ext>
              </a:extLst>
            </p:cNvPr>
            <p:cNvGrpSpPr/>
            <p:nvPr/>
          </p:nvGrpSpPr>
          <p:grpSpPr>
            <a:xfrm>
              <a:off x="4577804" y="1401981"/>
              <a:ext cx="180000" cy="515719"/>
              <a:chOff x="1772667" y="1263943"/>
              <a:chExt cx="180000" cy="515719"/>
            </a:xfrm>
          </p:grpSpPr>
          <p:cxnSp>
            <p:nvCxnSpPr>
              <p:cNvPr id="83" name="直接连接符 82">
                <a:extLst>
                  <a:ext uri="{FF2B5EF4-FFF2-40B4-BE49-F238E27FC236}">
                    <a16:creationId xmlns:a16="http://schemas.microsoft.com/office/drawing/2014/main" id="{7BCC61CC-62B4-4A29-B661-1738A004AAA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4CC53A59-5D86-4666-9A19-F25FD071A0A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7A8230EC-C14C-43A1-97E7-6115CA42AEA7}"/>
                </a:ext>
              </a:extLst>
            </p:cNvPr>
            <p:cNvGrpSpPr/>
            <p:nvPr/>
          </p:nvGrpSpPr>
          <p:grpSpPr>
            <a:xfrm>
              <a:off x="5347015" y="1376332"/>
              <a:ext cx="180000" cy="515719"/>
              <a:chOff x="1772667" y="1263943"/>
              <a:chExt cx="180000" cy="515719"/>
            </a:xfrm>
          </p:grpSpPr>
          <p:cxnSp>
            <p:nvCxnSpPr>
              <p:cNvPr id="86" name="直接连接符 85">
                <a:extLst>
                  <a:ext uri="{FF2B5EF4-FFF2-40B4-BE49-F238E27FC236}">
                    <a16:creationId xmlns:a16="http://schemas.microsoft.com/office/drawing/2014/main" id="{0C458511-ACD7-4D24-B531-727F7276C8E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F98D31F3-0A38-4E0D-90CA-47B5F4E1ADB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A938D1D2-E2BE-4AE4-9A66-5EF4336CF6CB}"/>
                </a:ext>
              </a:extLst>
            </p:cNvPr>
            <p:cNvGrpSpPr/>
            <p:nvPr/>
          </p:nvGrpSpPr>
          <p:grpSpPr>
            <a:xfrm flipV="1">
              <a:off x="1500960" y="4954528"/>
              <a:ext cx="180000" cy="515719"/>
              <a:chOff x="1772667" y="1263943"/>
              <a:chExt cx="180000" cy="515719"/>
            </a:xfrm>
          </p:grpSpPr>
          <p:cxnSp>
            <p:nvCxnSpPr>
              <p:cNvPr id="89" name="直接连接符 88">
                <a:extLst>
                  <a:ext uri="{FF2B5EF4-FFF2-40B4-BE49-F238E27FC236}">
                    <a16:creationId xmlns:a16="http://schemas.microsoft.com/office/drawing/2014/main" id="{9B33D348-F9EA-49BF-898D-9B32AADF23D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11B81DDA-B0DC-4D95-86D8-14598E1E9824}"/>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a:extLst>
                <a:ext uri="{FF2B5EF4-FFF2-40B4-BE49-F238E27FC236}">
                  <a16:creationId xmlns:a16="http://schemas.microsoft.com/office/drawing/2014/main" id="{3E04F4A5-C7F9-43B0-A8B8-FA86B9EF06D9}"/>
                </a:ext>
              </a:extLst>
            </p:cNvPr>
            <p:cNvGrpSpPr/>
            <p:nvPr/>
          </p:nvGrpSpPr>
          <p:grpSpPr>
            <a:xfrm flipV="1">
              <a:off x="2270171" y="4954528"/>
              <a:ext cx="180000" cy="515719"/>
              <a:chOff x="1772667" y="1263943"/>
              <a:chExt cx="180000" cy="515719"/>
            </a:xfrm>
          </p:grpSpPr>
          <p:cxnSp>
            <p:nvCxnSpPr>
              <p:cNvPr id="92" name="直接连接符 91">
                <a:extLst>
                  <a:ext uri="{FF2B5EF4-FFF2-40B4-BE49-F238E27FC236}">
                    <a16:creationId xmlns:a16="http://schemas.microsoft.com/office/drawing/2014/main" id="{1290F97D-BBFB-4FEC-85C4-C5F3854F111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a:extLst>
                  <a:ext uri="{FF2B5EF4-FFF2-40B4-BE49-F238E27FC236}">
                    <a16:creationId xmlns:a16="http://schemas.microsoft.com/office/drawing/2014/main" id="{C2F217AE-B73F-4E92-AC7B-CE93517AC9E7}"/>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a:extLst>
                <a:ext uri="{FF2B5EF4-FFF2-40B4-BE49-F238E27FC236}">
                  <a16:creationId xmlns:a16="http://schemas.microsoft.com/office/drawing/2014/main" id="{7CC765A5-C4D6-4C88-92B1-24FD46D9626F}"/>
                </a:ext>
              </a:extLst>
            </p:cNvPr>
            <p:cNvGrpSpPr/>
            <p:nvPr/>
          </p:nvGrpSpPr>
          <p:grpSpPr>
            <a:xfrm flipV="1">
              <a:off x="3039382" y="4954528"/>
              <a:ext cx="180000" cy="515719"/>
              <a:chOff x="1772667" y="1263943"/>
              <a:chExt cx="180000" cy="515719"/>
            </a:xfrm>
          </p:grpSpPr>
          <p:cxnSp>
            <p:nvCxnSpPr>
              <p:cNvPr id="95" name="直接连接符 94">
                <a:extLst>
                  <a:ext uri="{FF2B5EF4-FFF2-40B4-BE49-F238E27FC236}">
                    <a16:creationId xmlns:a16="http://schemas.microsoft.com/office/drawing/2014/main" id="{6C661B63-9C68-4836-B945-BD5CAE03CD3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64EE6955-AB51-44BA-9C07-8DD542A9457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a:extLst>
                <a:ext uri="{FF2B5EF4-FFF2-40B4-BE49-F238E27FC236}">
                  <a16:creationId xmlns:a16="http://schemas.microsoft.com/office/drawing/2014/main" id="{DEA77642-1AC3-4311-9A93-5E462205C2BD}"/>
                </a:ext>
              </a:extLst>
            </p:cNvPr>
            <p:cNvGrpSpPr/>
            <p:nvPr/>
          </p:nvGrpSpPr>
          <p:grpSpPr>
            <a:xfrm flipV="1">
              <a:off x="3808593" y="4954528"/>
              <a:ext cx="180000" cy="515719"/>
              <a:chOff x="1772667" y="1263943"/>
              <a:chExt cx="180000" cy="515719"/>
            </a:xfrm>
          </p:grpSpPr>
          <p:cxnSp>
            <p:nvCxnSpPr>
              <p:cNvPr id="98" name="直接连接符 97">
                <a:extLst>
                  <a:ext uri="{FF2B5EF4-FFF2-40B4-BE49-F238E27FC236}">
                    <a16:creationId xmlns:a16="http://schemas.microsoft.com/office/drawing/2014/main" id="{940FBA0D-02E3-4C09-BB31-3CFC6844AB01}"/>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CB1F146-9D2C-403F-8268-5525501860F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a:extLst>
                <a:ext uri="{FF2B5EF4-FFF2-40B4-BE49-F238E27FC236}">
                  <a16:creationId xmlns:a16="http://schemas.microsoft.com/office/drawing/2014/main" id="{145DEFE8-6EC0-43BA-B864-1CA1D5CEA7A2}"/>
                </a:ext>
              </a:extLst>
            </p:cNvPr>
            <p:cNvGrpSpPr/>
            <p:nvPr/>
          </p:nvGrpSpPr>
          <p:grpSpPr>
            <a:xfrm flipV="1">
              <a:off x="4577804" y="4954528"/>
              <a:ext cx="180000" cy="515719"/>
              <a:chOff x="1772667" y="1263943"/>
              <a:chExt cx="180000" cy="515719"/>
            </a:xfrm>
          </p:grpSpPr>
          <p:cxnSp>
            <p:nvCxnSpPr>
              <p:cNvPr id="101" name="直接连接符 100">
                <a:extLst>
                  <a:ext uri="{FF2B5EF4-FFF2-40B4-BE49-F238E27FC236}">
                    <a16:creationId xmlns:a16="http://schemas.microsoft.com/office/drawing/2014/main" id="{D12CDC1F-FF5D-4E68-BD73-FF58A7D9AC0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EA56B197-2165-4DF8-8518-53E03E95F2D5}"/>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a:extLst>
                <a:ext uri="{FF2B5EF4-FFF2-40B4-BE49-F238E27FC236}">
                  <a16:creationId xmlns:a16="http://schemas.microsoft.com/office/drawing/2014/main" id="{EC672DCD-B1D1-4B27-A24A-61EDA53F8FAA}"/>
                </a:ext>
              </a:extLst>
            </p:cNvPr>
            <p:cNvGrpSpPr/>
            <p:nvPr/>
          </p:nvGrpSpPr>
          <p:grpSpPr>
            <a:xfrm flipV="1">
              <a:off x="5347014" y="4954528"/>
              <a:ext cx="180000" cy="515719"/>
              <a:chOff x="1772667" y="1263943"/>
              <a:chExt cx="180000" cy="515719"/>
            </a:xfrm>
          </p:grpSpPr>
          <p:cxnSp>
            <p:nvCxnSpPr>
              <p:cNvPr id="104" name="直接连接符 103">
                <a:extLst>
                  <a:ext uri="{FF2B5EF4-FFF2-40B4-BE49-F238E27FC236}">
                    <a16:creationId xmlns:a16="http://schemas.microsoft.com/office/drawing/2014/main" id="{508F9B4A-F281-43B7-B50A-04FA26C9166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a:extLst>
                  <a:ext uri="{FF2B5EF4-FFF2-40B4-BE49-F238E27FC236}">
                    <a16:creationId xmlns:a16="http://schemas.microsoft.com/office/drawing/2014/main" id="{D9597450-FABB-4E99-9E5A-12EC0FCBB1D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a:extLst>
                <a:ext uri="{FF2B5EF4-FFF2-40B4-BE49-F238E27FC236}">
                  <a16:creationId xmlns:a16="http://schemas.microsoft.com/office/drawing/2014/main" id="{D76B7D49-6AFE-44B0-A2E8-8718A9B4312C}"/>
                </a:ext>
              </a:extLst>
            </p:cNvPr>
            <p:cNvGrpSpPr/>
            <p:nvPr/>
          </p:nvGrpSpPr>
          <p:grpSpPr>
            <a:xfrm rot="5400000">
              <a:off x="-665967" y="3171229"/>
              <a:ext cx="2487633" cy="515719"/>
              <a:chOff x="1653360" y="5106928"/>
              <a:chExt cx="2487633" cy="515719"/>
            </a:xfrm>
          </p:grpSpPr>
          <p:grpSp>
            <p:nvGrpSpPr>
              <p:cNvPr id="106" name="组合 105">
                <a:extLst>
                  <a:ext uri="{FF2B5EF4-FFF2-40B4-BE49-F238E27FC236}">
                    <a16:creationId xmlns:a16="http://schemas.microsoft.com/office/drawing/2014/main" id="{3BD3C90F-1EE6-453C-97C8-8CADEEE59887}"/>
                  </a:ext>
                </a:extLst>
              </p:cNvPr>
              <p:cNvGrpSpPr/>
              <p:nvPr/>
            </p:nvGrpSpPr>
            <p:grpSpPr>
              <a:xfrm flipV="1">
                <a:off x="1653360" y="5106928"/>
                <a:ext cx="180000" cy="515719"/>
                <a:chOff x="1772667" y="1263943"/>
                <a:chExt cx="180000" cy="515719"/>
              </a:xfrm>
            </p:grpSpPr>
            <p:cxnSp>
              <p:nvCxnSpPr>
                <p:cNvPr id="107" name="直接连接符 106">
                  <a:extLst>
                    <a:ext uri="{FF2B5EF4-FFF2-40B4-BE49-F238E27FC236}">
                      <a16:creationId xmlns:a16="http://schemas.microsoft.com/office/drawing/2014/main" id="{0F683441-6C73-472A-B289-EFA9615C940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FE7E935D-2FF6-4A1D-94F4-F4B2385EE21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a:extLst>
                  <a:ext uri="{FF2B5EF4-FFF2-40B4-BE49-F238E27FC236}">
                    <a16:creationId xmlns:a16="http://schemas.microsoft.com/office/drawing/2014/main" id="{B7B0C629-0115-49BE-9097-8D9D3E0C8C11}"/>
                  </a:ext>
                </a:extLst>
              </p:cNvPr>
              <p:cNvGrpSpPr/>
              <p:nvPr/>
            </p:nvGrpSpPr>
            <p:grpSpPr>
              <a:xfrm flipV="1">
                <a:off x="2422571" y="5106928"/>
                <a:ext cx="180000" cy="515719"/>
                <a:chOff x="1772667" y="1263943"/>
                <a:chExt cx="180000" cy="515719"/>
              </a:xfrm>
            </p:grpSpPr>
            <p:cxnSp>
              <p:nvCxnSpPr>
                <p:cNvPr id="110" name="直接连接符 109">
                  <a:extLst>
                    <a:ext uri="{FF2B5EF4-FFF2-40B4-BE49-F238E27FC236}">
                      <a16:creationId xmlns:a16="http://schemas.microsoft.com/office/drawing/2014/main" id="{452954CC-000B-435B-9B31-6C30A5032B2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a:extLst>
                    <a:ext uri="{FF2B5EF4-FFF2-40B4-BE49-F238E27FC236}">
                      <a16:creationId xmlns:a16="http://schemas.microsoft.com/office/drawing/2014/main" id="{4DCC27CD-1CAB-44F8-A0E7-7C098DB01BC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a:extLst>
                  <a:ext uri="{FF2B5EF4-FFF2-40B4-BE49-F238E27FC236}">
                    <a16:creationId xmlns:a16="http://schemas.microsoft.com/office/drawing/2014/main" id="{91D8A81E-3DBB-4C69-8C0F-ACDA31981FB8}"/>
                  </a:ext>
                </a:extLst>
              </p:cNvPr>
              <p:cNvGrpSpPr/>
              <p:nvPr/>
            </p:nvGrpSpPr>
            <p:grpSpPr>
              <a:xfrm flipV="1">
                <a:off x="3191782" y="5106928"/>
                <a:ext cx="180000" cy="515719"/>
                <a:chOff x="1772667" y="1263943"/>
                <a:chExt cx="180000" cy="515719"/>
              </a:xfrm>
            </p:grpSpPr>
            <p:cxnSp>
              <p:nvCxnSpPr>
                <p:cNvPr id="113" name="直接连接符 112">
                  <a:extLst>
                    <a:ext uri="{FF2B5EF4-FFF2-40B4-BE49-F238E27FC236}">
                      <a16:creationId xmlns:a16="http://schemas.microsoft.com/office/drawing/2014/main" id="{84924487-40E0-4153-BDDE-6FECF2D2315D}"/>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9B7D4E62-919B-47FB-905E-C9E6146ED07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a:extLst>
                  <a:ext uri="{FF2B5EF4-FFF2-40B4-BE49-F238E27FC236}">
                    <a16:creationId xmlns:a16="http://schemas.microsoft.com/office/drawing/2014/main" id="{9AD13188-CDDB-4D59-8706-78D391B02486}"/>
                  </a:ext>
                </a:extLst>
              </p:cNvPr>
              <p:cNvGrpSpPr/>
              <p:nvPr/>
            </p:nvGrpSpPr>
            <p:grpSpPr>
              <a:xfrm flipV="1">
                <a:off x="3960993" y="5106928"/>
                <a:ext cx="180000" cy="515719"/>
                <a:chOff x="1772667" y="1263943"/>
                <a:chExt cx="180000" cy="515719"/>
              </a:xfrm>
            </p:grpSpPr>
            <p:cxnSp>
              <p:nvCxnSpPr>
                <p:cNvPr id="116" name="直接连接符 115">
                  <a:extLst>
                    <a:ext uri="{FF2B5EF4-FFF2-40B4-BE49-F238E27FC236}">
                      <a16:creationId xmlns:a16="http://schemas.microsoft.com/office/drawing/2014/main" id="{9A34198B-A223-4EA5-A7C8-0ADDC010B8B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57CB7B00-81D3-40F1-BACA-31B02169A68C}"/>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a:extLst>
                <a:ext uri="{FF2B5EF4-FFF2-40B4-BE49-F238E27FC236}">
                  <a16:creationId xmlns:a16="http://schemas.microsoft.com/office/drawing/2014/main" id="{7F92F8E2-73D3-49B7-80FD-D87E30A2A374}"/>
                </a:ext>
              </a:extLst>
            </p:cNvPr>
            <p:cNvGrpSpPr/>
            <p:nvPr/>
          </p:nvGrpSpPr>
          <p:grpSpPr>
            <a:xfrm rot="16200000" flipH="1">
              <a:off x="5149801" y="3202979"/>
              <a:ext cx="2487633" cy="515719"/>
              <a:chOff x="1653360" y="5106928"/>
              <a:chExt cx="2487633" cy="515719"/>
            </a:xfrm>
          </p:grpSpPr>
          <p:grpSp>
            <p:nvGrpSpPr>
              <p:cNvPr id="120" name="组合 119">
                <a:extLst>
                  <a:ext uri="{FF2B5EF4-FFF2-40B4-BE49-F238E27FC236}">
                    <a16:creationId xmlns:a16="http://schemas.microsoft.com/office/drawing/2014/main" id="{65BE8D0B-647A-4FAA-B8EB-159089395350}"/>
                  </a:ext>
                </a:extLst>
              </p:cNvPr>
              <p:cNvGrpSpPr/>
              <p:nvPr/>
            </p:nvGrpSpPr>
            <p:grpSpPr>
              <a:xfrm flipV="1">
                <a:off x="1653360" y="5106928"/>
                <a:ext cx="180000" cy="515719"/>
                <a:chOff x="1772667" y="1263943"/>
                <a:chExt cx="180000" cy="515719"/>
              </a:xfrm>
            </p:grpSpPr>
            <p:cxnSp>
              <p:nvCxnSpPr>
                <p:cNvPr id="130" name="直接连接符 129">
                  <a:extLst>
                    <a:ext uri="{FF2B5EF4-FFF2-40B4-BE49-F238E27FC236}">
                      <a16:creationId xmlns:a16="http://schemas.microsoft.com/office/drawing/2014/main" id="{04271833-F524-487B-8BC6-3E9E4F2AFCF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0FB757C4-1A20-404D-BAA1-2462EB7FB022}"/>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a:extLst>
                  <a:ext uri="{FF2B5EF4-FFF2-40B4-BE49-F238E27FC236}">
                    <a16:creationId xmlns:a16="http://schemas.microsoft.com/office/drawing/2014/main" id="{C9C00A30-6FCD-45DE-9B91-1450CDAFA736}"/>
                  </a:ext>
                </a:extLst>
              </p:cNvPr>
              <p:cNvGrpSpPr/>
              <p:nvPr/>
            </p:nvGrpSpPr>
            <p:grpSpPr>
              <a:xfrm flipV="1">
                <a:off x="2422571" y="5106928"/>
                <a:ext cx="180000" cy="515719"/>
                <a:chOff x="1772667" y="1263943"/>
                <a:chExt cx="180000" cy="515719"/>
              </a:xfrm>
            </p:grpSpPr>
            <p:cxnSp>
              <p:nvCxnSpPr>
                <p:cNvPr id="128" name="直接连接符 127">
                  <a:extLst>
                    <a:ext uri="{FF2B5EF4-FFF2-40B4-BE49-F238E27FC236}">
                      <a16:creationId xmlns:a16="http://schemas.microsoft.com/office/drawing/2014/main" id="{BBC7417D-BF85-47B1-829B-4F6A9427768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5A276933-7AA6-4531-B1D2-12F95737BB48}"/>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a:extLst>
                  <a:ext uri="{FF2B5EF4-FFF2-40B4-BE49-F238E27FC236}">
                    <a16:creationId xmlns:a16="http://schemas.microsoft.com/office/drawing/2014/main" id="{0DCFA35C-27F2-4ADB-827E-A8DA931FCD06}"/>
                  </a:ext>
                </a:extLst>
              </p:cNvPr>
              <p:cNvGrpSpPr/>
              <p:nvPr/>
            </p:nvGrpSpPr>
            <p:grpSpPr>
              <a:xfrm flipV="1">
                <a:off x="3191782" y="5106928"/>
                <a:ext cx="180000" cy="515719"/>
                <a:chOff x="1772667" y="1263943"/>
                <a:chExt cx="180000" cy="515719"/>
              </a:xfrm>
            </p:grpSpPr>
            <p:cxnSp>
              <p:nvCxnSpPr>
                <p:cNvPr id="126" name="直接连接符 125">
                  <a:extLst>
                    <a:ext uri="{FF2B5EF4-FFF2-40B4-BE49-F238E27FC236}">
                      <a16:creationId xmlns:a16="http://schemas.microsoft.com/office/drawing/2014/main" id="{A2CD4E0B-67F9-4D56-B809-64E0E216FE8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FE51D985-1779-4D9E-8356-B5919D9BC85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a:extLst>
                  <a:ext uri="{FF2B5EF4-FFF2-40B4-BE49-F238E27FC236}">
                    <a16:creationId xmlns:a16="http://schemas.microsoft.com/office/drawing/2014/main" id="{40811D40-3A13-460F-896B-FE17A919450A}"/>
                  </a:ext>
                </a:extLst>
              </p:cNvPr>
              <p:cNvGrpSpPr/>
              <p:nvPr/>
            </p:nvGrpSpPr>
            <p:grpSpPr>
              <a:xfrm flipV="1">
                <a:off x="3960993" y="5106928"/>
                <a:ext cx="180000" cy="515719"/>
                <a:chOff x="1772667" y="1263943"/>
                <a:chExt cx="180000" cy="515719"/>
              </a:xfrm>
            </p:grpSpPr>
            <p:cxnSp>
              <p:nvCxnSpPr>
                <p:cNvPr id="124" name="直接连接符 123">
                  <a:extLst>
                    <a:ext uri="{FF2B5EF4-FFF2-40B4-BE49-F238E27FC236}">
                      <a16:creationId xmlns:a16="http://schemas.microsoft.com/office/drawing/2014/main" id="{749A7212-6A4B-4637-B79C-A61F83C6854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A6286946-10C2-46DA-946B-C6AEF759763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a:extLst>
              <a:ext uri="{FF2B5EF4-FFF2-40B4-BE49-F238E27FC236}">
                <a16:creationId xmlns:a16="http://schemas.microsoft.com/office/drawing/2014/main" id="{E4CA03CA-C4BE-4B36-BBE5-F0CAF60EC3F6}"/>
              </a:ext>
            </a:extLst>
          </p:cNvPr>
          <p:cNvGrpSpPr/>
          <p:nvPr/>
        </p:nvGrpSpPr>
        <p:grpSpPr>
          <a:xfrm>
            <a:off x="1382986" y="2431104"/>
            <a:ext cx="1554188" cy="613380"/>
            <a:chOff x="8171731" y="6187959"/>
            <a:chExt cx="1554188" cy="613380"/>
          </a:xfrm>
          <a:solidFill>
            <a:srgbClr val="92D050"/>
          </a:solidFill>
        </p:grpSpPr>
        <p:sp>
          <p:nvSpPr>
            <p:cNvPr id="135" name="矩形 134">
              <a:extLst>
                <a:ext uri="{FF2B5EF4-FFF2-40B4-BE49-F238E27FC236}">
                  <a16:creationId xmlns:a16="http://schemas.microsoft.com/office/drawing/2014/main" id="{393015EE-028E-46F6-B413-8348AFF5ACAC}"/>
                </a:ext>
              </a:extLst>
            </p:cNvPr>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a:extLst>
                <a:ext uri="{FF2B5EF4-FFF2-40B4-BE49-F238E27FC236}">
                  <a16:creationId xmlns:a16="http://schemas.microsoft.com/office/drawing/2014/main" id="{6BAB672D-9450-4B4F-A3EE-3185F129FB37}"/>
                </a:ext>
              </a:extLst>
            </p:cNvPr>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a:extLst>
                <a:ext uri="{FF2B5EF4-FFF2-40B4-BE49-F238E27FC236}">
                  <a16:creationId xmlns:a16="http://schemas.microsoft.com/office/drawing/2014/main" id="{A4DED9D8-2EE2-40D1-BBDF-A62000D1A546}"/>
                </a:ext>
              </a:extLst>
            </p:cNvPr>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a:extLst>
              <a:ext uri="{FF2B5EF4-FFF2-40B4-BE49-F238E27FC236}">
                <a16:creationId xmlns:a16="http://schemas.microsoft.com/office/drawing/2014/main" id="{28100974-D7DB-4980-B4DD-6E7D3FFD25ED}"/>
              </a:ext>
            </a:extLst>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grpSp>
        <p:nvGrpSpPr>
          <p:cNvPr id="141" name="组合 140">
            <a:extLst>
              <a:ext uri="{FF2B5EF4-FFF2-40B4-BE49-F238E27FC236}">
                <a16:creationId xmlns:a16="http://schemas.microsoft.com/office/drawing/2014/main" id="{50841933-AC4C-4925-932A-1287CCD58F8D}"/>
              </a:ext>
            </a:extLst>
          </p:cNvPr>
          <p:cNvGrpSpPr/>
          <p:nvPr/>
        </p:nvGrpSpPr>
        <p:grpSpPr>
          <a:xfrm>
            <a:off x="1149349" y="3657600"/>
            <a:ext cx="2043597" cy="2652767"/>
            <a:chOff x="1149349" y="3657600"/>
            <a:chExt cx="2043597" cy="2652767"/>
          </a:xfrm>
        </p:grpSpPr>
        <p:grpSp>
          <p:nvGrpSpPr>
            <p:cNvPr id="142" name="组合 141">
              <a:extLst>
                <a:ext uri="{FF2B5EF4-FFF2-40B4-BE49-F238E27FC236}">
                  <a16:creationId xmlns:a16="http://schemas.microsoft.com/office/drawing/2014/main" id="{96B96BB1-8833-4043-8C65-0FDAD9C97FA4}"/>
                </a:ext>
              </a:extLst>
            </p:cNvPr>
            <p:cNvGrpSpPr/>
            <p:nvPr/>
          </p:nvGrpSpPr>
          <p:grpSpPr>
            <a:xfrm>
              <a:off x="1149349" y="5557885"/>
              <a:ext cx="2043597" cy="752482"/>
              <a:chOff x="1149349" y="5557885"/>
              <a:chExt cx="2043597" cy="752482"/>
            </a:xfrm>
          </p:grpSpPr>
          <p:pic>
            <p:nvPicPr>
              <p:cNvPr id="146" name="图片 145">
                <a:extLst>
                  <a:ext uri="{FF2B5EF4-FFF2-40B4-BE49-F238E27FC236}">
                    <a16:creationId xmlns:a16="http://schemas.microsoft.com/office/drawing/2014/main" id="{5026C0B3-9F32-43A9-9542-11B072954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a:extLst>
                  <a:ext uri="{FF2B5EF4-FFF2-40B4-BE49-F238E27FC236}">
                    <a16:creationId xmlns:a16="http://schemas.microsoft.com/office/drawing/2014/main" id="{BEB975B0-E1B9-4829-B6FA-5694ACF6D53A}"/>
                  </a:ext>
                </a:extLst>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a:extLst>
                <a:ext uri="{FF2B5EF4-FFF2-40B4-BE49-F238E27FC236}">
                  <a16:creationId xmlns:a16="http://schemas.microsoft.com/office/drawing/2014/main" id="{971A31B7-88EC-445B-A97C-6A93E00D0E31}"/>
                </a:ext>
              </a:extLst>
            </p:cNvPr>
            <p:cNvGrpSpPr/>
            <p:nvPr/>
          </p:nvGrpSpPr>
          <p:grpSpPr>
            <a:xfrm>
              <a:off x="1749121" y="3657600"/>
              <a:ext cx="669497" cy="2207571"/>
              <a:chOff x="1749121" y="3657600"/>
              <a:chExt cx="669497" cy="2207571"/>
            </a:xfrm>
          </p:grpSpPr>
          <p:cxnSp>
            <p:nvCxnSpPr>
              <p:cNvPr id="144" name="直接箭头连接符 143">
                <a:extLst>
                  <a:ext uri="{FF2B5EF4-FFF2-40B4-BE49-F238E27FC236}">
                    <a16:creationId xmlns:a16="http://schemas.microsoft.com/office/drawing/2014/main" id="{3C0FBB44-0671-4F93-B032-572D7737FE6F}"/>
                  </a:ext>
                </a:extLst>
              </p:cNvPr>
              <p:cNvCxnSpPr>
                <a:cxnSpLocks/>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a:extLst>
                  <a:ext uri="{FF2B5EF4-FFF2-40B4-BE49-F238E27FC236}">
                    <a16:creationId xmlns:a16="http://schemas.microsoft.com/office/drawing/2014/main" id="{F8198EB6-24C7-46B9-BE9E-E32547047791}"/>
                  </a:ext>
                </a:extLst>
              </p:cNvPr>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55" name="组合 154">
            <a:extLst>
              <a:ext uri="{FF2B5EF4-FFF2-40B4-BE49-F238E27FC236}">
                <a16:creationId xmlns:a16="http://schemas.microsoft.com/office/drawing/2014/main" id="{2490DD0B-FC8D-4244-8D2F-6FB4F0A0A453}"/>
              </a:ext>
            </a:extLst>
          </p:cNvPr>
          <p:cNvGrpSpPr/>
          <p:nvPr/>
        </p:nvGrpSpPr>
        <p:grpSpPr>
          <a:xfrm>
            <a:off x="932210" y="850863"/>
            <a:ext cx="2303317" cy="1531378"/>
            <a:chOff x="932210" y="850863"/>
            <a:chExt cx="2303317" cy="1531378"/>
          </a:xfrm>
        </p:grpSpPr>
        <p:sp>
          <p:nvSpPr>
            <p:cNvPr id="152" name="îṣlîḍe">
              <a:hlinkClick r:id="" action="ppaction://noaction"/>
              <a:extLst>
                <a:ext uri="{FF2B5EF4-FFF2-40B4-BE49-F238E27FC236}">
                  <a16:creationId xmlns:a16="http://schemas.microsoft.com/office/drawing/2014/main" id="{9045E1CD-3D66-4751-8097-DF696592D5FE}"/>
                </a:ext>
              </a:extLst>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a:extLst>
                <a:ext uri="{FF2B5EF4-FFF2-40B4-BE49-F238E27FC236}">
                  <a16:creationId xmlns:a16="http://schemas.microsoft.com/office/drawing/2014/main" id="{0BB52C37-53CE-492C-97AB-D003A5374F16}"/>
                </a:ext>
              </a:extLst>
            </p:cNvPr>
            <p:cNvCxnSpPr>
              <a:cxnSpLocks/>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îṣlîḍe">
            <a:hlinkClick r:id="" action="ppaction://noaction"/>
            <a:extLst>
              <a:ext uri="{FF2B5EF4-FFF2-40B4-BE49-F238E27FC236}">
                <a16:creationId xmlns:a16="http://schemas.microsoft.com/office/drawing/2014/main" id="{6AC02A16-1E21-4C03-95AE-6AA75A1AD969}"/>
              </a:ext>
            </a:extLst>
          </p:cNvPr>
          <p:cNvSpPr/>
          <p:nvPr/>
        </p:nvSpPr>
        <p:spPr>
          <a:xfrm>
            <a:off x="2516001" y="3847535"/>
            <a:ext cx="1529955" cy="725590"/>
          </a:xfrm>
          <a:prstGeom prst="rect">
            <a:avLst/>
          </a:prstGeom>
          <a:solidFill>
            <a:srgbClr val="7030A0"/>
          </a:solidFill>
          <a:ln w="28575">
            <a:solidFill>
              <a:srgbClr val="7030A0"/>
            </a:solidFill>
          </a:ln>
        </p:spPr>
        <p:txBody>
          <a:bodyPr wrap="square" anchor="ctr" anchorCtr="0">
            <a:normAutofit/>
          </a:bodyPr>
          <a:lstStyle/>
          <a:p>
            <a:pPr lvl="0" algn="ctr"/>
            <a:r>
              <a:rPr lang="zh-CN" altLang="en-US" b="1" dirty="0">
                <a:solidFill>
                  <a:schemeClr val="bg1"/>
                </a:solidFill>
              </a:rPr>
              <a:t>内核态</a:t>
            </a:r>
            <a:endParaRPr lang="en-US" altLang="zh-CN" b="1" dirty="0">
              <a:solidFill>
                <a:schemeClr val="bg1"/>
              </a:solidFill>
            </a:endParaRPr>
          </a:p>
          <a:p>
            <a:pPr lvl="0" algn="ctr"/>
            <a:r>
              <a:rPr lang="en-US" altLang="zh-CN" b="1" dirty="0">
                <a:solidFill>
                  <a:schemeClr val="bg1"/>
                </a:solidFill>
              </a:rPr>
              <a:t>RSA</a:t>
            </a:r>
            <a:r>
              <a:rPr lang="zh-CN" altLang="en-US" b="1" dirty="0">
                <a:solidFill>
                  <a:schemeClr val="bg1"/>
                </a:solidFill>
              </a:rPr>
              <a:t>计算过程</a:t>
            </a:r>
            <a:endParaRPr lang="en-US" altLang="zh-CN" b="1" dirty="0">
              <a:solidFill>
                <a:schemeClr val="bg1"/>
              </a:solidFill>
            </a:endParaRPr>
          </a:p>
        </p:txBody>
      </p:sp>
      <p:cxnSp>
        <p:nvCxnSpPr>
          <p:cNvPr id="148" name="直接箭头连接符 147">
            <a:extLst>
              <a:ext uri="{FF2B5EF4-FFF2-40B4-BE49-F238E27FC236}">
                <a16:creationId xmlns:a16="http://schemas.microsoft.com/office/drawing/2014/main" id="{DBAFEE09-0DA2-45D1-AB48-D7DFC002FBCD}"/>
              </a:ext>
            </a:extLst>
          </p:cNvPr>
          <p:cNvCxnSpPr>
            <a:cxnSpLocks/>
          </p:cNvCxnSpPr>
          <p:nvPr/>
        </p:nvCxnSpPr>
        <p:spPr>
          <a:xfrm>
            <a:off x="2977785" y="2542741"/>
            <a:ext cx="1024938" cy="0"/>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AB83F5BA-F3BB-435C-8BDF-C319F9F6D180}"/>
              </a:ext>
            </a:extLst>
          </p:cNvPr>
          <p:cNvGrpSpPr/>
          <p:nvPr/>
        </p:nvGrpSpPr>
        <p:grpSpPr>
          <a:xfrm>
            <a:off x="3374986" y="4614655"/>
            <a:ext cx="2516704" cy="1658045"/>
            <a:chOff x="3374986" y="4614655"/>
            <a:chExt cx="2516704" cy="1658045"/>
          </a:xfrm>
        </p:grpSpPr>
        <p:cxnSp>
          <p:nvCxnSpPr>
            <p:cNvPr id="161" name="直接箭头连接符 160">
              <a:extLst>
                <a:ext uri="{FF2B5EF4-FFF2-40B4-BE49-F238E27FC236}">
                  <a16:creationId xmlns:a16="http://schemas.microsoft.com/office/drawing/2014/main" id="{337BCD52-6D03-4DA4-AFED-36F907077BEA}"/>
                </a:ext>
              </a:extLst>
            </p:cNvPr>
            <p:cNvCxnSpPr>
              <a:cxnSpLocks/>
            </p:cNvCxnSpPr>
            <p:nvPr/>
          </p:nvCxnSpPr>
          <p:spPr>
            <a:xfrm>
              <a:off x="3688803" y="4614655"/>
              <a:ext cx="0" cy="1261696"/>
            </a:xfrm>
            <a:prstGeom prst="straightConnector1">
              <a:avLst/>
            </a:prstGeom>
            <a:ln w="38100" cap="rnd">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2" name="îṣlîḍe">
              <a:hlinkClick r:id="" action="ppaction://noaction"/>
              <a:extLst>
                <a:ext uri="{FF2B5EF4-FFF2-40B4-BE49-F238E27FC236}">
                  <a16:creationId xmlns:a16="http://schemas.microsoft.com/office/drawing/2014/main" id="{9E8ED4EA-658E-4107-923D-56052C177E26}"/>
                </a:ext>
              </a:extLst>
            </p:cNvPr>
            <p:cNvSpPr/>
            <p:nvPr/>
          </p:nvSpPr>
          <p:spPr>
            <a:xfrm>
              <a:off x="3374986" y="5865171"/>
              <a:ext cx="1382818" cy="407529"/>
            </a:xfrm>
            <a:prstGeom prst="rect">
              <a:avLst/>
            </a:prstGeom>
            <a:solidFill>
              <a:srgbClr val="00B0F0"/>
            </a:solidFill>
            <a:ln w="28575">
              <a:solidFill>
                <a:srgbClr val="00B0F0"/>
              </a:solidFill>
            </a:ln>
          </p:spPr>
          <p:txBody>
            <a:bodyPr wrap="square" anchor="ctr" anchorCtr="0">
              <a:normAutofit/>
            </a:bodyPr>
            <a:lstStyle/>
            <a:p>
              <a:pPr lvl="0" algn="ctr"/>
              <a:r>
                <a:rPr lang="en-US" altLang="zh-CN" b="1" dirty="0">
                  <a:solidFill>
                    <a:schemeClr val="bg1"/>
                  </a:solidFill>
                </a:rPr>
                <a:t>memory</a:t>
              </a:r>
            </a:p>
          </p:txBody>
        </p:sp>
        <p:sp>
          <p:nvSpPr>
            <p:cNvPr id="163" name="îṣlîḍe">
              <a:hlinkClick r:id="" action="ppaction://noaction"/>
              <a:extLst>
                <a:ext uri="{FF2B5EF4-FFF2-40B4-BE49-F238E27FC236}">
                  <a16:creationId xmlns:a16="http://schemas.microsoft.com/office/drawing/2014/main" id="{D17666BD-F3A4-4368-86FE-3AA5E3163EB0}"/>
                </a:ext>
              </a:extLst>
            </p:cNvPr>
            <p:cNvSpPr/>
            <p:nvPr/>
          </p:nvSpPr>
          <p:spPr>
            <a:xfrm>
              <a:off x="3597366" y="5479010"/>
              <a:ext cx="2294324" cy="399936"/>
            </a:xfrm>
            <a:prstGeom prst="rect">
              <a:avLst/>
            </a:prstGeom>
          </p:spPr>
          <p:txBody>
            <a:bodyPr wrap="square" anchor="ctr" anchorCtr="0">
              <a:normAutofit fontScale="77500" lnSpcReduction="20000"/>
            </a:bodyPr>
            <a:lstStyle/>
            <a:p>
              <a:pPr lvl="0" algn="ctr"/>
              <a:r>
                <a:rPr lang="zh-CN" altLang="en-US" sz="2000" b="1" dirty="0">
                  <a:solidFill>
                    <a:srgbClr val="00B0F0"/>
                  </a:solidFill>
                </a:rPr>
                <a:t>明密文、敏感信息密文</a:t>
              </a:r>
              <a:endParaRPr lang="en-US" altLang="zh-CN" sz="2000" b="1" dirty="0">
                <a:solidFill>
                  <a:srgbClr val="00B0F0"/>
                </a:solidFill>
              </a:endParaRPr>
            </a:p>
          </p:txBody>
        </p:sp>
      </p:grpSp>
      <p:sp>
        <p:nvSpPr>
          <p:cNvPr id="151" name="îṣlîḍe">
            <a:hlinkClick r:id="" action="ppaction://noaction"/>
            <a:extLst>
              <a:ext uri="{FF2B5EF4-FFF2-40B4-BE49-F238E27FC236}">
                <a16:creationId xmlns:a16="http://schemas.microsoft.com/office/drawing/2014/main" id="{C7685719-0A0D-430B-A37B-1FF4956F882B}"/>
              </a:ext>
            </a:extLst>
          </p:cNvPr>
          <p:cNvSpPr/>
          <p:nvPr/>
        </p:nvSpPr>
        <p:spPr>
          <a:xfrm>
            <a:off x="1421573" y="2394706"/>
            <a:ext cx="1447412" cy="671231"/>
          </a:xfrm>
          <a:prstGeom prst="rect">
            <a:avLst/>
          </a:prstGeom>
        </p:spPr>
        <p:txBody>
          <a:bodyPr wrap="square" anchor="ctr" anchorCtr="0">
            <a:normAutofit/>
          </a:bodyPr>
          <a:lstStyle/>
          <a:p>
            <a:pPr lvl="0"/>
            <a:r>
              <a:rPr lang="en-US" altLang="zh-CN" sz="2000" b="1" dirty="0">
                <a:solidFill>
                  <a:schemeClr val="bg1"/>
                </a:solidFill>
              </a:rPr>
              <a:t>AES</a:t>
            </a:r>
            <a:r>
              <a:rPr lang="zh-CN" altLang="en-US" sz="2000" b="1" dirty="0">
                <a:solidFill>
                  <a:schemeClr val="bg1"/>
                </a:solidFill>
              </a:rPr>
              <a:t>主密钥</a:t>
            </a:r>
            <a:endParaRPr lang="en-US" altLang="zh-CN" sz="2000" b="1" dirty="0">
              <a:solidFill>
                <a:schemeClr val="bg1"/>
              </a:solidFill>
            </a:endParaRPr>
          </a:p>
        </p:txBody>
      </p:sp>
      <p:grpSp>
        <p:nvGrpSpPr>
          <p:cNvPr id="6" name="组合 5">
            <a:extLst>
              <a:ext uri="{FF2B5EF4-FFF2-40B4-BE49-F238E27FC236}">
                <a16:creationId xmlns:a16="http://schemas.microsoft.com/office/drawing/2014/main" id="{09F488A5-CDA4-4131-A60A-A3136159C845}"/>
              </a:ext>
            </a:extLst>
          </p:cNvPr>
          <p:cNvGrpSpPr/>
          <p:nvPr/>
        </p:nvGrpSpPr>
        <p:grpSpPr>
          <a:xfrm>
            <a:off x="4120201" y="3108710"/>
            <a:ext cx="1589502" cy="1306866"/>
            <a:chOff x="4053468" y="3058393"/>
            <a:chExt cx="1589502" cy="1306866"/>
          </a:xfrm>
        </p:grpSpPr>
        <p:sp>
          <p:nvSpPr>
            <p:cNvPr id="158" name="îṣlîḍe">
              <a:hlinkClick r:id="" action="ppaction://noaction"/>
              <a:extLst>
                <a:ext uri="{FF2B5EF4-FFF2-40B4-BE49-F238E27FC236}">
                  <a16:creationId xmlns:a16="http://schemas.microsoft.com/office/drawing/2014/main" id="{0A5B1451-546D-4A4F-ADEF-430101A6EBF3}"/>
                </a:ext>
              </a:extLst>
            </p:cNvPr>
            <p:cNvSpPr/>
            <p:nvPr/>
          </p:nvSpPr>
          <p:spPr>
            <a:xfrm>
              <a:off x="4064552" y="3694028"/>
              <a:ext cx="1578418" cy="671231"/>
            </a:xfrm>
            <a:prstGeom prst="rect">
              <a:avLst/>
            </a:prstGeom>
          </p:spPr>
          <p:txBody>
            <a:bodyPr wrap="square" anchor="ctr" anchorCtr="0">
              <a:normAutofit fontScale="85000" lnSpcReduction="10000"/>
            </a:bodyPr>
            <a:lstStyle/>
            <a:p>
              <a:pPr lvl="0" algn="ctr"/>
              <a:r>
                <a:rPr lang="zh-CN" altLang="en-US" sz="2000" b="1" dirty="0">
                  <a:solidFill>
                    <a:schemeClr val="tx1">
                      <a:lumMod val="65000"/>
                      <a:lumOff val="35000"/>
                    </a:schemeClr>
                  </a:solidFill>
                </a:rPr>
                <a:t>非特权寄存器</a:t>
              </a:r>
              <a:endParaRPr lang="en-US" altLang="zh-CN" sz="2000" b="1" dirty="0">
                <a:solidFill>
                  <a:schemeClr val="tx1">
                    <a:lumMod val="65000"/>
                    <a:lumOff val="35000"/>
                  </a:schemeClr>
                </a:solidFill>
              </a:endParaRPr>
            </a:p>
            <a:p>
              <a:pPr lvl="0" algn="ctr"/>
              <a:r>
                <a:rPr lang="zh-CN" altLang="en-US" sz="2000" b="1" dirty="0">
                  <a:solidFill>
                    <a:schemeClr val="tx1">
                      <a:lumMod val="65000"/>
                      <a:lumOff val="35000"/>
                    </a:schemeClr>
                  </a:solidFill>
                </a:rPr>
                <a:t>（计算期）</a:t>
              </a:r>
              <a:endParaRPr lang="en-US" altLang="zh-CN" sz="2000" b="1" dirty="0">
                <a:solidFill>
                  <a:schemeClr val="tx1">
                    <a:lumMod val="65000"/>
                    <a:lumOff val="35000"/>
                  </a:schemeClr>
                </a:solidFill>
              </a:endParaRPr>
            </a:p>
          </p:txBody>
        </p:sp>
        <p:grpSp>
          <p:nvGrpSpPr>
            <p:cNvPr id="3" name="组合 2">
              <a:extLst>
                <a:ext uri="{FF2B5EF4-FFF2-40B4-BE49-F238E27FC236}">
                  <a16:creationId xmlns:a16="http://schemas.microsoft.com/office/drawing/2014/main" id="{AA8A0F15-A851-4A18-A88E-00D8ED253460}"/>
                </a:ext>
              </a:extLst>
            </p:cNvPr>
            <p:cNvGrpSpPr/>
            <p:nvPr/>
          </p:nvGrpSpPr>
          <p:grpSpPr>
            <a:xfrm>
              <a:off x="4053468" y="3058393"/>
              <a:ext cx="1554188" cy="671231"/>
              <a:chOff x="4041221" y="2395962"/>
              <a:chExt cx="1554188" cy="671231"/>
            </a:xfrm>
          </p:grpSpPr>
          <p:grpSp>
            <p:nvGrpSpPr>
              <p:cNvPr id="149" name="组合 148">
                <a:extLst>
                  <a:ext uri="{FF2B5EF4-FFF2-40B4-BE49-F238E27FC236}">
                    <a16:creationId xmlns:a16="http://schemas.microsoft.com/office/drawing/2014/main" id="{858F98FA-7F94-429E-ADC2-755ACCBB1BD8}"/>
                  </a:ext>
                </a:extLst>
              </p:cNvPr>
              <p:cNvGrpSpPr/>
              <p:nvPr/>
            </p:nvGrpSpPr>
            <p:grpSpPr>
              <a:xfrm>
                <a:off x="4041221" y="2429295"/>
                <a:ext cx="1554188" cy="613380"/>
                <a:chOff x="8171731" y="6187959"/>
                <a:chExt cx="1554188" cy="613380"/>
              </a:xfrm>
              <a:solidFill>
                <a:srgbClr val="92D050"/>
              </a:solidFill>
            </p:grpSpPr>
            <p:sp>
              <p:nvSpPr>
                <p:cNvPr id="150" name="矩形 149">
                  <a:extLst>
                    <a:ext uri="{FF2B5EF4-FFF2-40B4-BE49-F238E27FC236}">
                      <a16:creationId xmlns:a16="http://schemas.microsoft.com/office/drawing/2014/main" id="{1B8A9902-422F-4D46-97CB-AF0C3619087E}"/>
                    </a:ext>
                  </a:extLst>
                </p:cNvPr>
                <p:cNvSpPr/>
                <p:nvPr/>
              </p:nvSpPr>
              <p:spPr>
                <a:xfrm>
                  <a:off x="8171731"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4" name="矩形 153">
                  <a:extLst>
                    <a:ext uri="{FF2B5EF4-FFF2-40B4-BE49-F238E27FC236}">
                      <a16:creationId xmlns:a16="http://schemas.microsoft.com/office/drawing/2014/main" id="{6156C6E9-9007-41FB-A9B8-1552E99D8447}"/>
                    </a:ext>
                  </a:extLst>
                </p:cNvPr>
                <p:cNvSpPr/>
                <p:nvPr/>
              </p:nvSpPr>
              <p:spPr>
                <a:xfrm>
                  <a:off x="8690577"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7" name="矩形 156">
                  <a:extLst>
                    <a:ext uri="{FF2B5EF4-FFF2-40B4-BE49-F238E27FC236}">
                      <a16:creationId xmlns:a16="http://schemas.microsoft.com/office/drawing/2014/main" id="{8AFD9F01-EE4C-434C-AEEE-03D94EAAAAF0}"/>
                    </a:ext>
                  </a:extLst>
                </p:cNvPr>
                <p:cNvSpPr/>
                <p:nvPr/>
              </p:nvSpPr>
              <p:spPr>
                <a:xfrm>
                  <a:off x="9207074"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73" name="îṣlîḍe">
                <a:hlinkClick r:id="" action="ppaction://noaction"/>
                <a:extLst>
                  <a:ext uri="{FF2B5EF4-FFF2-40B4-BE49-F238E27FC236}">
                    <a16:creationId xmlns:a16="http://schemas.microsoft.com/office/drawing/2014/main" id="{4F6023EB-A388-4869-9958-2386E18B61DA}"/>
                  </a:ext>
                </a:extLst>
              </p:cNvPr>
              <p:cNvSpPr/>
              <p:nvPr/>
            </p:nvSpPr>
            <p:spPr>
              <a:xfrm>
                <a:off x="4095803" y="2395962"/>
                <a:ext cx="1447412" cy="671231"/>
              </a:xfrm>
              <a:prstGeom prst="rect">
                <a:avLst/>
              </a:prstGeom>
            </p:spPr>
            <p:txBody>
              <a:bodyPr wrap="square" anchor="ctr" anchorCtr="0">
                <a:normAutofit/>
              </a:bodyPr>
              <a:lstStyle/>
              <a:p>
                <a:pPr lvl="0" algn="ctr"/>
                <a:r>
                  <a:rPr lang="en-US" altLang="zh-CN" b="1" dirty="0">
                    <a:solidFill>
                      <a:schemeClr val="bg1"/>
                    </a:solidFill>
                  </a:rPr>
                  <a:t>RSA</a:t>
                </a:r>
                <a:r>
                  <a:rPr lang="zh-CN" altLang="en-US" b="1" dirty="0">
                    <a:solidFill>
                      <a:schemeClr val="bg1"/>
                    </a:solidFill>
                  </a:rPr>
                  <a:t>密钥及中间结果</a:t>
                </a:r>
                <a:endParaRPr lang="en-US" altLang="zh-CN" b="1" dirty="0">
                  <a:solidFill>
                    <a:schemeClr val="bg1"/>
                  </a:solidFill>
                </a:endParaRPr>
              </a:p>
            </p:txBody>
          </p:sp>
        </p:grpSp>
      </p:grpSp>
      <p:grpSp>
        <p:nvGrpSpPr>
          <p:cNvPr id="174" name="组合 173">
            <a:extLst>
              <a:ext uri="{FF2B5EF4-FFF2-40B4-BE49-F238E27FC236}">
                <a16:creationId xmlns:a16="http://schemas.microsoft.com/office/drawing/2014/main" id="{3A96186F-047F-4BC4-87BF-38737CCD5F10}"/>
              </a:ext>
            </a:extLst>
          </p:cNvPr>
          <p:cNvGrpSpPr/>
          <p:nvPr/>
        </p:nvGrpSpPr>
        <p:grpSpPr>
          <a:xfrm>
            <a:off x="3754631" y="853481"/>
            <a:ext cx="2303317" cy="1531378"/>
            <a:chOff x="932210" y="850863"/>
            <a:chExt cx="2303317" cy="1531378"/>
          </a:xfrm>
        </p:grpSpPr>
        <p:sp>
          <p:nvSpPr>
            <p:cNvPr id="175" name="îṣlîḍe">
              <a:hlinkClick r:id="" action="ppaction://noaction"/>
              <a:extLst>
                <a:ext uri="{FF2B5EF4-FFF2-40B4-BE49-F238E27FC236}">
                  <a16:creationId xmlns:a16="http://schemas.microsoft.com/office/drawing/2014/main" id="{A85367A4-E6B6-4637-B93F-F86FA3481D6D}"/>
                </a:ext>
              </a:extLst>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加密的</a:t>
              </a:r>
              <a:r>
                <a:rPr lang="en-US" altLang="zh-CN" b="1" dirty="0">
                  <a:solidFill>
                    <a:schemeClr val="bg1"/>
                  </a:solidFill>
                </a:rPr>
                <a:t>RSA</a:t>
              </a:r>
              <a:r>
                <a:rPr lang="zh-CN" altLang="en-US" b="1" dirty="0">
                  <a:solidFill>
                    <a:schemeClr val="bg1"/>
                  </a:solidFill>
                </a:rPr>
                <a:t>密钥</a:t>
              </a:r>
              <a:endParaRPr lang="en-US" altLang="zh-CN" b="1" dirty="0">
                <a:solidFill>
                  <a:schemeClr val="bg1"/>
                </a:solidFill>
              </a:endParaRPr>
            </a:p>
          </p:txBody>
        </p:sp>
        <p:cxnSp>
          <p:nvCxnSpPr>
            <p:cNvPr id="176" name="直接箭头连接符 175">
              <a:extLst>
                <a:ext uri="{FF2B5EF4-FFF2-40B4-BE49-F238E27FC236}">
                  <a16:creationId xmlns:a16="http://schemas.microsoft.com/office/drawing/2014/main" id="{2F65D73B-7F08-46DE-840A-7B594F3BC02F}"/>
                </a:ext>
              </a:extLst>
            </p:cNvPr>
            <p:cNvCxnSpPr>
              <a:cxnSpLocks/>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39" name="îṣlîḍe">
            <a:hlinkClick r:id="" action="ppaction://noaction"/>
            <a:extLst>
              <a:ext uri="{FF2B5EF4-FFF2-40B4-BE49-F238E27FC236}">
                <a16:creationId xmlns:a16="http://schemas.microsoft.com/office/drawing/2014/main" id="{D6C19C69-16D5-45BE-AE93-23C4FCFA76A0}"/>
              </a:ext>
            </a:extLst>
          </p:cNvPr>
          <p:cNvSpPr/>
          <p:nvPr/>
        </p:nvSpPr>
        <p:spPr>
          <a:xfrm>
            <a:off x="3984471" y="2378781"/>
            <a:ext cx="1825960" cy="446055"/>
          </a:xfrm>
          <a:prstGeom prst="rect">
            <a:avLst/>
          </a:prstGeom>
          <a:solidFill>
            <a:srgbClr val="7030A0"/>
          </a:solidFill>
          <a:ln w="28575">
            <a:solidFill>
              <a:srgbClr val="7030A0"/>
            </a:solidFill>
          </a:ln>
        </p:spPr>
        <p:txBody>
          <a:bodyPr wrap="square" anchor="ctr" anchorCtr="0">
            <a:normAutofit/>
          </a:bodyPr>
          <a:lstStyle/>
          <a:p>
            <a:pPr lvl="0" algn="ctr"/>
            <a:r>
              <a:rPr lang="zh-CN" altLang="en-US" b="1" dirty="0">
                <a:solidFill>
                  <a:schemeClr val="bg1"/>
                </a:solidFill>
              </a:rPr>
              <a:t>内核态 </a:t>
            </a:r>
            <a:r>
              <a:rPr lang="en-US" altLang="zh-CN" b="1" dirty="0">
                <a:solidFill>
                  <a:schemeClr val="bg1"/>
                </a:solidFill>
              </a:rPr>
              <a:t>AES</a:t>
            </a:r>
            <a:r>
              <a:rPr lang="zh-CN" altLang="en-US" b="1" dirty="0">
                <a:solidFill>
                  <a:schemeClr val="bg1"/>
                </a:solidFill>
              </a:rPr>
              <a:t>解密</a:t>
            </a:r>
            <a:endParaRPr lang="en-US" altLang="zh-CN" b="1" dirty="0">
              <a:solidFill>
                <a:schemeClr val="bg1"/>
              </a:solidFill>
            </a:endParaRPr>
          </a:p>
        </p:txBody>
      </p:sp>
      <p:cxnSp>
        <p:nvCxnSpPr>
          <p:cNvPr id="156" name="直接箭头连接符 155">
            <a:extLst>
              <a:ext uri="{FF2B5EF4-FFF2-40B4-BE49-F238E27FC236}">
                <a16:creationId xmlns:a16="http://schemas.microsoft.com/office/drawing/2014/main" id="{CB57246A-E5BC-479F-8EB3-E5AA7AA3E6CD}"/>
              </a:ext>
            </a:extLst>
          </p:cNvPr>
          <p:cNvCxnSpPr>
            <a:cxnSpLocks/>
          </p:cNvCxnSpPr>
          <p:nvPr/>
        </p:nvCxnSpPr>
        <p:spPr>
          <a:xfrm>
            <a:off x="4906289" y="2824836"/>
            <a:ext cx="0" cy="309648"/>
          </a:xfrm>
          <a:prstGeom prst="straightConnector1">
            <a:avLst/>
          </a:prstGeom>
          <a:ln w="3810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EE859066-3251-472D-A09A-435BC85929B4}"/>
              </a:ext>
            </a:extLst>
          </p:cNvPr>
          <p:cNvGrpSpPr/>
          <p:nvPr/>
        </p:nvGrpSpPr>
        <p:grpSpPr>
          <a:xfrm>
            <a:off x="3345394" y="3312104"/>
            <a:ext cx="751414" cy="535219"/>
            <a:chOff x="3345394" y="3312104"/>
            <a:chExt cx="751414" cy="535219"/>
          </a:xfrm>
        </p:grpSpPr>
        <p:cxnSp>
          <p:nvCxnSpPr>
            <p:cNvPr id="159" name="直接箭头连接符 158">
              <a:extLst>
                <a:ext uri="{FF2B5EF4-FFF2-40B4-BE49-F238E27FC236}">
                  <a16:creationId xmlns:a16="http://schemas.microsoft.com/office/drawing/2014/main" id="{D939C12A-F1BE-4AF0-95C5-745C8F52FD37}"/>
                </a:ext>
              </a:extLst>
            </p:cNvPr>
            <p:cNvCxnSpPr>
              <a:cxnSpLocks/>
            </p:cNvCxnSpPr>
            <p:nvPr/>
          </p:nvCxnSpPr>
          <p:spPr>
            <a:xfrm>
              <a:off x="3345394" y="3324929"/>
              <a:ext cx="0" cy="522394"/>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D81EC30B-9C74-42B0-841A-B394D7133AC2}"/>
                </a:ext>
              </a:extLst>
            </p:cNvPr>
            <p:cNvCxnSpPr>
              <a:cxnSpLocks/>
            </p:cNvCxnSpPr>
            <p:nvPr/>
          </p:nvCxnSpPr>
          <p:spPr>
            <a:xfrm flipH="1">
              <a:off x="3345395" y="3312104"/>
              <a:ext cx="751413" cy="0"/>
            </a:xfrm>
            <a:prstGeom prst="straightConnector1">
              <a:avLst/>
            </a:prstGeom>
            <a:ln w="38100" cap="rnd">
              <a:solidFill>
                <a:srgbClr val="92D050"/>
              </a:solidFill>
              <a:tailEnd type="none"/>
            </a:ln>
          </p:spPr>
          <p:style>
            <a:lnRef idx="1">
              <a:schemeClr val="accent1"/>
            </a:lnRef>
            <a:fillRef idx="0">
              <a:schemeClr val="accent1"/>
            </a:fillRef>
            <a:effectRef idx="0">
              <a:schemeClr val="accent1"/>
            </a:effectRef>
            <a:fontRef idx="minor">
              <a:schemeClr val="tx1"/>
            </a:fontRef>
          </p:style>
        </p:cxnSp>
      </p:grpSp>
      <p:sp>
        <p:nvSpPr>
          <p:cNvPr id="179" name="Freeform 16">
            <a:extLst>
              <a:ext uri="{FF2B5EF4-FFF2-40B4-BE49-F238E27FC236}">
                <a16:creationId xmlns:a16="http://schemas.microsoft.com/office/drawing/2014/main" id="{2B007194-D775-4A83-B084-DE6F5C2780DC}"/>
              </a:ext>
            </a:extLst>
          </p:cNvPr>
          <p:cNvSpPr>
            <a:spLocks noChangeAspect="1" noEditPoints="1"/>
          </p:cNvSpPr>
          <p:nvPr/>
        </p:nvSpPr>
        <p:spPr bwMode="auto">
          <a:xfrm>
            <a:off x="7229443" y="1194233"/>
            <a:ext cx="472583" cy="472582"/>
          </a:xfrm>
          <a:custGeom>
            <a:avLst/>
            <a:gdLst>
              <a:gd name="T0" fmla="*/ 0 w 156"/>
              <a:gd name="T1" fmla="*/ 37 h 156"/>
              <a:gd name="T2" fmla="*/ 74 w 156"/>
              <a:gd name="T3" fmla="*/ 37 h 156"/>
              <a:gd name="T4" fmla="*/ 65 w 156"/>
              <a:gd name="T5" fmla="*/ 37 h 156"/>
              <a:gd name="T6" fmla="*/ 41 w 156"/>
              <a:gd name="T7" fmla="*/ 41 h 156"/>
              <a:gd name="T8" fmla="*/ 37 w 156"/>
              <a:gd name="T9" fmla="*/ 66 h 156"/>
              <a:gd name="T10" fmla="*/ 32 w 156"/>
              <a:gd name="T11" fmla="*/ 41 h 156"/>
              <a:gd name="T12" fmla="*/ 8 w 156"/>
              <a:gd name="T13" fmla="*/ 37 h 156"/>
              <a:gd name="T14" fmla="*/ 32 w 156"/>
              <a:gd name="T15" fmla="*/ 33 h 156"/>
              <a:gd name="T16" fmla="*/ 37 w 156"/>
              <a:gd name="T17" fmla="*/ 8 h 156"/>
              <a:gd name="T18" fmla="*/ 41 w 156"/>
              <a:gd name="T19" fmla="*/ 33 h 156"/>
              <a:gd name="T20" fmla="*/ 65 w 156"/>
              <a:gd name="T21" fmla="*/ 37 h 156"/>
              <a:gd name="T22" fmla="*/ 82 w 156"/>
              <a:gd name="T23" fmla="*/ 119 h 156"/>
              <a:gd name="T24" fmla="*/ 156 w 156"/>
              <a:gd name="T25" fmla="*/ 119 h 156"/>
              <a:gd name="T26" fmla="*/ 119 w 156"/>
              <a:gd name="T27" fmla="*/ 90 h 156"/>
              <a:gd name="T28" fmla="*/ 119 w 156"/>
              <a:gd name="T29" fmla="*/ 107 h 156"/>
              <a:gd name="T30" fmla="*/ 119 w 156"/>
              <a:gd name="T31" fmla="*/ 90 h 156"/>
              <a:gd name="T32" fmla="*/ 111 w 156"/>
              <a:gd name="T33" fmla="*/ 140 h 156"/>
              <a:gd name="T34" fmla="*/ 127 w 156"/>
              <a:gd name="T35" fmla="*/ 140 h 156"/>
              <a:gd name="T36" fmla="*/ 148 w 156"/>
              <a:gd name="T37" fmla="*/ 119 h 156"/>
              <a:gd name="T38" fmla="*/ 94 w 156"/>
              <a:gd name="T39" fmla="*/ 123 h 156"/>
              <a:gd name="T40" fmla="*/ 94 w 156"/>
              <a:gd name="T41" fmla="*/ 115 h 156"/>
              <a:gd name="T42" fmla="*/ 148 w 156"/>
              <a:gd name="T43" fmla="*/ 119 h 156"/>
              <a:gd name="T44" fmla="*/ 0 w 156"/>
              <a:gd name="T45" fmla="*/ 119 h 156"/>
              <a:gd name="T46" fmla="*/ 74 w 156"/>
              <a:gd name="T47" fmla="*/ 119 h 156"/>
              <a:gd name="T48" fmla="*/ 57 w 156"/>
              <a:gd name="T49" fmla="*/ 134 h 156"/>
              <a:gd name="T50" fmla="*/ 51 w 156"/>
              <a:gd name="T51" fmla="*/ 140 h 156"/>
              <a:gd name="T52" fmla="*/ 22 w 156"/>
              <a:gd name="T53" fmla="*/ 140 h 156"/>
              <a:gd name="T54" fmla="*/ 16 w 156"/>
              <a:gd name="T55" fmla="*/ 134 h 156"/>
              <a:gd name="T56" fmla="*/ 16 w 156"/>
              <a:gd name="T57" fmla="*/ 104 h 156"/>
              <a:gd name="T58" fmla="*/ 22 w 156"/>
              <a:gd name="T59" fmla="*/ 98 h 156"/>
              <a:gd name="T60" fmla="*/ 51 w 156"/>
              <a:gd name="T61" fmla="*/ 98 h 156"/>
              <a:gd name="T62" fmla="*/ 57 w 156"/>
              <a:gd name="T63" fmla="*/ 104 h 156"/>
              <a:gd name="T64" fmla="*/ 57 w 156"/>
              <a:gd name="T65" fmla="*/ 134 h 156"/>
              <a:gd name="T66" fmla="*/ 156 w 156"/>
              <a:gd name="T67" fmla="*/ 37 h 156"/>
              <a:gd name="T68" fmla="*/ 82 w 156"/>
              <a:gd name="T69" fmla="*/ 37 h 156"/>
              <a:gd name="T70" fmla="*/ 90 w 156"/>
              <a:gd name="T71" fmla="*/ 37 h 156"/>
              <a:gd name="T72" fmla="*/ 143 w 156"/>
              <a:gd name="T73" fmla="*/ 33 h 156"/>
              <a:gd name="T74" fmla="*/ 143 w 156"/>
              <a:gd name="T75" fmla="*/ 41 h 156"/>
              <a:gd name="T76" fmla="*/ 90 w 156"/>
              <a:gd name="T77" fmla="*/ 3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156">
                <a:moveTo>
                  <a:pt x="37" y="0"/>
                </a:moveTo>
                <a:cubicBezTo>
                  <a:pt x="16" y="0"/>
                  <a:pt x="0" y="17"/>
                  <a:pt x="0" y="37"/>
                </a:cubicBezTo>
                <a:cubicBezTo>
                  <a:pt x="0" y="57"/>
                  <a:pt x="16" y="74"/>
                  <a:pt x="37" y="74"/>
                </a:cubicBezTo>
                <a:cubicBezTo>
                  <a:pt x="57" y="74"/>
                  <a:pt x="74" y="57"/>
                  <a:pt x="74" y="37"/>
                </a:cubicBezTo>
                <a:cubicBezTo>
                  <a:pt x="74" y="17"/>
                  <a:pt x="57" y="0"/>
                  <a:pt x="37" y="0"/>
                </a:cubicBezTo>
                <a:close/>
                <a:moveTo>
                  <a:pt x="65" y="37"/>
                </a:moveTo>
                <a:cubicBezTo>
                  <a:pt x="65" y="39"/>
                  <a:pt x="63" y="41"/>
                  <a:pt x="61" y="41"/>
                </a:cubicBezTo>
                <a:cubicBezTo>
                  <a:pt x="41" y="41"/>
                  <a:pt x="41" y="41"/>
                  <a:pt x="41" y="41"/>
                </a:cubicBezTo>
                <a:cubicBezTo>
                  <a:pt x="41" y="62"/>
                  <a:pt x="41" y="62"/>
                  <a:pt x="41" y="62"/>
                </a:cubicBezTo>
                <a:cubicBezTo>
                  <a:pt x="41" y="64"/>
                  <a:pt x="39" y="66"/>
                  <a:pt x="37" y="66"/>
                </a:cubicBezTo>
                <a:cubicBezTo>
                  <a:pt x="34" y="66"/>
                  <a:pt x="32" y="64"/>
                  <a:pt x="32" y="62"/>
                </a:cubicBezTo>
                <a:cubicBezTo>
                  <a:pt x="32" y="41"/>
                  <a:pt x="32" y="41"/>
                  <a:pt x="32" y="41"/>
                </a:cubicBezTo>
                <a:cubicBezTo>
                  <a:pt x="12" y="41"/>
                  <a:pt x="12" y="41"/>
                  <a:pt x="12" y="41"/>
                </a:cubicBezTo>
                <a:cubicBezTo>
                  <a:pt x="10" y="41"/>
                  <a:pt x="8" y="39"/>
                  <a:pt x="8" y="37"/>
                </a:cubicBezTo>
                <a:cubicBezTo>
                  <a:pt x="8" y="35"/>
                  <a:pt x="10" y="33"/>
                  <a:pt x="12" y="33"/>
                </a:cubicBezTo>
                <a:cubicBezTo>
                  <a:pt x="32" y="33"/>
                  <a:pt x="32" y="33"/>
                  <a:pt x="32" y="33"/>
                </a:cubicBezTo>
                <a:cubicBezTo>
                  <a:pt x="32" y="12"/>
                  <a:pt x="32" y="12"/>
                  <a:pt x="32" y="12"/>
                </a:cubicBezTo>
                <a:cubicBezTo>
                  <a:pt x="32" y="10"/>
                  <a:pt x="34" y="8"/>
                  <a:pt x="37" y="8"/>
                </a:cubicBezTo>
                <a:cubicBezTo>
                  <a:pt x="39" y="8"/>
                  <a:pt x="41" y="10"/>
                  <a:pt x="41" y="12"/>
                </a:cubicBezTo>
                <a:cubicBezTo>
                  <a:pt x="41" y="33"/>
                  <a:pt x="41" y="33"/>
                  <a:pt x="41" y="33"/>
                </a:cubicBezTo>
                <a:cubicBezTo>
                  <a:pt x="61" y="33"/>
                  <a:pt x="61" y="33"/>
                  <a:pt x="61" y="33"/>
                </a:cubicBezTo>
                <a:cubicBezTo>
                  <a:pt x="63" y="33"/>
                  <a:pt x="65" y="35"/>
                  <a:pt x="65" y="37"/>
                </a:cubicBezTo>
                <a:close/>
                <a:moveTo>
                  <a:pt x="119" y="82"/>
                </a:moveTo>
                <a:cubicBezTo>
                  <a:pt x="98" y="82"/>
                  <a:pt x="82" y="99"/>
                  <a:pt x="82" y="119"/>
                </a:cubicBezTo>
                <a:cubicBezTo>
                  <a:pt x="82" y="140"/>
                  <a:pt x="98" y="156"/>
                  <a:pt x="119" y="156"/>
                </a:cubicBezTo>
                <a:cubicBezTo>
                  <a:pt x="139" y="156"/>
                  <a:pt x="156" y="140"/>
                  <a:pt x="156" y="119"/>
                </a:cubicBezTo>
                <a:cubicBezTo>
                  <a:pt x="156" y="99"/>
                  <a:pt x="139" y="82"/>
                  <a:pt x="119" y="82"/>
                </a:cubicBezTo>
                <a:close/>
                <a:moveTo>
                  <a:pt x="119" y="90"/>
                </a:moveTo>
                <a:cubicBezTo>
                  <a:pt x="123" y="90"/>
                  <a:pt x="127" y="94"/>
                  <a:pt x="127" y="99"/>
                </a:cubicBezTo>
                <a:cubicBezTo>
                  <a:pt x="127" y="103"/>
                  <a:pt x="123" y="107"/>
                  <a:pt x="119" y="107"/>
                </a:cubicBezTo>
                <a:cubicBezTo>
                  <a:pt x="114" y="107"/>
                  <a:pt x="111" y="103"/>
                  <a:pt x="111" y="99"/>
                </a:cubicBezTo>
                <a:cubicBezTo>
                  <a:pt x="111" y="94"/>
                  <a:pt x="114" y="90"/>
                  <a:pt x="119" y="90"/>
                </a:cubicBezTo>
                <a:close/>
                <a:moveTo>
                  <a:pt x="119" y="148"/>
                </a:moveTo>
                <a:cubicBezTo>
                  <a:pt x="114" y="148"/>
                  <a:pt x="111" y="144"/>
                  <a:pt x="111" y="140"/>
                </a:cubicBezTo>
                <a:cubicBezTo>
                  <a:pt x="111" y="135"/>
                  <a:pt x="114" y="132"/>
                  <a:pt x="119" y="132"/>
                </a:cubicBezTo>
                <a:cubicBezTo>
                  <a:pt x="123" y="132"/>
                  <a:pt x="127" y="135"/>
                  <a:pt x="127" y="140"/>
                </a:cubicBezTo>
                <a:cubicBezTo>
                  <a:pt x="127" y="144"/>
                  <a:pt x="123" y="148"/>
                  <a:pt x="119" y="148"/>
                </a:cubicBezTo>
                <a:close/>
                <a:moveTo>
                  <a:pt x="148" y="119"/>
                </a:moveTo>
                <a:cubicBezTo>
                  <a:pt x="148" y="122"/>
                  <a:pt x="146" y="123"/>
                  <a:pt x="143" y="123"/>
                </a:cubicBezTo>
                <a:cubicBezTo>
                  <a:pt x="94" y="123"/>
                  <a:pt x="94" y="123"/>
                  <a:pt x="94" y="123"/>
                </a:cubicBezTo>
                <a:cubicBezTo>
                  <a:pt x="92" y="123"/>
                  <a:pt x="90" y="122"/>
                  <a:pt x="90" y="119"/>
                </a:cubicBezTo>
                <a:cubicBezTo>
                  <a:pt x="90" y="117"/>
                  <a:pt x="92" y="115"/>
                  <a:pt x="94" y="115"/>
                </a:cubicBezTo>
                <a:cubicBezTo>
                  <a:pt x="143" y="115"/>
                  <a:pt x="143" y="115"/>
                  <a:pt x="143" y="115"/>
                </a:cubicBezTo>
                <a:cubicBezTo>
                  <a:pt x="146" y="115"/>
                  <a:pt x="148" y="117"/>
                  <a:pt x="148" y="119"/>
                </a:cubicBezTo>
                <a:close/>
                <a:moveTo>
                  <a:pt x="37" y="82"/>
                </a:moveTo>
                <a:cubicBezTo>
                  <a:pt x="16" y="82"/>
                  <a:pt x="0" y="99"/>
                  <a:pt x="0" y="119"/>
                </a:cubicBezTo>
                <a:cubicBezTo>
                  <a:pt x="0" y="140"/>
                  <a:pt x="16" y="156"/>
                  <a:pt x="37" y="156"/>
                </a:cubicBezTo>
                <a:cubicBezTo>
                  <a:pt x="57" y="156"/>
                  <a:pt x="74" y="140"/>
                  <a:pt x="74" y="119"/>
                </a:cubicBezTo>
                <a:cubicBezTo>
                  <a:pt x="74" y="99"/>
                  <a:pt x="57" y="82"/>
                  <a:pt x="37" y="82"/>
                </a:cubicBezTo>
                <a:close/>
                <a:moveTo>
                  <a:pt x="57" y="134"/>
                </a:moveTo>
                <a:cubicBezTo>
                  <a:pt x="59" y="136"/>
                  <a:pt x="59" y="139"/>
                  <a:pt x="57" y="140"/>
                </a:cubicBezTo>
                <a:cubicBezTo>
                  <a:pt x="56" y="142"/>
                  <a:pt x="53" y="142"/>
                  <a:pt x="51" y="140"/>
                </a:cubicBezTo>
                <a:cubicBezTo>
                  <a:pt x="37" y="125"/>
                  <a:pt x="37" y="125"/>
                  <a:pt x="37" y="125"/>
                </a:cubicBezTo>
                <a:cubicBezTo>
                  <a:pt x="22" y="140"/>
                  <a:pt x="22" y="140"/>
                  <a:pt x="22" y="140"/>
                </a:cubicBezTo>
                <a:cubicBezTo>
                  <a:pt x="20" y="142"/>
                  <a:pt x="17" y="142"/>
                  <a:pt x="16" y="140"/>
                </a:cubicBezTo>
                <a:cubicBezTo>
                  <a:pt x="14" y="139"/>
                  <a:pt x="14" y="136"/>
                  <a:pt x="16" y="134"/>
                </a:cubicBezTo>
                <a:cubicBezTo>
                  <a:pt x="31" y="119"/>
                  <a:pt x="31" y="119"/>
                  <a:pt x="31" y="119"/>
                </a:cubicBezTo>
                <a:cubicBezTo>
                  <a:pt x="16" y="104"/>
                  <a:pt x="16" y="104"/>
                  <a:pt x="16" y="104"/>
                </a:cubicBezTo>
                <a:cubicBezTo>
                  <a:pt x="14" y="103"/>
                  <a:pt x="14" y="100"/>
                  <a:pt x="16" y="98"/>
                </a:cubicBezTo>
                <a:cubicBezTo>
                  <a:pt x="17" y="97"/>
                  <a:pt x="20" y="97"/>
                  <a:pt x="22" y="98"/>
                </a:cubicBezTo>
                <a:cubicBezTo>
                  <a:pt x="37" y="113"/>
                  <a:pt x="37" y="113"/>
                  <a:pt x="37" y="113"/>
                </a:cubicBezTo>
                <a:cubicBezTo>
                  <a:pt x="51" y="98"/>
                  <a:pt x="51" y="98"/>
                  <a:pt x="51" y="98"/>
                </a:cubicBezTo>
                <a:cubicBezTo>
                  <a:pt x="53" y="97"/>
                  <a:pt x="56" y="97"/>
                  <a:pt x="57" y="98"/>
                </a:cubicBezTo>
                <a:cubicBezTo>
                  <a:pt x="59" y="100"/>
                  <a:pt x="59" y="103"/>
                  <a:pt x="57" y="104"/>
                </a:cubicBezTo>
                <a:cubicBezTo>
                  <a:pt x="42" y="119"/>
                  <a:pt x="42" y="119"/>
                  <a:pt x="42" y="119"/>
                </a:cubicBezTo>
                <a:lnTo>
                  <a:pt x="57" y="134"/>
                </a:lnTo>
                <a:close/>
                <a:moveTo>
                  <a:pt x="119" y="74"/>
                </a:moveTo>
                <a:cubicBezTo>
                  <a:pt x="139" y="74"/>
                  <a:pt x="156" y="57"/>
                  <a:pt x="156" y="37"/>
                </a:cubicBezTo>
                <a:cubicBezTo>
                  <a:pt x="156" y="17"/>
                  <a:pt x="139" y="0"/>
                  <a:pt x="119" y="0"/>
                </a:cubicBezTo>
                <a:cubicBezTo>
                  <a:pt x="98" y="0"/>
                  <a:pt x="82" y="17"/>
                  <a:pt x="82" y="37"/>
                </a:cubicBezTo>
                <a:cubicBezTo>
                  <a:pt x="82" y="57"/>
                  <a:pt x="98" y="74"/>
                  <a:pt x="119" y="74"/>
                </a:cubicBezTo>
                <a:close/>
                <a:moveTo>
                  <a:pt x="90" y="37"/>
                </a:moveTo>
                <a:cubicBezTo>
                  <a:pt x="90" y="35"/>
                  <a:pt x="92" y="33"/>
                  <a:pt x="94" y="33"/>
                </a:cubicBezTo>
                <a:cubicBezTo>
                  <a:pt x="143" y="33"/>
                  <a:pt x="143" y="33"/>
                  <a:pt x="143" y="33"/>
                </a:cubicBezTo>
                <a:cubicBezTo>
                  <a:pt x="146" y="33"/>
                  <a:pt x="148" y="35"/>
                  <a:pt x="148" y="37"/>
                </a:cubicBezTo>
                <a:cubicBezTo>
                  <a:pt x="148" y="39"/>
                  <a:pt x="146" y="41"/>
                  <a:pt x="143" y="41"/>
                </a:cubicBezTo>
                <a:cubicBezTo>
                  <a:pt x="94" y="41"/>
                  <a:pt x="94" y="41"/>
                  <a:pt x="94" y="41"/>
                </a:cubicBezTo>
                <a:cubicBezTo>
                  <a:pt x="92" y="41"/>
                  <a:pt x="90" y="39"/>
                  <a:pt x="90" y="37"/>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80" name="矩形 179">
            <a:extLst>
              <a:ext uri="{FF2B5EF4-FFF2-40B4-BE49-F238E27FC236}">
                <a16:creationId xmlns:a16="http://schemas.microsoft.com/office/drawing/2014/main" id="{8E0F63B4-A2E6-46E1-B012-30A85F86B3FF}"/>
              </a:ext>
            </a:extLst>
          </p:cNvPr>
          <p:cNvSpPr/>
          <p:nvPr/>
        </p:nvSpPr>
        <p:spPr>
          <a:xfrm>
            <a:off x="3597366" y="5508953"/>
            <a:ext cx="2213065" cy="301611"/>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81" name="ïṣḷiďê">
            <a:extLst>
              <a:ext uri="{FF2B5EF4-FFF2-40B4-BE49-F238E27FC236}">
                <a16:creationId xmlns:a16="http://schemas.microsoft.com/office/drawing/2014/main" id="{577EDCEE-66A0-41B2-B1E2-C6AC6CC25999}"/>
              </a:ext>
            </a:extLst>
          </p:cNvPr>
          <p:cNvSpPr txBox="1"/>
          <p:nvPr/>
        </p:nvSpPr>
        <p:spPr>
          <a:xfrm>
            <a:off x="7139062" y="3935445"/>
            <a:ext cx="4413885" cy="1716058"/>
          </a:xfrm>
          <a:prstGeom prst="rect">
            <a:avLst/>
          </a:prstGeom>
          <a:noFill/>
          <a:ln>
            <a:noFill/>
          </a:ln>
        </p:spPr>
        <p:txBody>
          <a:bodyPr wrap="square" lIns="91440" tIns="45720" rIns="0" bIns="45720" anchor="t" anchorCtr="0">
            <a:noAutofit/>
          </a:bodyPr>
          <a:lstStyle/>
          <a:p>
            <a:pPr marL="285750" indent="-285750" algn="just">
              <a:lnSpc>
                <a:spcPct val="150000"/>
              </a:lnSpc>
              <a:buFont typeface="Wingdings" panose="05000000000000000000" pitchFamily="2" charset="2"/>
              <a:buChar char="Ø"/>
            </a:pPr>
            <a:r>
              <a:rPr lang="zh-CN" altLang="en-US" spc="100" dirty="0"/>
              <a:t>如使用</a:t>
            </a:r>
            <a:r>
              <a:rPr lang="en-US" altLang="zh-CN" dirty="0"/>
              <a:t>CRT</a:t>
            </a:r>
            <a:r>
              <a:rPr lang="zh-CN" altLang="en-US" spc="100" dirty="0"/>
              <a:t>、窗口技术，则考虑“寄存器</a:t>
            </a:r>
            <a:r>
              <a:rPr lang="en-US" altLang="zh-CN" spc="100" dirty="0"/>
              <a:t>+</a:t>
            </a:r>
            <a:r>
              <a:rPr lang="zh-CN" altLang="en-US" spc="100" dirty="0"/>
              <a:t>内存加密”模式，在计算过程</a:t>
            </a:r>
            <a:r>
              <a:rPr lang="zh-CN" altLang="en-US" spc="100" dirty="0">
                <a:solidFill>
                  <a:schemeClr val="accent4">
                    <a:lumMod val="60000"/>
                    <a:lumOff val="40000"/>
                  </a:schemeClr>
                </a:solidFill>
              </a:rPr>
              <a:t>借助内存</a:t>
            </a:r>
            <a:r>
              <a:rPr lang="zh-CN" altLang="en-US" spc="100" dirty="0"/>
              <a:t>作为临时存储空间，但必须</a:t>
            </a:r>
            <a:r>
              <a:rPr lang="zh-CN" altLang="en-US" spc="100" dirty="0">
                <a:solidFill>
                  <a:schemeClr val="accent4">
                    <a:lumMod val="60000"/>
                    <a:lumOff val="40000"/>
                  </a:schemeClr>
                </a:solidFill>
              </a:rPr>
              <a:t>保证</a:t>
            </a:r>
            <a:r>
              <a:rPr lang="zh-CN" altLang="en-US" spc="100" dirty="0"/>
              <a:t>出现在内存中的变量</a:t>
            </a:r>
            <a:r>
              <a:rPr lang="zh-CN" altLang="en-US" spc="100" dirty="0">
                <a:solidFill>
                  <a:schemeClr val="accent4">
                    <a:lumMod val="60000"/>
                    <a:lumOff val="40000"/>
                  </a:schemeClr>
                </a:solidFill>
              </a:rPr>
              <a:t>不会泄露</a:t>
            </a:r>
            <a:r>
              <a:rPr lang="zh-CN" altLang="en-US" spc="100" dirty="0"/>
              <a:t>信息</a:t>
            </a:r>
          </a:p>
        </p:txBody>
      </p:sp>
    </p:spTree>
    <p:extLst>
      <p:ext uri="{BB962C8B-B14F-4D97-AF65-F5344CB8AC3E}">
        <p14:creationId xmlns:p14="http://schemas.microsoft.com/office/powerpoint/2010/main" val="23747807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1"/>
                                        </p:tgtEl>
                                        <p:attrNameLst>
                                          <p:attrName>style.visibility</p:attrName>
                                        </p:attrNameLst>
                                      </p:cBhvr>
                                      <p:to>
                                        <p:strVal val="visible"/>
                                      </p:to>
                                    </p:set>
                                    <p:animEffect transition="in" filter="fade">
                                      <p:cBhvr>
                                        <p:cTn id="20" dur="500"/>
                                        <p:tgtEl>
                                          <p:spTgt spid="18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80"/>
                                        </p:tgtEl>
                                        <p:attrNameLst>
                                          <p:attrName>style.visibility</p:attrName>
                                        </p:attrNameLst>
                                      </p:cBhvr>
                                      <p:to>
                                        <p:strVal val="visible"/>
                                      </p:to>
                                    </p:set>
                                  </p:childTnLst>
                                </p:cTn>
                              </p:par>
                              <p:par>
                                <p:cTn id="28" presetID="26" presetClass="emph" presetSubtype="0" repeatCount="indefinite" fill="hold" grpId="1" nodeType="withEffect">
                                  <p:stCondLst>
                                    <p:cond delay="0"/>
                                  </p:stCondLst>
                                  <p:childTnLst>
                                    <p:animEffect transition="out" filter="fade">
                                      <p:cBhvr>
                                        <p:cTn id="29" dur="500" tmFilter="0, 0; .2, .5; .8, .5; 1, 0"/>
                                        <p:tgtEl>
                                          <p:spTgt spid="180"/>
                                        </p:tgtEl>
                                      </p:cBhvr>
                                    </p:animEffect>
                                    <p:animScale>
                                      <p:cBhvr>
                                        <p:cTn id="30" dur="250" autoRev="1" fill="hold"/>
                                        <p:tgtEl>
                                          <p:spTgt spid="1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2" grpId="0" animBg="1"/>
      <p:bldP spid="180" grpId="0" animBg="1"/>
      <p:bldP spid="180" grpId="1" animBg="1"/>
      <p:bldP spid="1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574759" y="1181656"/>
            <a:ext cx="6135653" cy="4955643"/>
            <a:chOff x="5936710" y="1353082"/>
            <a:chExt cx="6135653" cy="4955643"/>
          </a:xfrm>
        </p:grpSpPr>
        <p:sp>
          <p:nvSpPr>
            <p:cNvPr id="48" name="文本占位符 11"/>
            <p:cNvSpPr txBox="1"/>
            <p:nvPr/>
          </p:nvSpPr>
          <p:spPr>
            <a:xfrm>
              <a:off x="6588924" y="3826695"/>
              <a:ext cx="4774555" cy="990336"/>
            </a:xfrm>
            <a:prstGeom prst="rect">
              <a:avLst/>
            </a:prstGeom>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Cache-based key security scheme</a:t>
              </a:r>
              <a:endParaRPr lang="zh-CN" altLang="en-US" sz="2800" dirty="0">
                <a:solidFill>
                  <a:schemeClr val="bg2">
                    <a:lumMod val="75000"/>
                  </a:schemeClr>
                </a:solidFill>
                <a:cs typeface="+mn-ea"/>
                <a:sym typeface="+mn-lt"/>
              </a:endParaRPr>
            </a:p>
          </p:txBody>
        </p:sp>
        <p:sp>
          <p:nvSpPr>
            <p:cNvPr id="49"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基于</a:t>
              </a:r>
              <a:r>
                <a:rPr lang="en-US" altLang="zh-CN" sz="4000" b="1" dirty="0">
                  <a:latin typeface="微软雅黑" panose="020B0503020204020204" pitchFamily="34" charset="-122"/>
                  <a:cs typeface="+mn-ea"/>
                  <a:sym typeface="+mn-lt"/>
                </a:rPr>
                <a:t>Cache</a:t>
              </a:r>
              <a:r>
                <a:rPr lang="zh-CN" altLang="en-US" sz="4000" b="1" dirty="0">
                  <a:latin typeface="微软雅黑" panose="020B0503020204020204" pitchFamily="34" charset="-122"/>
                  <a:cs typeface="+mn-ea"/>
                  <a:sym typeface="+mn-lt"/>
                </a:rPr>
                <a:t>的密钥安全方案</a:t>
              </a: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9" y="6153823"/>
              <a:ext cx="789631" cy="154902"/>
              <a:chOff x="7957225" y="6063574"/>
              <a:chExt cx="1190110"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8DA78-FDD8-4245-A613-C7CE681BB45F}"/>
              </a:ext>
            </a:extLst>
          </p:cNvPr>
          <p:cNvSpPr>
            <a:spLocks noGrp="1"/>
          </p:cNvSpPr>
          <p:nvPr>
            <p:ph type="title"/>
          </p:nvPr>
        </p:nvSpPr>
        <p:spPr>
          <a:xfrm>
            <a:off x="594232" y="113213"/>
            <a:ext cx="8643848" cy="480131"/>
          </a:xfrm>
        </p:spPr>
        <p:txBody>
          <a:bodyPr/>
          <a:lstStyle/>
          <a:p>
            <a:r>
              <a:rPr lang="zh-CN" altLang="en-US" dirty="0"/>
              <a:t>寄存器方案的问题和</a:t>
            </a:r>
            <a:r>
              <a:rPr lang="en-US" altLang="zh-CN" dirty="0"/>
              <a:t>Cache</a:t>
            </a:r>
            <a:r>
              <a:rPr lang="zh-CN" altLang="en-US" dirty="0"/>
              <a:t>方案的挑战</a:t>
            </a:r>
          </a:p>
        </p:txBody>
      </p:sp>
      <p:grpSp>
        <p:nvGrpSpPr>
          <p:cNvPr id="4" name="组合 3">
            <a:extLst>
              <a:ext uri="{FF2B5EF4-FFF2-40B4-BE49-F238E27FC236}">
                <a16:creationId xmlns:a16="http://schemas.microsoft.com/office/drawing/2014/main" id="{2E08694E-DE90-47F2-BB25-786D6F08903B}"/>
              </a:ext>
            </a:extLst>
          </p:cNvPr>
          <p:cNvGrpSpPr/>
          <p:nvPr/>
        </p:nvGrpSpPr>
        <p:grpSpPr>
          <a:xfrm>
            <a:off x="946150" y="1245268"/>
            <a:ext cx="5034690" cy="4367463"/>
            <a:chOff x="3301124" y="1232034"/>
            <a:chExt cx="5034690" cy="4367463"/>
          </a:xfrm>
        </p:grpSpPr>
        <p:sp>
          <p:nvSpPr>
            <p:cNvPr id="3" name="等腰三角形 2">
              <a:extLst>
                <a:ext uri="{FF2B5EF4-FFF2-40B4-BE49-F238E27FC236}">
                  <a16:creationId xmlns:a16="http://schemas.microsoft.com/office/drawing/2014/main" id="{ADE24F94-8005-471F-BEBA-413D38ED4A3F}"/>
                </a:ext>
              </a:extLst>
            </p:cNvPr>
            <p:cNvSpPr>
              <a:spLocks noChangeAspect="1"/>
            </p:cNvSpPr>
            <p:nvPr/>
          </p:nvSpPr>
          <p:spPr>
            <a:xfrm>
              <a:off x="3301124" y="1279497"/>
              <a:ext cx="5034690" cy="4320000"/>
            </a:xfrm>
            <a:prstGeom prst="triangle">
              <a:avLst/>
            </a:prstGeom>
            <a:solidFill>
              <a:srgbClr val="FFFF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4" name="等腰三角形 13">
              <a:extLst>
                <a:ext uri="{FF2B5EF4-FFF2-40B4-BE49-F238E27FC236}">
                  <a16:creationId xmlns:a16="http://schemas.microsoft.com/office/drawing/2014/main" id="{28BEF7AE-33DE-4B6B-ACDA-3F3132C3EB7C}"/>
                </a:ext>
              </a:extLst>
            </p:cNvPr>
            <p:cNvSpPr>
              <a:spLocks noChangeAspect="1"/>
            </p:cNvSpPr>
            <p:nvPr/>
          </p:nvSpPr>
          <p:spPr>
            <a:xfrm>
              <a:off x="3930462" y="1258503"/>
              <a:ext cx="3776018" cy="3240000"/>
            </a:xfrm>
            <a:prstGeom prst="triangle">
              <a:avLst/>
            </a:prstGeom>
            <a:solidFill>
              <a:srgbClr val="00B0F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5" name="等腰三角形 14">
              <a:extLst>
                <a:ext uri="{FF2B5EF4-FFF2-40B4-BE49-F238E27FC236}">
                  <a16:creationId xmlns:a16="http://schemas.microsoft.com/office/drawing/2014/main" id="{5E55CED4-AE3F-4531-A18E-D6B9051A2EF6}"/>
                </a:ext>
              </a:extLst>
            </p:cNvPr>
            <p:cNvSpPr>
              <a:spLocks noChangeAspect="1"/>
            </p:cNvSpPr>
            <p:nvPr/>
          </p:nvSpPr>
          <p:spPr>
            <a:xfrm>
              <a:off x="4559796" y="1251286"/>
              <a:ext cx="2517345" cy="2160000"/>
            </a:xfrm>
            <a:prstGeom prst="triangle">
              <a:avLst/>
            </a:prstGeom>
            <a:solidFill>
              <a:srgbClr val="92D05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6" name="等腰三角形 15">
              <a:extLst>
                <a:ext uri="{FF2B5EF4-FFF2-40B4-BE49-F238E27FC236}">
                  <a16:creationId xmlns:a16="http://schemas.microsoft.com/office/drawing/2014/main" id="{69164712-82DC-4E4B-8856-40EA0DDE6E1B}"/>
                </a:ext>
              </a:extLst>
            </p:cNvPr>
            <p:cNvSpPr>
              <a:spLocks noChangeAspect="1"/>
            </p:cNvSpPr>
            <p:nvPr/>
          </p:nvSpPr>
          <p:spPr>
            <a:xfrm>
              <a:off x="5189133" y="1232034"/>
              <a:ext cx="1258673" cy="1080000"/>
            </a:xfrm>
            <a:prstGeom prst="triangle">
              <a:avLst/>
            </a:prstGeom>
            <a:solidFill>
              <a:srgbClr val="FFC0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7" name="îṣlîḍe">
              <a:hlinkClick r:id="" action="ppaction://noaction"/>
              <a:extLst>
                <a:ext uri="{FF2B5EF4-FFF2-40B4-BE49-F238E27FC236}">
                  <a16:creationId xmlns:a16="http://schemas.microsoft.com/office/drawing/2014/main" id="{0DED7CB5-873B-43E8-8C64-4A66DAA4C100}"/>
                </a:ext>
              </a:extLst>
            </p:cNvPr>
            <p:cNvSpPr/>
            <p:nvPr/>
          </p:nvSpPr>
          <p:spPr>
            <a:xfrm>
              <a:off x="5327111" y="1865271"/>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寄存器</a:t>
              </a:r>
            </a:p>
          </p:txBody>
        </p:sp>
        <p:sp>
          <p:nvSpPr>
            <p:cNvPr id="18" name="îṣlîḍe">
              <a:hlinkClick r:id="" action="ppaction://noaction"/>
              <a:extLst>
                <a:ext uri="{FF2B5EF4-FFF2-40B4-BE49-F238E27FC236}">
                  <a16:creationId xmlns:a16="http://schemas.microsoft.com/office/drawing/2014/main" id="{E65C6785-A288-407A-ACD1-A573F20EB503}"/>
                </a:ext>
              </a:extLst>
            </p:cNvPr>
            <p:cNvSpPr/>
            <p:nvPr/>
          </p:nvSpPr>
          <p:spPr>
            <a:xfrm>
              <a:off x="5327111" y="2964523"/>
              <a:ext cx="982714" cy="446763"/>
            </a:xfrm>
            <a:prstGeom prst="rect">
              <a:avLst/>
            </a:prstGeom>
            <a:ln>
              <a:noFill/>
            </a:ln>
          </p:spPr>
          <p:txBody>
            <a:bodyPr wrap="square" anchor="ctr" anchorCtr="0">
              <a:normAutofit fontScale="85000" lnSpcReduction="10000"/>
            </a:bodyPr>
            <a:lstStyle/>
            <a:p>
              <a:pPr lvl="0" algn="ctr"/>
              <a:r>
                <a:rPr lang="en-US" altLang="zh-CN" sz="2000" b="1" dirty="0">
                  <a:solidFill>
                    <a:schemeClr val="bg1"/>
                  </a:solidFill>
                </a:rPr>
                <a:t>Cache</a:t>
              </a:r>
              <a:endParaRPr lang="zh-CN" altLang="en-US" sz="2000" b="1" dirty="0">
                <a:solidFill>
                  <a:schemeClr val="bg1"/>
                </a:solidFill>
              </a:endParaRPr>
            </a:p>
          </p:txBody>
        </p:sp>
        <p:sp>
          <p:nvSpPr>
            <p:cNvPr id="19" name="îṣlîḍe">
              <a:hlinkClick r:id="" action="ppaction://noaction"/>
              <a:extLst>
                <a:ext uri="{FF2B5EF4-FFF2-40B4-BE49-F238E27FC236}">
                  <a16:creationId xmlns:a16="http://schemas.microsoft.com/office/drawing/2014/main" id="{CFFE9C2B-E070-4A5F-ABCA-F08AE70B8768}"/>
                </a:ext>
              </a:extLst>
            </p:cNvPr>
            <p:cNvSpPr/>
            <p:nvPr/>
          </p:nvSpPr>
          <p:spPr>
            <a:xfrm>
              <a:off x="5327111" y="4036810"/>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内存</a:t>
              </a:r>
            </a:p>
          </p:txBody>
        </p:sp>
        <p:sp>
          <p:nvSpPr>
            <p:cNvPr id="20" name="îṣlîḍe">
              <a:hlinkClick r:id="" action="ppaction://noaction"/>
              <a:extLst>
                <a:ext uri="{FF2B5EF4-FFF2-40B4-BE49-F238E27FC236}">
                  <a16:creationId xmlns:a16="http://schemas.microsoft.com/office/drawing/2014/main" id="{78AFADAF-8DAB-481A-B2CE-AA30EA4B7A73}"/>
                </a:ext>
              </a:extLst>
            </p:cNvPr>
            <p:cNvSpPr/>
            <p:nvPr/>
          </p:nvSpPr>
          <p:spPr>
            <a:xfrm>
              <a:off x="5327111" y="5131740"/>
              <a:ext cx="982714" cy="446763"/>
            </a:xfrm>
            <a:prstGeom prst="rect">
              <a:avLst/>
            </a:prstGeom>
            <a:ln>
              <a:noFill/>
            </a:ln>
          </p:spPr>
          <p:txBody>
            <a:bodyPr wrap="square" anchor="ctr" anchorCtr="0">
              <a:normAutofit/>
            </a:bodyPr>
            <a:lstStyle/>
            <a:p>
              <a:pPr lvl="0" algn="ctr"/>
              <a:r>
                <a:rPr lang="zh-CN" altLang="en-US" sz="2000" b="1" dirty="0"/>
                <a:t>硬盘</a:t>
              </a:r>
            </a:p>
          </p:txBody>
        </p:sp>
      </p:grpSp>
      <p:sp>
        <p:nvSpPr>
          <p:cNvPr id="25" name="îṣlîḍe">
            <a:hlinkClick r:id="" action="ppaction://noaction"/>
            <a:extLst>
              <a:ext uri="{FF2B5EF4-FFF2-40B4-BE49-F238E27FC236}">
                <a16:creationId xmlns:a16="http://schemas.microsoft.com/office/drawing/2014/main" id="{5F7235B4-0F0D-45CF-86B1-62AB34C926C4}"/>
              </a:ext>
            </a:extLst>
          </p:cNvPr>
          <p:cNvSpPr/>
          <p:nvPr/>
        </p:nvSpPr>
        <p:spPr>
          <a:xfrm>
            <a:off x="4877301" y="1140718"/>
            <a:ext cx="6522047" cy="702018"/>
          </a:xfrm>
          <a:prstGeom prst="rect">
            <a:avLst/>
          </a:prstGeom>
        </p:spPr>
        <p:txBody>
          <a:bodyPr wrap="square" anchor="ctr" anchorCtr="0">
            <a:normAutofit/>
          </a:bodyPr>
          <a:lstStyle/>
          <a:p>
            <a:pPr marL="285750" lvl="0" indent="-285750">
              <a:buFont typeface="Wingdings" panose="05000000000000000000" pitchFamily="2" charset="2"/>
              <a:buChar char="Ø"/>
            </a:pPr>
            <a:r>
              <a:rPr lang="zh-CN" altLang="en-US" b="1" dirty="0">
                <a:solidFill>
                  <a:schemeClr val="accent4">
                    <a:lumMod val="60000"/>
                    <a:lumOff val="40000"/>
                  </a:schemeClr>
                </a:solidFill>
              </a:rPr>
              <a:t>可扩展性较差。</a:t>
            </a:r>
            <a:r>
              <a:rPr lang="zh-CN" altLang="en-US" b="1" dirty="0"/>
              <a:t>寄存器数量有限，随着安全强度提高，如果要支持更长的密钥，这类安全方案很难扩展</a:t>
            </a:r>
          </a:p>
        </p:txBody>
      </p:sp>
      <p:sp>
        <p:nvSpPr>
          <p:cNvPr id="26" name="îṣlîḍe">
            <a:hlinkClick r:id="" action="ppaction://noaction"/>
            <a:extLst>
              <a:ext uri="{FF2B5EF4-FFF2-40B4-BE49-F238E27FC236}">
                <a16:creationId xmlns:a16="http://schemas.microsoft.com/office/drawing/2014/main" id="{39F9EF82-8306-4BE3-9FA2-BEE50402D9D3}"/>
              </a:ext>
            </a:extLst>
          </p:cNvPr>
          <p:cNvSpPr/>
          <p:nvPr/>
        </p:nvSpPr>
        <p:spPr>
          <a:xfrm>
            <a:off x="5709309" y="3094315"/>
            <a:ext cx="5633152" cy="1983525"/>
          </a:xfrm>
          <a:prstGeom prst="rect">
            <a:avLst/>
          </a:prstGeom>
        </p:spPr>
        <p:txBody>
          <a:bodyPr wrap="square" anchor="ctr" anchorCtr="0">
            <a:normAutofit/>
          </a:bodyPr>
          <a:lstStyle/>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对于开发者是透明的，</a:t>
            </a:r>
            <a:r>
              <a:rPr lang="zh-CN" altLang="en-US" b="1" dirty="0"/>
              <a:t>不能直接对</a:t>
            </a:r>
            <a:r>
              <a:rPr lang="en-US" altLang="zh-CN" b="1" dirty="0"/>
              <a:t>Cache</a:t>
            </a:r>
            <a:r>
              <a:rPr lang="zh-CN" altLang="en-US" b="1" dirty="0"/>
              <a:t>进行存取操作</a:t>
            </a:r>
            <a:endParaRPr lang="en-US" altLang="zh-CN" b="1" dirty="0"/>
          </a:p>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替换和写回机制不易控制，</a:t>
            </a:r>
            <a:r>
              <a:rPr lang="zh-CN" altLang="en-US" b="1" dirty="0"/>
              <a:t>是系统根据使用情况动态分配的</a:t>
            </a:r>
            <a:endParaRPr lang="en-US" altLang="zh-CN" b="1" dirty="0"/>
          </a:p>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通常是多层次架构，</a:t>
            </a:r>
            <a:r>
              <a:rPr lang="zh-CN" altLang="en-US" b="1" dirty="0"/>
              <a:t>不可控因素更多，给实现带来不便</a:t>
            </a:r>
          </a:p>
        </p:txBody>
      </p:sp>
      <p:sp>
        <p:nvSpPr>
          <p:cNvPr id="41" name="îṣlîḍe">
            <a:hlinkClick r:id="" action="ppaction://noaction"/>
            <a:extLst>
              <a:ext uri="{FF2B5EF4-FFF2-40B4-BE49-F238E27FC236}">
                <a16:creationId xmlns:a16="http://schemas.microsoft.com/office/drawing/2014/main" id="{80CD7856-6D69-4387-94FF-9644CD68B094}"/>
              </a:ext>
            </a:extLst>
          </p:cNvPr>
          <p:cNvSpPr/>
          <p:nvPr/>
        </p:nvSpPr>
        <p:spPr>
          <a:xfrm>
            <a:off x="4916156" y="1738172"/>
            <a:ext cx="6522047" cy="702018"/>
          </a:xfrm>
          <a:prstGeom prst="rect">
            <a:avLst/>
          </a:prstGeom>
        </p:spPr>
        <p:txBody>
          <a:bodyPr wrap="square" anchor="ctr" anchorCtr="0">
            <a:normAutofit/>
          </a:bodyPr>
          <a:lstStyle/>
          <a:p>
            <a:pPr marL="285750" lvl="0" indent="-285750">
              <a:buFont typeface="Wingdings" panose="05000000000000000000" pitchFamily="2" charset="2"/>
              <a:buChar char="Ø"/>
            </a:pPr>
            <a:r>
              <a:rPr lang="zh-CN" altLang="en-US" b="1" dirty="0">
                <a:solidFill>
                  <a:schemeClr val="accent4">
                    <a:lumMod val="60000"/>
                    <a:lumOff val="40000"/>
                  </a:schemeClr>
                </a:solidFill>
              </a:rPr>
              <a:t>兼容性不好。</a:t>
            </a:r>
            <a:r>
              <a:rPr lang="zh-CN" altLang="en-US" b="1" dirty="0"/>
              <a:t>计算时占用一些通用的寄存器，对</a:t>
            </a:r>
            <a:r>
              <a:rPr lang="en-US" altLang="zh-CN" b="1" dirty="0"/>
              <a:t>CPU</a:t>
            </a:r>
            <a:r>
              <a:rPr lang="zh-CN" altLang="en-US" b="1" dirty="0"/>
              <a:t>处理数据密集型程序和多媒体处理程序有较大影响</a:t>
            </a:r>
          </a:p>
        </p:txBody>
      </p:sp>
      <p:sp>
        <p:nvSpPr>
          <p:cNvPr id="44" name="îṣlîḍe">
            <a:hlinkClick r:id="" action="ppaction://noaction"/>
            <a:extLst>
              <a:ext uri="{FF2B5EF4-FFF2-40B4-BE49-F238E27FC236}">
                <a16:creationId xmlns:a16="http://schemas.microsoft.com/office/drawing/2014/main" id="{768B054A-9086-4748-A4C4-3034508111D0}"/>
              </a:ext>
            </a:extLst>
          </p:cNvPr>
          <p:cNvSpPr/>
          <p:nvPr/>
        </p:nvSpPr>
        <p:spPr>
          <a:xfrm>
            <a:off x="4916156" y="2371303"/>
            <a:ext cx="6522047" cy="702018"/>
          </a:xfrm>
          <a:prstGeom prst="rect">
            <a:avLst/>
          </a:prstGeom>
        </p:spPr>
        <p:txBody>
          <a:bodyPr wrap="square" anchor="ctr" anchorCtr="0">
            <a:normAutofit/>
          </a:bodyPr>
          <a:lstStyle/>
          <a:p>
            <a:pPr marL="285750" lvl="0" indent="-285750">
              <a:buFont typeface="Wingdings" panose="05000000000000000000" pitchFamily="2" charset="2"/>
              <a:buChar char="Ø"/>
            </a:pPr>
            <a:r>
              <a:rPr lang="zh-CN" altLang="en-US" b="1" dirty="0">
                <a:solidFill>
                  <a:schemeClr val="accent4">
                    <a:lumMod val="60000"/>
                    <a:lumOff val="40000"/>
                  </a:schemeClr>
                </a:solidFill>
              </a:rPr>
              <a:t>平台依赖性大。</a:t>
            </a:r>
            <a:r>
              <a:rPr lang="zh-CN" altLang="en-US" b="1" dirty="0"/>
              <a:t>需要直接操作寄存器，因而无法直接使用高级编程语言，必须使用平台相关的汇编语言</a:t>
            </a:r>
          </a:p>
        </p:txBody>
      </p:sp>
      <p:sp>
        <p:nvSpPr>
          <p:cNvPr id="5" name="等腰三角形 4">
            <a:extLst>
              <a:ext uri="{FF2B5EF4-FFF2-40B4-BE49-F238E27FC236}">
                <a16:creationId xmlns:a16="http://schemas.microsoft.com/office/drawing/2014/main" id="{B187B578-D59D-4120-AFE3-68CCA9293993}"/>
              </a:ext>
            </a:extLst>
          </p:cNvPr>
          <p:cNvSpPr/>
          <p:nvPr/>
        </p:nvSpPr>
        <p:spPr>
          <a:xfrm>
            <a:off x="2836439" y="1252733"/>
            <a:ext cx="1260000" cy="1080000"/>
          </a:xfrm>
          <a:prstGeom prst="triangle">
            <a:avLst/>
          </a:prstGeom>
          <a:noFill/>
          <a:ln w="5715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8" name="梯形 7">
            <a:extLst>
              <a:ext uri="{FF2B5EF4-FFF2-40B4-BE49-F238E27FC236}">
                <a16:creationId xmlns:a16="http://schemas.microsoft.com/office/drawing/2014/main" id="{0252DD8D-022A-4895-AB1B-D620375ECB3E}"/>
              </a:ext>
            </a:extLst>
          </p:cNvPr>
          <p:cNvSpPr/>
          <p:nvPr/>
        </p:nvSpPr>
        <p:spPr>
          <a:xfrm>
            <a:off x="2205767" y="2361838"/>
            <a:ext cx="2516400" cy="1080000"/>
          </a:xfrm>
          <a:prstGeom prst="trapezoid">
            <a:avLst>
              <a:gd name="adj" fmla="val 57276"/>
            </a:avLst>
          </a:prstGeom>
          <a:noFill/>
          <a:ln w="57150" cap="flat" cmpd="sng" algn="ctr">
            <a:solidFill>
              <a:srgbClr val="00B05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32892420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1" grpId="0"/>
      <p:bldP spid="44"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方案原理与安全假设</a:t>
            </a:r>
          </a:p>
        </p:txBody>
      </p:sp>
      <p:grpSp>
        <p:nvGrpSpPr>
          <p:cNvPr id="7" name="组合 6">
            <a:extLst>
              <a:ext uri="{FF2B5EF4-FFF2-40B4-BE49-F238E27FC236}">
                <a16:creationId xmlns:a16="http://schemas.microsoft.com/office/drawing/2014/main" id="{CECCDE21-A875-4094-A086-2ED0BF2C8766}"/>
              </a:ext>
            </a:extLst>
          </p:cNvPr>
          <p:cNvGrpSpPr/>
          <p:nvPr/>
        </p:nvGrpSpPr>
        <p:grpSpPr>
          <a:xfrm>
            <a:off x="491967" y="3272370"/>
            <a:ext cx="11224798" cy="2509187"/>
            <a:chOff x="577849" y="1024260"/>
            <a:chExt cx="11224798" cy="2509187"/>
          </a:xfrm>
        </p:grpSpPr>
        <p:sp>
          <p:nvSpPr>
            <p:cNvPr id="10" name="ïṣḷiďê">
              <a:extLst>
                <a:ext uri="{FF2B5EF4-FFF2-40B4-BE49-F238E27FC236}">
                  <a16:creationId xmlns:a16="http://schemas.microsoft.com/office/drawing/2014/main" id="{32B6C5C6-B12F-4AC5-A27E-8F80870BA702}"/>
                </a:ext>
              </a:extLst>
            </p:cNvPr>
            <p:cNvSpPr txBox="1"/>
            <p:nvPr/>
          </p:nvSpPr>
          <p:spPr>
            <a:xfrm>
              <a:off x="702596" y="1476757"/>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攻击者可以对运行密码算法的计算机系统发起</a:t>
              </a:r>
              <a:r>
                <a:rPr lang="zh-CN" altLang="en-US" dirty="0">
                  <a:solidFill>
                    <a:schemeClr val="accent4">
                      <a:lumMod val="60000"/>
                      <a:lumOff val="40000"/>
                    </a:schemeClr>
                  </a:solidFill>
                </a:rPr>
                <a:t>冷启动攻击</a:t>
              </a:r>
              <a:r>
                <a:rPr lang="zh-CN" altLang="en-US" dirty="0"/>
                <a:t>，获得内存芯片上的</a:t>
              </a:r>
              <a:r>
                <a:rPr lang="zh-CN" altLang="en-US" dirty="0">
                  <a:solidFill>
                    <a:schemeClr val="accent4">
                      <a:lumMod val="60000"/>
                      <a:lumOff val="40000"/>
                    </a:schemeClr>
                  </a:solidFill>
                </a:rPr>
                <a:t>全部数据</a:t>
              </a:r>
              <a:endParaRPr lang="en-US" altLang="zh-CN" dirty="0"/>
            </a:p>
          </p:txBody>
        </p:sp>
        <p:sp>
          <p:nvSpPr>
            <p:cNvPr id="8" name="ïṣḷiďê">
              <a:extLst>
                <a:ext uri="{FF2B5EF4-FFF2-40B4-BE49-F238E27FC236}">
                  <a16:creationId xmlns:a16="http://schemas.microsoft.com/office/drawing/2014/main" id="{DF794711-54E7-4ECA-AEB0-36DD8623505E}"/>
                </a:ext>
              </a:extLst>
            </p:cNvPr>
            <p:cNvSpPr txBox="1"/>
            <p:nvPr/>
          </p:nvSpPr>
          <p:spPr>
            <a:xfrm>
              <a:off x="702595" y="1986230"/>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攻击者在该计算机上具有</a:t>
              </a:r>
              <a:r>
                <a:rPr lang="zh-CN" altLang="en-US" dirty="0">
                  <a:solidFill>
                    <a:schemeClr val="accent4">
                      <a:lumMod val="60000"/>
                      <a:lumOff val="40000"/>
                    </a:schemeClr>
                  </a:solidFill>
                </a:rPr>
                <a:t>普通用户权限</a:t>
              </a:r>
              <a:r>
                <a:rPr lang="zh-CN" altLang="en-US" dirty="0"/>
                <a:t>，但是</a:t>
              </a:r>
              <a:r>
                <a:rPr lang="zh-CN" altLang="en-US" dirty="0">
                  <a:solidFill>
                    <a:schemeClr val="accent4">
                      <a:lumMod val="60000"/>
                      <a:lumOff val="40000"/>
                    </a:schemeClr>
                  </a:solidFill>
                </a:rPr>
                <a:t>没有</a:t>
              </a:r>
              <a:r>
                <a:rPr lang="zh-CN" altLang="en-US" dirty="0"/>
                <a:t>操作系统的 </a:t>
              </a:r>
              <a:r>
                <a:rPr lang="en-US" altLang="zh-CN" dirty="0"/>
                <a:t>root </a:t>
              </a:r>
              <a:r>
                <a:rPr lang="zh-CN" altLang="en-US" dirty="0">
                  <a:solidFill>
                    <a:schemeClr val="accent4">
                      <a:lumMod val="60000"/>
                      <a:lumOff val="40000"/>
                    </a:schemeClr>
                  </a:solidFill>
                </a:rPr>
                <a:t>管理员权限</a:t>
              </a:r>
              <a:endParaRPr lang="en-US" altLang="zh-CN" dirty="0">
                <a:solidFill>
                  <a:schemeClr val="accent4">
                    <a:lumMod val="60000"/>
                    <a:lumOff val="40000"/>
                  </a:schemeClr>
                </a:solidFill>
              </a:endParaRPr>
            </a:p>
          </p:txBody>
        </p:sp>
        <p:sp>
          <p:nvSpPr>
            <p:cNvPr id="9" name="ïṣḷiďê">
              <a:extLst>
                <a:ext uri="{FF2B5EF4-FFF2-40B4-BE49-F238E27FC236}">
                  <a16:creationId xmlns:a16="http://schemas.microsoft.com/office/drawing/2014/main" id="{5B67F93A-D053-4A0E-A51C-5D77C2DB9388}"/>
                </a:ext>
              </a:extLst>
            </p:cNvPr>
            <p:cNvSpPr txBox="1"/>
            <p:nvPr/>
          </p:nvSpPr>
          <p:spPr>
            <a:xfrm>
              <a:off x="702594" y="2492796"/>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a:t>
              </a:r>
              <a:r>
                <a:rPr lang="zh-CN" altLang="en-US" dirty="0">
                  <a:solidFill>
                    <a:schemeClr val="accent4">
                      <a:lumMod val="60000"/>
                      <a:lumOff val="40000"/>
                    </a:schemeClr>
                  </a:solidFill>
                </a:rPr>
                <a:t>不能利用操作系统漏洞</a:t>
              </a:r>
              <a:r>
                <a:rPr lang="zh-CN" altLang="en-US" dirty="0"/>
                <a:t>来非授权地访问内核地址空间的数据，即</a:t>
              </a:r>
              <a:r>
                <a:rPr lang="zh-CN" altLang="en-US" dirty="0">
                  <a:solidFill>
                    <a:schemeClr val="accent4">
                      <a:lumMod val="60000"/>
                      <a:lumOff val="40000"/>
                    </a:schemeClr>
                  </a:solidFill>
                </a:rPr>
                <a:t>不能恶意篡改</a:t>
              </a:r>
              <a:r>
                <a:rPr lang="zh-CN" altLang="en-US" dirty="0"/>
                <a:t>操作系统内核代码</a:t>
              </a:r>
              <a:endParaRPr lang="en-US" altLang="zh-CN" dirty="0">
                <a:solidFill>
                  <a:schemeClr val="accent4">
                    <a:lumMod val="60000"/>
                    <a:lumOff val="40000"/>
                  </a:schemeClr>
                </a:solidFill>
              </a:endParaRPr>
            </a:p>
          </p:txBody>
        </p:sp>
        <p:sp>
          <p:nvSpPr>
            <p:cNvPr id="11" name="ïṣḷiďê">
              <a:extLst>
                <a:ext uri="{FF2B5EF4-FFF2-40B4-BE49-F238E27FC236}">
                  <a16:creationId xmlns:a16="http://schemas.microsoft.com/office/drawing/2014/main" id="{101A7925-43DF-4BDC-B050-AEEC3E044B8D}"/>
                </a:ext>
              </a:extLst>
            </p:cNvPr>
            <p:cNvSpPr txBox="1"/>
            <p:nvPr/>
          </p:nvSpPr>
          <p:spPr>
            <a:xfrm>
              <a:off x="702594" y="2961948"/>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在密钥</a:t>
              </a:r>
              <a:r>
                <a:rPr lang="zh-CN" altLang="en-US" dirty="0">
                  <a:solidFill>
                    <a:schemeClr val="accent4">
                      <a:lumMod val="60000"/>
                      <a:lumOff val="40000"/>
                    </a:schemeClr>
                  </a:solidFill>
                </a:rPr>
                <a:t>初始化</a:t>
              </a:r>
              <a:r>
                <a:rPr lang="zh-CN" altLang="en-US" dirty="0"/>
                <a:t>的过程中</a:t>
              </a:r>
              <a:r>
                <a:rPr lang="zh-CN" altLang="en-US" dirty="0">
                  <a:solidFill>
                    <a:schemeClr val="accent4">
                      <a:lumMod val="60000"/>
                      <a:lumOff val="40000"/>
                    </a:schemeClr>
                  </a:solidFill>
                </a:rPr>
                <a:t>不存在攻击</a:t>
              </a:r>
              <a:endParaRPr lang="en-US" altLang="zh-CN" dirty="0">
                <a:solidFill>
                  <a:schemeClr val="accent4">
                    <a:lumMod val="60000"/>
                    <a:lumOff val="40000"/>
                  </a:schemeClr>
                </a:solidFill>
              </a:endParaRPr>
            </a:p>
          </p:txBody>
        </p:sp>
        <p:grpSp>
          <p:nvGrpSpPr>
            <p:cNvPr id="3" name="组合 2">
              <a:extLst>
                <a:ext uri="{FF2B5EF4-FFF2-40B4-BE49-F238E27FC236}">
                  <a16:creationId xmlns:a16="http://schemas.microsoft.com/office/drawing/2014/main" id="{466D62B7-2AD2-4E1B-A293-7212024A4BF4}"/>
                </a:ext>
              </a:extLst>
            </p:cNvPr>
            <p:cNvGrpSpPr/>
            <p:nvPr/>
          </p:nvGrpSpPr>
          <p:grpSpPr>
            <a:xfrm>
              <a:off x="577849" y="1024260"/>
              <a:ext cx="2054442" cy="526076"/>
              <a:chOff x="198158" y="894926"/>
              <a:chExt cx="2039947" cy="446763"/>
            </a:xfrm>
          </p:grpSpPr>
          <p:sp>
            <p:nvSpPr>
              <p:cNvPr id="15" name="îṣlîḍe">
                <a:hlinkClick r:id="" action="ppaction://noaction"/>
                <a:extLst>
                  <a:ext uri="{FF2B5EF4-FFF2-40B4-BE49-F238E27FC236}">
                    <a16:creationId xmlns:a16="http://schemas.microsoft.com/office/drawing/2014/main" id="{F1F8FFFA-964B-4604-A00D-B06B66797394}"/>
                  </a:ext>
                </a:extLst>
              </p:cNvPr>
              <p:cNvSpPr/>
              <p:nvPr/>
            </p:nvSpPr>
            <p:spPr>
              <a:xfrm>
                <a:off x="626020" y="894926"/>
                <a:ext cx="1612085" cy="446763"/>
              </a:xfrm>
              <a:prstGeom prst="rect">
                <a:avLst/>
              </a:prstGeom>
            </p:spPr>
            <p:txBody>
              <a:bodyPr wrap="square" anchor="ctr" anchorCtr="0">
                <a:normAutofit/>
              </a:bodyPr>
              <a:lstStyle/>
              <a:p>
                <a:pPr lvl="0"/>
                <a:r>
                  <a:rPr lang="zh-CN" altLang="en-US" sz="2000" b="1" spc="100" dirty="0">
                    <a:solidFill>
                      <a:schemeClr val="accent4"/>
                    </a:solidFill>
                  </a:rPr>
                  <a:t>安全假设</a:t>
                </a:r>
                <a:endParaRPr lang="zh-CN" altLang="en-US" sz="2000" b="1" dirty="0">
                  <a:solidFill>
                    <a:schemeClr val="accent4"/>
                  </a:solidFill>
                </a:endParaRPr>
              </a:p>
            </p:txBody>
          </p:sp>
          <p:grpSp>
            <p:nvGrpSpPr>
              <p:cNvPr id="20" name="组合 19">
                <a:extLst>
                  <a:ext uri="{FF2B5EF4-FFF2-40B4-BE49-F238E27FC236}">
                    <a16:creationId xmlns:a16="http://schemas.microsoft.com/office/drawing/2014/main" id="{9773066E-2E82-4AD1-9083-290F5FB28DA3}"/>
                  </a:ext>
                </a:extLst>
              </p:cNvPr>
              <p:cNvGrpSpPr>
                <a:grpSpLocks noChangeAspect="1"/>
              </p:cNvGrpSpPr>
              <p:nvPr/>
            </p:nvGrpSpPr>
            <p:grpSpPr>
              <a:xfrm>
                <a:off x="198158" y="951360"/>
                <a:ext cx="427861" cy="317445"/>
                <a:chOff x="18906789" y="5501248"/>
                <a:chExt cx="523125" cy="388125"/>
              </a:xfrm>
              <a:solidFill>
                <a:schemeClr val="accent4"/>
              </a:solidFill>
            </p:grpSpPr>
            <p:sp>
              <p:nvSpPr>
                <p:cNvPr id="21" name="任意多边形: 形状 20">
                  <a:extLst>
                    <a:ext uri="{FF2B5EF4-FFF2-40B4-BE49-F238E27FC236}">
                      <a16:creationId xmlns:a16="http://schemas.microsoft.com/office/drawing/2014/main" id="{E23B60F3-1DD1-483C-89E7-20712E49DE5F}"/>
                    </a:ext>
                  </a:extLst>
                </p:cNvPr>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7895E603-E023-4027-BB1C-D7E59E7D333B}"/>
                    </a:ext>
                  </a:extLst>
                </p:cNvPr>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a:extLst>
                    <a:ext uri="{FF2B5EF4-FFF2-40B4-BE49-F238E27FC236}">
                      <a16:creationId xmlns:a16="http://schemas.microsoft.com/office/drawing/2014/main" id="{594D6691-F4C4-47E8-B472-0239516115A5}"/>
                    </a:ext>
                  </a:extLst>
                </p:cNvPr>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grpSp>
        <p:nvGrpSpPr>
          <p:cNvPr id="60" name="组合 59">
            <a:extLst>
              <a:ext uri="{FF2B5EF4-FFF2-40B4-BE49-F238E27FC236}">
                <a16:creationId xmlns:a16="http://schemas.microsoft.com/office/drawing/2014/main" id="{0DDB5B97-EEDE-424E-B982-333DA63A6DE7}"/>
              </a:ext>
            </a:extLst>
          </p:cNvPr>
          <p:cNvGrpSpPr/>
          <p:nvPr/>
        </p:nvGrpSpPr>
        <p:grpSpPr>
          <a:xfrm>
            <a:off x="460091" y="1113952"/>
            <a:ext cx="11100051" cy="1747798"/>
            <a:chOff x="545974" y="4596711"/>
            <a:chExt cx="11100051" cy="1747798"/>
          </a:xfrm>
        </p:grpSpPr>
        <p:sp>
          <p:nvSpPr>
            <p:cNvPr id="58" name="ïṣḷiďê">
              <a:extLst>
                <a:ext uri="{FF2B5EF4-FFF2-40B4-BE49-F238E27FC236}">
                  <a16:creationId xmlns:a16="http://schemas.microsoft.com/office/drawing/2014/main" id="{58DA78C7-302A-438A-9B98-D43C61A4B181}"/>
                </a:ext>
              </a:extLst>
            </p:cNvPr>
            <p:cNvSpPr txBox="1"/>
            <p:nvPr/>
          </p:nvSpPr>
          <p:spPr>
            <a:xfrm>
              <a:off x="545974" y="5074065"/>
              <a:ext cx="11100051" cy="1270444"/>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b="1" dirty="0">
                  <a:solidFill>
                    <a:schemeClr val="accent1"/>
                  </a:solidFill>
                </a:rPr>
                <a:t>基本思想</a:t>
              </a:r>
              <a:r>
                <a:rPr lang="zh-CN" altLang="en-US" dirty="0"/>
                <a:t>：利用</a:t>
              </a:r>
              <a:r>
                <a:rPr lang="en-US" altLang="zh-CN" dirty="0">
                  <a:solidFill>
                    <a:schemeClr val="accent4">
                      <a:lumMod val="60000"/>
                      <a:lumOff val="40000"/>
                    </a:schemeClr>
                  </a:solidFill>
                </a:rPr>
                <a:t>Cache</a:t>
              </a:r>
              <a:r>
                <a:rPr lang="zh-CN" altLang="en-US" dirty="0">
                  <a:solidFill>
                    <a:schemeClr val="accent4">
                      <a:lumMod val="60000"/>
                      <a:lumOff val="40000"/>
                    </a:schemeClr>
                  </a:solidFill>
                </a:rPr>
                <a:t>替代内存</a:t>
              </a:r>
              <a:r>
                <a:rPr lang="zh-CN" altLang="en-US" dirty="0"/>
                <a:t>进行计算和存储，即 </a:t>
              </a:r>
              <a:r>
                <a:rPr lang="en-US" altLang="zh-CN" dirty="0"/>
                <a:t>Cache As RAM</a:t>
              </a:r>
              <a:r>
                <a:rPr lang="zh-CN" altLang="en-US" dirty="0"/>
                <a:t>（</a:t>
              </a:r>
              <a:r>
                <a:rPr lang="en-US" altLang="zh-CN" dirty="0"/>
                <a:t>CAR</a:t>
              </a:r>
              <a:r>
                <a:rPr lang="zh-CN" altLang="en-US" dirty="0"/>
                <a:t>）。</a:t>
              </a:r>
              <a:endParaRPr lang="en-US" altLang="zh-CN" dirty="0"/>
            </a:p>
            <a:p>
              <a:pPr marL="285750" indent="-285750">
                <a:lnSpc>
                  <a:spcPct val="150000"/>
                </a:lnSpc>
                <a:buFont typeface="Wingdings" panose="05000000000000000000" pitchFamily="2" charset="2"/>
                <a:buChar char="Ø"/>
              </a:pPr>
              <a:r>
                <a:rPr lang="zh-CN" altLang="en-US" b="1" dirty="0">
                  <a:solidFill>
                    <a:schemeClr val="accent1"/>
                  </a:solidFill>
                </a:rPr>
                <a:t>实现思路</a:t>
              </a:r>
              <a:r>
                <a:rPr lang="zh-CN" altLang="en-US" dirty="0"/>
                <a:t>：在存储期和计算期，将需要保护的所有敏感数据和中间计算结果完全</a:t>
              </a:r>
              <a:r>
                <a:rPr lang="zh-CN" altLang="en-US" dirty="0">
                  <a:solidFill>
                    <a:schemeClr val="accent4">
                      <a:lumMod val="60000"/>
                      <a:lumOff val="40000"/>
                    </a:schemeClr>
                  </a:solidFill>
                </a:rPr>
                <a:t>锁定</a:t>
              </a:r>
              <a:r>
                <a:rPr lang="zh-CN" altLang="en-US" dirty="0"/>
                <a:t>在</a:t>
              </a:r>
              <a:r>
                <a:rPr lang="en-US" altLang="zh-CN" dirty="0"/>
                <a:t>Cache</a:t>
              </a:r>
              <a:r>
                <a:rPr lang="zh-CN" altLang="en-US" dirty="0"/>
                <a:t>中，密码计算进程</a:t>
              </a:r>
              <a:r>
                <a:rPr lang="zh-CN" altLang="en-US" dirty="0">
                  <a:solidFill>
                    <a:schemeClr val="accent4">
                      <a:lumMod val="60000"/>
                      <a:lumOff val="40000"/>
                    </a:schemeClr>
                  </a:solidFill>
                </a:rPr>
                <a:t>独占</a:t>
              </a:r>
              <a:r>
                <a:rPr lang="en-US" altLang="zh-CN" dirty="0"/>
                <a:t>CPU</a:t>
              </a:r>
              <a:r>
                <a:rPr lang="zh-CN" altLang="en-US" dirty="0"/>
                <a:t>，保证数据不被其他进程有意</a:t>
              </a:r>
              <a:r>
                <a:rPr lang="en-US" altLang="zh-CN" dirty="0"/>
                <a:t>/</a:t>
              </a:r>
              <a:r>
                <a:rPr lang="zh-CN" altLang="en-US" dirty="0"/>
                <a:t>无意刷新到片外的内存</a:t>
              </a:r>
              <a:endParaRPr lang="en-US" altLang="zh-CN" dirty="0">
                <a:solidFill>
                  <a:schemeClr val="accent4">
                    <a:lumMod val="60000"/>
                    <a:lumOff val="40000"/>
                  </a:schemeClr>
                </a:solidFill>
              </a:endParaRPr>
            </a:p>
          </p:txBody>
        </p:sp>
        <p:sp>
          <p:nvSpPr>
            <p:cNvPr id="59" name="文本框 58">
              <a:extLst>
                <a:ext uri="{FF2B5EF4-FFF2-40B4-BE49-F238E27FC236}">
                  <a16:creationId xmlns:a16="http://schemas.microsoft.com/office/drawing/2014/main" id="{17CBBB5F-8855-4E02-AD26-F1A7BF20961F}"/>
                </a:ext>
              </a:extLst>
            </p:cNvPr>
            <p:cNvSpPr txBox="1"/>
            <p:nvPr/>
          </p:nvSpPr>
          <p:spPr>
            <a:xfrm>
              <a:off x="577850" y="4596711"/>
              <a:ext cx="1803400" cy="420959"/>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spcBef>
                  <a:spcPts val="0"/>
                </a:spcBef>
                <a:spcAft>
                  <a:spcPts val="0"/>
                </a:spcAft>
                <a:buClrTx/>
                <a:buSzTx/>
                <a:buFontTx/>
                <a:buNone/>
                <a:defRPr/>
              </a:pPr>
              <a:r>
                <a:rPr lang="zh-CN" altLang="en-US" sz="2200" b="1" kern="0" dirty="0">
                  <a:solidFill>
                    <a:srgbClr val="FFFFFF"/>
                  </a:solidFill>
                  <a:latin typeface="微软雅黑" panose="020B0503020204020204" pitchFamily="34" charset="-122"/>
                </a:rPr>
                <a:t>方案原理</a:t>
              </a:r>
              <a:endParaRPr lang="en-US" altLang="zh-CN" sz="2200" b="1" kern="0" dirty="0">
                <a:solidFill>
                  <a:srgbClr val="FFFFFF"/>
                </a:solidFill>
                <a:latin typeface="微软雅黑" panose="020B0503020204020204" pitchFamily="34" charset="-122"/>
              </a:endParaRPr>
            </a:p>
          </p:txBody>
        </p:sp>
      </p:grpSp>
    </p:spTree>
    <p:extLst>
      <p:ext uri="{BB962C8B-B14F-4D97-AF65-F5344CB8AC3E}">
        <p14:creationId xmlns:p14="http://schemas.microsoft.com/office/powerpoint/2010/main" val="37073464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组合 243">
            <a:extLst>
              <a:ext uri="{FF2B5EF4-FFF2-40B4-BE49-F238E27FC236}">
                <a16:creationId xmlns:a16="http://schemas.microsoft.com/office/drawing/2014/main" id="{CC9EFA2C-C073-4E26-8D8F-1672420AB90A}"/>
              </a:ext>
            </a:extLst>
          </p:cNvPr>
          <p:cNvGrpSpPr/>
          <p:nvPr/>
        </p:nvGrpSpPr>
        <p:grpSpPr>
          <a:xfrm>
            <a:off x="1994817" y="1075405"/>
            <a:ext cx="5080344" cy="5143022"/>
            <a:chOff x="6817727" y="643080"/>
            <a:chExt cx="5080344" cy="5143022"/>
          </a:xfrm>
        </p:grpSpPr>
        <p:sp>
          <p:nvSpPr>
            <p:cNvPr id="245" name="矩形: 圆角 244">
              <a:extLst>
                <a:ext uri="{FF2B5EF4-FFF2-40B4-BE49-F238E27FC236}">
                  <a16:creationId xmlns:a16="http://schemas.microsoft.com/office/drawing/2014/main" id="{C02AFEAC-6307-46BE-A05D-D0AD505CA316}"/>
                </a:ext>
              </a:extLst>
            </p:cNvPr>
            <p:cNvSpPr/>
            <p:nvPr/>
          </p:nvSpPr>
          <p:spPr>
            <a:xfrm>
              <a:off x="7363778" y="1173474"/>
              <a:ext cx="3959000" cy="408223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246" name="矩形: 圆角 245">
              <a:extLst>
                <a:ext uri="{FF2B5EF4-FFF2-40B4-BE49-F238E27FC236}">
                  <a16:creationId xmlns:a16="http://schemas.microsoft.com/office/drawing/2014/main" id="{9847F598-2AD3-432D-985A-FCF3F4C717CD}"/>
                </a:ext>
              </a:extLst>
            </p:cNvPr>
            <p:cNvSpPr>
              <a:spLocks noChangeAspect="1"/>
            </p:cNvSpPr>
            <p:nvPr/>
          </p:nvSpPr>
          <p:spPr>
            <a:xfrm>
              <a:off x="7636827" y="1441046"/>
              <a:ext cx="3440957" cy="3563323"/>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247" name="îṣlîḍe">
              <a:hlinkClick r:id="" action="ppaction://noaction"/>
              <a:extLst>
                <a:ext uri="{FF2B5EF4-FFF2-40B4-BE49-F238E27FC236}">
                  <a16:creationId xmlns:a16="http://schemas.microsoft.com/office/drawing/2014/main" id="{8DFF82F1-415E-4210-842A-139DF9861C74}"/>
                </a:ext>
              </a:extLst>
            </p:cNvPr>
            <p:cNvSpPr/>
            <p:nvPr/>
          </p:nvSpPr>
          <p:spPr>
            <a:xfrm>
              <a:off x="7820940" y="2900226"/>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248" name="组合 247">
              <a:extLst>
                <a:ext uri="{FF2B5EF4-FFF2-40B4-BE49-F238E27FC236}">
                  <a16:creationId xmlns:a16="http://schemas.microsoft.com/office/drawing/2014/main" id="{1BA6F5B4-2492-404E-AAAF-286F700BCB0D}"/>
                </a:ext>
              </a:extLst>
            </p:cNvPr>
            <p:cNvGrpSpPr/>
            <p:nvPr/>
          </p:nvGrpSpPr>
          <p:grpSpPr>
            <a:xfrm>
              <a:off x="7718437" y="643080"/>
              <a:ext cx="3256844" cy="515719"/>
              <a:chOff x="7718437" y="643080"/>
              <a:chExt cx="3256844" cy="515719"/>
            </a:xfrm>
          </p:grpSpPr>
          <p:grpSp>
            <p:nvGrpSpPr>
              <p:cNvPr id="297" name="组合 296">
                <a:extLst>
                  <a:ext uri="{FF2B5EF4-FFF2-40B4-BE49-F238E27FC236}">
                    <a16:creationId xmlns:a16="http://schemas.microsoft.com/office/drawing/2014/main" id="{BABE898E-4626-4220-8E41-0990C42FFDCE}"/>
                  </a:ext>
                </a:extLst>
              </p:cNvPr>
              <p:cNvGrpSpPr/>
              <p:nvPr/>
            </p:nvGrpSpPr>
            <p:grpSpPr>
              <a:xfrm>
                <a:off x="7718437" y="643080"/>
                <a:ext cx="180000" cy="515719"/>
                <a:chOff x="1772667" y="1263943"/>
                <a:chExt cx="180000" cy="515719"/>
              </a:xfrm>
            </p:grpSpPr>
            <p:cxnSp>
              <p:nvCxnSpPr>
                <p:cNvPr id="310" name="直接连接符 309">
                  <a:extLst>
                    <a:ext uri="{FF2B5EF4-FFF2-40B4-BE49-F238E27FC236}">
                      <a16:creationId xmlns:a16="http://schemas.microsoft.com/office/drawing/2014/main" id="{3304DC5D-798D-4648-AA80-3DD15DF1784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11" name="椭圆 310">
                  <a:extLst>
                    <a:ext uri="{FF2B5EF4-FFF2-40B4-BE49-F238E27FC236}">
                      <a16:creationId xmlns:a16="http://schemas.microsoft.com/office/drawing/2014/main" id="{53E00DC0-DE11-4B3F-AA0C-0B6280593494}"/>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98" name="组合 297">
                <a:extLst>
                  <a:ext uri="{FF2B5EF4-FFF2-40B4-BE49-F238E27FC236}">
                    <a16:creationId xmlns:a16="http://schemas.microsoft.com/office/drawing/2014/main" id="{929ACF29-B786-4E6D-8C81-34EE35B13BD3}"/>
                  </a:ext>
                </a:extLst>
              </p:cNvPr>
              <p:cNvGrpSpPr/>
              <p:nvPr/>
            </p:nvGrpSpPr>
            <p:grpSpPr>
              <a:xfrm>
                <a:off x="8487648" y="643080"/>
                <a:ext cx="180000" cy="515719"/>
                <a:chOff x="1772667" y="1263943"/>
                <a:chExt cx="180000" cy="515719"/>
              </a:xfrm>
            </p:grpSpPr>
            <p:cxnSp>
              <p:nvCxnSpPr>
                <p:cNvPr id="308" name="直接连接符 307">
                  <a:extLst>
                    <a:ext uri="{FF2B5EF4-FFF2-40B4-BE49-F238E27FC236}">
                      <a16:creationId xmlns:a16="http://schemas.microsoft.com/office/drawing/2014/main" id="{3E606EA2-A880-4E5B-8E8B-4AE9E841592D}"/>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9" name="椭圆 308">
                  <a:extLst>
                    <a:ext uri="{FF2B5EF4-FFF2-40B4-BE49-F238E27FC236}">
                      <a16:creationId xmlns:a16="http://schemas.microsoft.com/office/drawing/2014/main" id="{CE485073-E557-4B66-9C89-944ADF2AF4D4}"/>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99" name="组合 298">
                <a:extLst>
                  <a:ext uri="{FF2B5EF4-FFF2-40B4-BE49-F238E27FC236}">
                    <a16:creationId xmlns:a16="http://schemas.microsoft.com/office/drawing/2014/main" id="{0E8953FB-A373-473F-92B3-05069B33C962}"/>
                  </a:ext>
                </a:extLst>
              </p:cNvPr>
              <p:cNvGrpSpPr/>
              <p:nvPr/>
            </p:nvGrpSpPr>
            <p:grpSpPr>
              <a:xfrm>
                <a:off x="9256859" y="643080"/>
                <a:ext cx="180000" cy="515719"/>
                <a:chOff x="1772667" y="1263943"/>
                <a:chExt cx="180000" cy="515719"/>
              </a:xfrm>
            </p:grpSpPr>
            <p:cxnSp>
              <p:nvCxnSpPr>
                <p:cNvPr id="306" name="直接连接符 305">
                  <a:extLst>
                    <a:ext uri="{FF2B5EF4-FFF2-40B4-BE49-F238E27FC236}">
                      <a16:creationId xmlns:a16="http://schemas.microsoft.com/office/drawing/2014/main" id="{C7F850BB-1628-4289-8A2F-434823BCEFD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7" name="椭圆 306">
                  <a:extLst>
                    <a:ext uri="{FF2B5EF4-FFF2-40B4-BE49-F238E27FC236}">
                      <a16:creationId xmlns:a16="http://schemas.microsoft.com/office/drawing/2014/main" id="{85E9AD0F-047D-4284-894D-B0F53F2872B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300" name="组合 299">
                <a:extLst>
                  <a:ext uri="{FF2B5EF4-FFF2-40B4-BE49-F238E27FC236}">
                    <a16:creationId xmlns:a16="http://schemas.microsoft.com/office/drawing/2014/main" id="{45BD057C-2A0C-4544-BD05-E5EE83175981}"/>
                  </a:ext>
                </a:extLst>
              </p:cNvPr>
              <p:cNvGrpSpPr/>
              <p:nvPr/>
            </p:nvGrpSpPr>
            <p:grpSpPr>
              <a:xfrm>
                <a:off x="10026070" y="643080"/>
                <a:ext cx="180000" cy="515719"/>
                <a:chOff x="1772667" y="1263943"/>
                <a:chExt cx="180000" cy="515719"/>
              </a:xfrm>
            </p:grpSpPr>
            <p:cxnSp>
              <p:nvCxnSpPr>
                <p:cNvPr id="304" name="直接连接符 303">
                  <a:extLst>
                    <a:ext uri="{FF2B5EF4-FFF2-40B4-BE49-F238E27FC236}">
                      <a16:creationId xmlns:a16="http://schemas.microsoft.com/office/drawing/2014/main" id="{09D13A1B-5B52-44E1-A132-21C96546AC3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5" name="椭圆 304">
                  <a:extLst>
                    <a:ext uri="{FF2B5EF4-FFF2-40B4-BE49-F238E27FC236}">
                      <a16:creationId xmlns:a16="http://schemas.microsoft.com/office/drawing/2014/main" id="{6BCA2AB3-0F15-4CEE-A444-57D829214D21}"/>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301" name="组合 300">
                <a:extLst>
                  <a:ext uri="{FF2B5EF4-FFF2-40B4-BE49-F238E27FC236}">
                    <a16:creationId xmlns:a16="http://schemas.microsoft.com/office/drawing/2014/main" id="{5D21BF2A-E94B-433A-8273-44A409137AC8}"/>
                  </a:ext>
                </a:extLst>
              </p:cNvPr>
              <p:cNvGrpSpPr/>
              <p:nvPr/>
            </p:nvGrpSpPr>
            <p:grpSpPr>
              <a:xfrm>
                <a:off x="10795281" y="643080"/>
                <a:ext cx="180000" cy="515719"/>
                <a:chOff x="1772667" y="1263943"/>
                <a:chExt cx="180000" cy="515719"/>
              </a:xfrm>
            </p:grpSpPr>
            <p:cxnSp>
              <p:nvCxnSpPr>
                <p:cNvPr id="302" name="直接连接符 301">
                  <a:extLst>
                    <a:ext uri="{FF2B5EF4-FFF2-40B4-BE49-F238E27FC236}">
                      <a16:creationId xmlns:a16="http://schemas.microsoft.com/office/drawing/2014/main" id="{125B0D3B-6036-4A88-B91B-4B061D74DF02}"/>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3" name="椭圆 302">
                  <a:extLst>
                    <a:ext uri="{FF2B5EF4-FFF2-40B4-BE49-F238E27FC236}">
                      <a16:creationId xmlns:a16="http://schemas.microsoft.com/office/drawing/2014/main" id="{FD01A32B-E987-45D4-91F0-082A682FEBA2}"/>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249" name="组合 248">
              <a:extLst>
                <a:ext uri="{FF2B5EF4-FFF2-40B4-BE49-F238E27FC236}">
                  <a16:creationId xmlns:a16="http://schemas.microsoft.com/office/drawing/2014/main" id="{418D9950-92AD-4464-8C72-34A3AC5DDC33}"/>
                </a:ext>
              </a:extLst>
            </p:cNvPr>
            <p:cNvGrpSpPr/>
            <p:nvPr/>
          </p:nvGrpSpPr>
          <p:grpSpPr>
            <a:xfrm>
              <a:off x="7820940" y="5270383"/>
              <a:ext cx="3256844" cy="515719"/>
              <a:chOff x="7808437" y="5329199"/>
              <a:chExt cx="3256844" cy="515719"/>
            </a:xfrm>
          </p:grpSpPr>
          <p:grpSp>
            <p:nvGrpSpPr>
              <p:cNvPr id="282" name="组合 281">
                <a:extLst>
                  <a:ext uri="{FF2B5EF4-FFF2-40B4-BE49-F238E27FC236}">
                    <a16:creationId xmlns:a16="http://schemas.microsoft.com/office/drawing/2014/main" id="{2C9323E1-B573-4E8A-B94D-103C131EA225}"/>
                  </a:ext>
                </a:extLst>
              </p:cNvPr>
              <p:cNvGrpSpPr/>
              <p:nvPr/>
            </p:nvGrpSpPr>
            <p:grpSpPr>
              <a:xfrm flipV="1">
                <a:off x="7808437" y="5329199"/>
                <a:ext cx="180000" cy="515719"/>
                <a:chOff x="1772667" y="1263943"/>
                <a:chExt cx="180000" cy="515719"/>
              </a:xfrm>
            </p:grpSpPr>
            <p:cxnSp>
              <p:nvCxnSpPr>
                <p:cNvPr id="295" name="直接连接符 294">
                  <a:extLst>
                    <a:ext uri="{FF2B5EF4-FFF2-40B4-BE49-F238E27FC236}">
                      <a16:creationId xmlns:a16="http://schemas.microsoft.com/office/drawing/2014/main" id="{3B88E85A-598A-477C-91E6-A2DDE7ED9B4A}"/>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6" name="椭圆 295">
                  <a:extLst>
                    <a:ext uri="{FF2B5EF4-FFF2-40B4-BE49-F238E27FC236}">
                      <a16:creationId xmlns:a16="http://schemas.microsoft.com/office/drawing/2014/main" id="{9410D55C-5267-40DB-B6B2-507AE4BB7B06}"/>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83" name="组合 282">
                <a:extLst>
                  <a:ext uri="{FF2B5EF4-FFF2-40B4-BE49-F238E27FC236}">
                    <a16:creationId xmlns:a16="http://schemas.microsoft.com/office/drawing/2014/main" id="{7F68AA27-DFA1-48A0-BCE6-EAA3652BCE2B}"/>
                  </a:ext>
                </a:extLst>
              </p:cNvPr>
              <p:cNvGrpSpPr/>
              <p:nvPr/>
            </p:nvGrpSpPr>
            <p:grpSpPr>
              <a:xfrm flipV="1">
                <a:off x="8577648" y="5329199"/>
                <a:ext cx="180000" cy="515719"/>
                <a:chOff x="1772667" y="1263943"/>
                <a:chExt cx="180000" cy="515719"/>
              </a:xfrm>
            </p:grpSpPr>
            <p:cxnSp>
              <p:nvCxnSpPr>
                <p:cNvPr id="293" name="直接连接符 292">
                  <a:extLst>
                    <a:ext uri="{FF2B5EF4-FFF2-40B4-BE49-F238E27FC236}">
                      <a16:creationId xmlns:a16="http://schemas.microsoft.com/office/drawing/2014/main" id="{98F29EC9-156F-47A6-976E-E68C7EE3691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4" name="椭圆 293">
                  <a:extLst>
                    <a:ext uri="{FF2B5EF4-FFF2-40B4-BE49-F238E27FC236}">
                      <a16:creationId xmlns:a16="http://schemas.microsoft.com/office/drawing/2014/main" id="{5AF54DE1-235B-44CE-B06B-261D6EA40FF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84" name="组合 283">
                <a:extLst>
                  <a:ext uri="{FF2B5EF4-FFF2-40B4-BE49-F238E27FC236}">
                    <a16:creationId xmlns:a16="http://schemas.microsoft.com/office/drawing/2014/main" id="{DBA2543B-531C-4110-AD2B-7E16FC98FBD2}"/>
                  </a:ext>
                </a:extLst>
              </p:cNvPr>
              <p:cNvGrpSpPr/>
              <p:nvPr/>
            </p:nvGrpSpPr>
            <p:grpSpPr>
              <a:xfrm flipV="1">
                <a:off x="9346859" y="5329199"/>
                <a:ext cx="180000" cy="515719"/>
                <a:chOff x="1772667" y="1263943"/>
                <a:chExt cx="180000" cy="515719"/>
              </a:xfrm>
            </p:grpSpPr>
            <p:cxnSp>
              <p:nvCxnSpPr>
                <p:cNvPr id="291" name="直接连接符 290">
                  <a:extLst>
                    <a:ext uri="{FF2B5EF4-FFF2-40B4-BE49-F238E27FC236}">
                      <a16:creationId xmlns:a16="http://schemas.microsoft.com/office/drawing/2014/main" id="{C1BCA386-40E4-4762-9412-A902F0AD761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2" name="椭圆 291">
                  <a:extLst>
                    <a:ext uri="{FF2B5EF4-FFF2-40B4-BE49-F238E27FC236}">
                      <a16:creationId xmlns:a16="http://schemas.microsoft.com/office/drawing/2014/main" id="{0FDE5BD2-6641-48CE-9758-4126566FE0B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85" name="组合 284">
                <a:extLst>
                  <a:ext uri="{FF2B5EF4-FFF2-40B4-BE49-F238E27FC236}">
                    <a16:creationId xmlns:a16="http://schemas.microsoft.com/office/drawing/2014/main" id="{C55E8ADD-86FE-46D3-AE75-1448738AE5A5}"/>
                  </a:ext>
                </a:extLst>
              </p:cNvPr>
              <p:cNvGrpSpPr/>
              <p:nvPr/>
            </p:nvGrpSpPr>
            <p:grpSpPr>
              <a:xfrm flipV="1">
                <a:off x="10116070" y="5329199"/>
                <a:ext cx="180000" cy="515719"/>
                <a:chOff x="1772667" y="1263943"/>
                <a:chExt cx="180000" cy="515719"/>
              </a:xfrm>
            </p:grpSpPr>
            <p:cxnSp>
              <p:nvCxnSpPr>
                <p:cNvPr id="289" name="直接连接符 288">
                  <a:extLst>
                    <a:ext uri="{FF2B5EF4-FFF2-40B4-BE49-F238E27FC236}">
                      <a16:creationId xmlns:a16="http://schemas.microsoft.com/office/drawing/2014/main" id="{8F51FAF1-0CE9-406E-A2B2-DD65E09DCB8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0" name="椭圆 289">
                  <a:extLst>
                    <a:ext uri="{FF2B5EF4-FFF2-40B4-BE49-F238E27FC236}">
                      <a16:creationId xmlns:a16="http://schemas.microsoft.com/office/drawing/2014/main" id="{947DE607-EB63-4F54-8DDE-408D458AC6B6}"/>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86" name="组合 285">
                <a:extLst>
                  <a:ext uri="{FF2B5EF4-FFF2-40B4-BE49-F238E27FC236}">
                    <a16:creationId xmlns:a16="http://schemas.microsoft.com/office/drawing/2014/main" id="{C8B234B8-9781-4F3E-BD56-98BB9ED18B89}"/>
                  </a:ext>
                </a:extLst>
              </p:cNvPr>
              <p:cNvGrpSpPr/>
              <p:nvPr/>
            </p:nvGrpSpPr>
            <p:grpSpPr>
              <a:xfrm flipV="1">
                <a:off x="10885281" y="5329199"/>
                <a:ext cx="180000" cy="515719"/>
                <a:chOff x="1772667" y="1263943"/>
                <a:chExt cx="180000" cy="515719"/>
              </a:xfrm>
            </p:grpSpPr>
            <p:cxnSp>
              <p:nvCxnSpPr>
                <p:cNvPr id="287" name="直接连接符 286">
                  <a:extLst>
                    <a:ext uri="{FF2B5EF4-FFF2-40B4-BE49-F238E27FC236}">
                      <a16:creationId xmlns:a16="http://schemas.microsoft.com/office/drawing/2014/main" id="{3D2FF8E5-AA4D-425A-A876-CCBA6AE7B33E}"/>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椭圆 287">
                  <a:extLst>
                    <a:ext uri="{FF2B5EF4-FFF2-40B4-BE49-F238E27FC236}">
                      <a16:creationId xmlns:a16="http://schemas.microsoft.com/office/drawing/2014/main" id="{0A8B0F98-8F7A-4535-AD3D-2D61BAC63B76}"/>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250" name="组合 249">
              <a:extLst>
                <a:ext uri="{FF2B5EF4-FFF2-40B4-BE49-F238E27FC236}">
                  <a16:creationId xmlns:a16="http://schemas.microsoft.com/office/drawing/2014/main" id="{88EFBCAF-F46B-41BC-BA19-D364443C57E6}"/>
                </a:ext>
              </a:extLst>
            </p:cNvPr>
            <p:cNvGrpSpPr/>
            <p:nvPr/>
          </p:nvGrpSpPr>
          <p:grpSpPr>
            <a:xfrm>
              <a:off x="11382352" y="1611171"/>
              <a:ext cx="515719" cy="3206692"/>
              <a:chOff x="11382352" y="1441049"/>
              <a:chExt cx="515719" cy="3206692"/>
            </a:xfrm>
          </p:grpSpPr>
          <p:grpSp>
            <p:nvGrpSpPr>
              <p:cNvPr id="267" name="组合 266">
                <a:extLst>
                  <a:ext uri="{FF2B5EF4-FFF2-40B4-BE49-F238E27FC236}">
                    <a16:creationId xmlns:a16="http://schemas.microsoft.com/office/drawing/2014/main" id="{C201EC03-A37E-4C7D-B3B4-B1F6EBCCFBAF}"/>
                  </a:ext>
                </a:extLst>
              </p:cNvPr>
              <p:cNvGrpSpPr/>
              <p:nvPr/>
            </p:nvGrpSpPr>
            <p:grpSpPr>
              <a:xfrm rot="16200000" flipV="1">
                <a:off x="11550212" y="4299881"/>
                <a:ext cx="180000" cy="515719"/>
                <a:chOff x="1772667" y="1263943"/>
                <a:chExt cx="180000" cy="515719"/>
              </a:xfrm>
            </p:grpSpPr>
            <p:cxnSp>
              <p:nvCxnSpPr>
                <p:cNvPr id="280" name="直接连接符 279">
                  <a:extLst>
                    <a:ext uri="{FF2B5EF4-FFF2-40B4-BE49-F238E27FC236}">
                      <a16:creationId xmlns:a16="http://schemas.microsoft.com/office/drawing/2014/main" id="{A59B1C73-20E2-4F20-8440-C58AA92A838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81" name="椭圆 280">
                  <a:extLst>
                    <a:ext uri="{FF2B5EF4-FFF2-40B4-BE49-F238E27FC236}">
                      <a16:creationId xmlns:a16="http://schemas.microsoft.com/office/drawing/2014/main" id="{3CD1D065-7353-4A2A-BA7A-348BCE6F3BE2}"/>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68" name="组合 267">
                <a:extLst>
                  <a:ext uri="{FF2B5EF4-FFF2-40B4-BE49-F238E27FC236}">
                    <a16:creationId xmlns:a16="http://schemas.microsoft.com/office/drawing/2014/main" id="{1FAA6A2F-9B5A-4AB0-BBC9-6268AC572EB8}"/>
                  </a:ext>
                </a:extLst>
              </p:cNvPr>
              <p:cNvGrpSpPr/>
              <p:nvPr/>
            </p:nvGrpSpPr>
            <p:grpSpPr>
              <a:xfrm rot="16200000" flipH="1" flipV="1">
                <a:off x="11550212" y="1273189"/>
                <a:ext cx="180000" cy="515719"/>
                <a:chOff x="1772667" y="1263943"/>
                <a:chExt cx="180000" cy="515719"/>
              </a:xfrm>
            </p:grpSpPr>
            <p:cxnSp>
              <p:nvCxnSpPr>
                <p:cNvPr id="278" name="直接连接符 277">
                  <a:extLst>
                    <a:ext uri="{FF2B5EF4-FFF2-40B4-BE49-F238E27FC236}">
                      <a16:creationId xmlns:a16="http://schemas.microsoft.com/office/drawing/2014/main" id="{109160E3-AF1D-4187-9EEC-6AFB13203C5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椭圆 278">
                  <a:extLst>
                    <a:ext uri="{FF2B5EF4-FFF2-40B4-BE49-F238E27FC236}">
                      <a16:creationId xmlns:a16="http://schemas.microsoft.com/office/drawing/2014/main" id="{6421F72E-927C-41D3-AAA5-302DC3E133D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69" name="组合 268">
                <a:extLst>
                  <a:ext uri="{FF2B5EF4-FFF2-40B4-BE49-F238E27FC236}">
                    <a16:creationId xmlns:a16="http://schemas.microsoft.com/office/drawing/2014/main" id="{2DFA1EA0-5F56-448A-B401-A57D48AC31FD}"/>
                  </a:ext>
                </a:extLst>
              </p:cNvPr>
              <p:cNvGrpSpPr/>
              <p:nvPr/>
            </p:nvGrpSpPr>
            <p:grpSpPr>
              <a:xfrm rot="16200000" flipH="1" flipV="1">
                <a:off x="11550211" y="2042400"/>
                <a:ext cx="180000" cy="515718"/>
                <a:chOff x="1772667" y="1263944"/>
                <a:chExt cx="180000" cy="515718"/>
              </a:xfrm>
            </p:grpSpPr>
            <p:cxnSp>
              <p:nvCxnSpPr>
                <p:cNvPr id="276" name="直接连接符 275">
                  <a:extLst>
                    <a:ext uri="{FF2B5EF4-FFF2-40B4-BE49-F238E27FC236}">
                      <a16:creationId xmlns:a16="http://schemas.microsoft.com/office/drawing/2014/main" id="{4DAD94EA-4EEC-4677-AAE7-1318281429F2}"/>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椭圆 276">
                  <a:extLst>
                    <a:ext uri="{FF2B5EF4-FFF2-40B4-BE49-F238E27FC236}">
                      <a16:creationId xmlns:a16="http://schemas.microsoft.com/office/drawing/2014/main" id="{D6C39598-F379-435F-9452-10EC5D57EC00}"/>
                    </a:ext>
                  </a:extLst>
                </p:cNvPr>
                <p:cNvSpPr>
                  <a:spLocks noChangeAspect="1"/>
                </p:cNvSpPr>
                <p:nvPr/>
              </p:nvSpPr>
              <p:spPr>
                <a:xfrm>
                  <a:off x="1772667" y="1263944"/>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70" name="组合 269">
                <a:extLst>
                  <a:ext uri="{FF2B5EF4-FFF2-40B4-BE49-F238E27FC236}">
                    <a16:creationId xmlns:a16="http://schemas.microsoft.com/office/drawing/2014/main" id="{3FB9CB2E-046C-4F60-B11E-4E7A711136F5}"/>
                  </a:ext>
                </a:extLst>
              </p:cNvPr>
              <p:cNvGrpSpPr/>
              <p:nvPr/>
            </p:nvGrpSpPr>
            <p:grpSpPr>
              <a:xfrm rot="16200000" flipH="1" flipV="1">
                <a:off x="11550212" y="2811611"/>
                <a:ext cx="180000" cy="515719"/>
                <a:chOff x="1772667" y="1263943"/>
                <a:chExt cx="180000" cy="515719"/>
              </a:xfrm>
            </p:grpSpPr>
            <p:cxnSp>
              <p:nvCxnSpPr>
                <p:cNvPr id="274" name="直接连接符 273">
                  <a:extLst>
                    <a:ext uri="{FF2B5EF4-FFF2-40B4-BE49-F238E27FC236}">
                      <a16:creationId xmlns:a16="http://schemas.microsoft.com/office/drawing/2014/main" id="{F26F73EA-206E-4CA7-95E5-21FAADC4C272}"/>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椭圆 274">
                  <a:extLst>
                    <a:ext uri="{FF2B5EF4-FFF2-40B4-BE49-F238E27FC236}">
                      <a16:creationId xmlns:a16="http://schemas.microsoft.com/office/drawing/2014/main" id="{A18709C6-F4B1-4710-A412-A6FB13E6FFD1}"/>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71" name="组合 270">
                <a:extLst>
                  <a:ext uri="{FF2B5EF4-FFF2-40B4-BE49-F238E27FC236}">
                    <a16:creationId xmlns:a16="http://schemas.microsoft.com/office/drawing/2014/main" id="{C5AC6EC2-3118-4D10-9DBF-00DD2D93C02A}"/>
                  </a:ext>
                </a:extLst>
              </p:cNvPr>
              <p:cNvGrpSpPr/>
              <p:nvPr/>
            </p:nvGrpSpPr>
            <p:grpSpPr>
              <a:xfrm rot="16200000" flipH="1" flipV="1">
                <a:off x="11550211" y="3580822"/>
                <a:ext cx="180000" cy="515718"/>
                <a:chOff x="1772667" y="1263944"/>
                <a:chExt cx="180000" cy="515718"/>
              </a:xfrm>
            </p:grpSpPr>
            <p:cxnSp>
              <p:nvCxnSpPr>
                <p:cNvPr id="272" name="直接连接符 271">
                  <a:extLst>
                    <a:ext uri="{FF2B5EF4-FFF2-40B4-BE49-F238E27FC236}">
                      <a16:creationId xmlns:a16="http://schemas.microsoft.com/office/drawing/2014/main" id="{524D31C6-882D-450C-8E33-EB9C38233C1D}"/>
                    </a:ext>
                  </a:extLst>
                </p:cNvPr>
                <p:cNvCxnSpPr>
                  <a:cxnSpLocks/>
                </p:cNvCxnSpPr>
                <p:nvPr/>
              </p:nvCxnSpPr>
              <p:spPr>
                <a:xfrm>
                  <a:off x="1862668"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椭圆 272">
                  <a:extLst>
                    <a:ext uri="{FF2B5EF4-FFF2-40B4-BE49-F238E27FC236}">
                      <a16:creationId xmlns:a16="http://schemas.microsoft.com/office/drawing/2014/main" id="{7B2BF64A-E708-456A-BADF-1A217DA9D5EC}"/>
                    </a:ext>
                  </a:extLst>
                </p:cNvPr>
                <p:cNvSpPr>
                  <a:spLocks noChangeAspect="1"/>
                </p:cNvSpPr>
                <p:nvPr/>
              </p:nvSpPr>
              <p:spPr>
                <a:xfrm>
                  <a:off x="1772667" y="1263944"/>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251" name="组合 250">
              <a:extLst>
                <a:ext uri="{FF2B5EF4-FFF2-40B4-BE49-F238E27FC236}">
                  <a16:creationId xmlns:a16="http://schemas.microsoft.com/office/drawing/2014/main" id="{9FFED215-661E-4583-B8BB-3129BCDBDE95}"/>
                </a:ext>
              </a:extLst>
            </p:cNvPr>
            <p:cNvGrpSpPr/>
            <p:nvPr/>
          </p:nvGrpSpPr>
          <p:grpSpPr>
            <a:xfrm>
              <a:off x="6817727" y="1611169"/>
              <a:ext cx="515719" cy="3206694"/>
              <a:chOff x="6817727" y="1441047"/>
              <a:chExt cx="515719" cy="3206694"/>
            </a:xfrm>
          </p:grpSpPr>
          <p:grpSp>
            <p:nvGrpSpPr>
              <p:cNvPr id="252" name="组合 251">
                <a:extLst>
                  <a:ext uri="{FF2B5EF4-FFF2-40B4-BE49-F238E27FC236}">
                    <a16:creationId xmlns:a16="http://schemas.microsoft.com/office/drawing/2014/main" id="{CB9DF51A-7746-48CD-BBDC-BE3A6BBA262C}"/>
                  </a:ext>
                </a:extLst>
              </p:cNvPr>
              <p:cNvGrpSpPr/>
              <p:nvPr/>
            </p:nvGrpSpPr>
            <p:grpSpPr>
              <a:xfrm rot="5400000" flipV="1">
                <a:off x="6985587" y="1273187"/>
                <a:ext cx="180000" cy="515719"/>
                <a:chOff x="1772667" y="1263943"/>
                <a:chExt cx="180000" cy="515719"/>
              </a:xfrm>
            </p:grpSpPr>
            <p:cxnSp>
              <p:nvCxnSpPr>
                <p:cNvPr id="265" name="直接连接符 264">
                  <a:extLst>
                    <a:ext uri="{FF2B5EF4-FFF2-40B4-BE49-F238E27FC236}">
                      <a16:creationId xmlns:a16="http://schemas.microsoft.com/office/drawing/2014/main" id="{A5C065BB-A5A4-492A-9411-9A8870C8CD6C}"/>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椭圆 265">
                  <a:extLst>
                    <a:ext uri="{FF2B5EF4-FFF2-40B4-BE49-F238E27FC236}">
                      <a16:creationId xmlns:a16="http://schemas.microsoft.com/office/drawing/2014/main" id="{5880A12F-2403-4BD1-9B56-D9E3175D3087}"/>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53" name="组合 252">
                <a:extLst>
                  <a:ext uri="{FF2B5EF4-FFF2-40B4-BE49-F238E27FC236}">
                    <a16:creationId xmlns:a16="http://schemas.microsoft.com/office/drawing/2014/main" id="{1A60C549-8BE0-4716-8278-B97AE841491A}"/>
                  </a:ext>
                </a:extLst>
              </p:cNvPr>
              <p:cNvGrpSpPr/>
              <p:nvPr/>
            </p:nvGrpSpPr>
            <p:grpSpPr>
              <a:xfrm rot="5400000" flipV="1">
                <a:off x="6985587" y="2042399"/>
                <a:ext cx="180000" cy="515719"/>
                <a:chOff x="1772667" y="1263943"/>
                <a:chExt cx="180000" cy="515719"/>
              </a:xfrm>
            </p:grpSpPr>
            <p:cxnSp>
              <p:nvCxnSpPr>
                <p:cNvPr id="263" name="直接连接符 262">
                  <a:extLst>
                    <a:ext uri="{FF2B5EF4-FFF2-40B4-BE49-F238E27FC236}">
                      <a16:creationId xmlns:a16="http://schemas.microsoft.com/office/drawing/2014/main" id="{F42B0054-8619-41AF-B585-DB464A2BFA32}"/>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4" name="椭圆 263">
                  <a:extLst>
                    <a:ext uri="{FF2B5EF4-FFF2-40B4-BE49-F238E27FC236}">
                      <a16:creationId xmlns:a16="http://schemas.microsoft.com/office/drawing/2014/main" id="{3339D4D7-A1DA-4C12-B8B0-7F77B9FA1299}"/>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54" name="组合 253">
                <a:extLst>
                  <a:ext uri="{FF2B5EF4-FFF2-40B4-BE49-F238E27FC236}">
                    <a16:creationId xmlns:a16="http://schemas.microsoft.com/office/drawing/2014/main" id="{0F569615-2127-43E6-9E6D-FA76268C2AD0}"/>
                  </a:ext>
                </a:extLst>
              </p:cNvPr>
              <p:cNvGrpSpPr/>
              <p:nvPr/>
            </p:nvGrpSpPr>
            <p:grpSpPr>
              <a:xfrm rot="5400000" flipV="1">
                <a:off x="6985587" y="2811610"/>
                <a:ext cx="180000" cy="515719"/>
                <a:chOff x="1772667" y="1263943"/>
                <a:chExt cx="180000" cy="515719"/>
              </a:xfrm>
            </p:grpSpPr>
            <p:cxnSp>
              <p:nvCxnSpPr>
                <p:cNvPr id="261" name="直接连接符 260">
                  <a:extLst>
                    <a:ext uri="{FF2B5EF4-FFF2-40B4-BE49-F238E27FC236}">
                      <a16:creationId xmlns:a16="http://schemas.microsoft.com/office/drawing/2014/main" id="{61A2E1BC-9610-46CB-82F0-CAE3B96CB09A}"/>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2" name="椭圆 261">
                  <a:extLst>
                    <a:ext uri="{FF2B5EF4-FFF2-40B4-BE49-F238E27FC236}">
                      <a16:creationId xmlns:a16="http://schemas.microsoft.com/office/drawing/2014/main" id="{1093A9F0-FE33-42A5-96B0-3E1B89C24411}"/>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55" name="组合 254">
                <a:extLst>
                  <a:ext uri="{FF2B5EF4-FFF2-40B4-BE49-F238E27FC236}">
                    <a16:creationId xmlns:a16="http://schemas.microsoft.com/office/drawing/2014/main" id="{8BE8849D-E723-4DB0-B163-5E882F2F55EA}"/>
                  </a:ext>
                </a:extLst>
              </p:cNvPr>
              <p:cNvGrpSpPr/>
              <p:nvPr/>
            </p:nvGrpSpPr>
            <p:grpSpPr>
              <a:xfrm rot="5400000" flipV="1">
                <a:off x="6985587" y="3580821"/>
                <a:ext cx="180000" cy="515719"/>
                <a:chOff x="1772667" y="1263943"/>
                <a:chExt cx="180000" cy="515719"/>
              </a:xfrm>
            </p:grpSpPr>
            <p:cxnSp>
              <p:nvCxnSpPr>
                <p:cNvPr id="259" name="直接连接符 258">
                  <a:extLst>
                    <a:ext uri="{FF2B5EF4-FFF2-40B4-BE49-F238E27FC236}">
                      <a16:creationId xmlns:a16="http://schemas.microsoft.com/office/drawing/2014/main" id="{0CC3F685-3788-489C-BFD3-2B2778A5555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0" name="椭圆 259">
                  <a:extLst>
                    <a:ext uri="{FF2B5EF4-FFF2-40B4-BE49-F238E27FC236}">
                      <a16:creationId xmlns:a16="http://schemas.microsoft.com/office/drawing/2014/main" id="{5484B961-320D-4868-9DC7-16EA9E66CA29}"/>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56" name="组合 255">
                <a:extLst>
                  <a:ext uri="{FF2B5EF4-FFF2-40B4-BE49-F238E27FC236}">
                    <a16:creationId xmlns:a16="http://schemas.microsoft.com/office/drawing/2014/main" id="{27DAB6C0-A5D7-4FDA-A136-562CC63F9434}"/>
                  </a:ext>
                </a:extLst>
              </p:cNvPr>
              <p:cNvGrpSpPr/>
              <p:nvPr/>
            </p:nvGrpSpPr>
            <p:grpSpPr>
              <a:xfrm rot="5400000" flipH="1" flipV="1">
                <a:off x="6985587" y="4299881"/>
                <a:ext cx="180000" cy="515719"/>
                <a:chOff x="1772667" y="1263943"/>
                <a:chExt cx="180000" cy="515719"/>
              </a:xfrm>
            </p:grpSpPr>
            <p:cxnSp>
              <p:nvCxnSpPr>
                <p:cNvPr id="257" name="直接连接符 256">
                  <a:extLst>
                    <a:ext uri="{FF2B5EF4-FFF2-40B4-BE49-F238E27FC236}">
                      <a16:creationId xmlns:a16="http://schemas.microsoft.com/office/drawing/2014/main" id="{6F78D0C2-2619-4C86-BA51-3805D9F0972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椭圆 257">
                  <a:extLst>
                    <a:ext uri="{FF2B5EF4-FFF2-40B4-BE49-F238E27FC236}">
                      <a16:creationId xmlns:a16="http://schemas.microsoft.com/office/drawing/2014/main" id="{B418695A-618C-4656-BE66-8CA93A0A689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24" name="组合 23">
            <a:extLst>
              <a:ext uri="{FF2B5EF4-FFF2-40B4-BE49-F238E27FC236}">
                <a16:creationId xmlns:a16="http://schemas.microsoft.com/office/drawing/2014/main" id="{DF5C32DD-9179-499E-9A79-2EE67EE8FB11}"/>
              </a:ext>
            </a:extLst>
          </p:cNvPr>
          <p:cNvGrpSpPr/>
          <p:nvPr/>
        </p:nvGrpSpPr>
        <p:grpSpPr>
          <a:xfrm>
            <a:off x="280506" y="2381796"/>
            <a:ext cx="1453601" cy="2932838"/>
            <a:chOff x="280507" y="2381796"/>
            <a:chExt cx="1421196" cy="2843953"/>
          </a:xfrm>
        </p:grpSpPr>
        <p:sp>
          <p:nvSpPr>
            <p:cNvPr id="163" name="îṣlîḍe">
              <a:hlinkClick r:id="" action="ppaction://noaction"/>
              <a:extLst>
                <a:ext uri="{FF2B5EF4-FFF2-40B4-BE49-F238E27FC236}">
                  <a16:creationId xmlns:a16="http://schemas.microsoft.com/office/drawing/2014/main" id="{0D523EDC-B973-45E1-9C5C-36DECC75A772}"/>
                </a:ext>
              </a:extLst>
            </p:cNvPr>
            <p:cNvSpPr/>
            <p:nvPr/>
          </p:nvSpPr>
          <p:spPr>
            <a:xfrm>
              <a:off x="324424" y="3199648"/>
              <a:ext cx="1347625" cy="399661"/>
            </a:xfrm>
            <a:prstGeom prst="rect">
              <a:avLst/>
            </a:prstGeom>
            <a:noFill/>
            <a:ln w="28575">
              <a:solidFill>
                <a:srgbClr val="00B0F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4" name="îṣlîḍe">
              <a:hlinkClick r:id="" action="ppaction://noaction"/>
              <a:extLst>
                <a:ext uri="{FF2B5EF4-FFF2-40B4-BE49-F238E27FC236}">
                  <a16:creationId xmlns:a16="http://schemas.microsoft.com/office/drawing/2014/main" id="{21F994D1-D626-4CC5-AE48-6F54587522DA}"/>
                </a:ext>
              </a:extLst>
            </p:cNvPr>
            <p:cNvSpPr/>
            <p:nvPr/>
          </p:nvSpPr>
          <p:spPr>
            <a:xfrm>
              <a:off x="324424" y="4017500"/>
              <a:ext cx="1347625" cy="399661"/>
            </a:xfrm>
            <a:prstGeom prst="rect">
              <a:avLst/>
            </a:prstGeom>
            <a:noFill/>
            <a:ln w="28575">
              <a:solidFill>
                <a:srgbClr val="00B0F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5" name="îṣlîḍe">
              <a:hlinkClick r:id="" action="ppaction://noaction"/>
              <a:extLst>
                <a:ext uri="{FF2B5EF4-FFF2-40B4-BE49-F238E27FC236}">
                  <a16:creationId xmlns:a16="http://schemas.microsoft.com/office/drawing/2014/main" id="{C60C95EA-0910-4725-BB79-1001523ED63E}"/>
                </a:ext>
              </a:extLst>
            </p:cNvPr>
            <p:cNvSpPr/>
            <p:nvPr/>
          </p:nvSpPr>
          <p:spPr>
            <a:xfrm>
              <a:off x="324424" y="2381796"/>
              <a:ext cx="1347625" cy="399661"/>
            </a:xfrm>
            <a:prstGeom prst="rect">
              <a:avLst/>
            </a:prstGeom>
            <a:noFill/>
            <a:ln w="28575">
              <a:solidFill>
                <a:srgbClr val="00B0F0"/>
              </a:solidFill>
            </a:ln>
          </p:spPr>
          <p:txBody>
            <a:bodyPr wrap="square" anchor="ctr" anchorCtr="0">
              <a:normAutofit/>
            </a:bodyPr>
            <a:lstStyle/>
            <a:p>
              <a:pPr lvl="0" algn="ctr"/>
              <a:endParaRPr lang="en-US" altLang="zh-CN" b="1" dirty="0">
                <a:solidFill>
                  <a:schemeClr val="tx1">
                    <a:lumMod val="65000"/>
                    <a:lumOff val="35000"/>
                  </a:schemeClr>
                </a:solidFill>
              </a:endParaRPr>
            </a:p>
          </p:txBody>
        </p:sp>
        <p:sp>
          <p:nvSpPr>
            <p:cNvPr id="148" name="îṣlîḍe">
              <a:hlinkClick r:id="" action="ppaction://noaction"/>
              <a:extLst>
                <a:ext uri="{FF2B5EF4-FFF2-40B4-BE49-F238E27FC236}">
                  <a16:creationId xmlns:a16="http://schemas.microsoft.com/office/drawing/2014/main" id="{7F1D6D6F-6575-4219-B728-DA321FD81DE2}"/>
                </a:ext>
              </a:extLst>
            </p:cNvPr>
            <p:cNvSpPr/>
            <p:nvPr/>
          </p:nvSpPr>
          <p:spPr>
            <a:xfrm>
              <a:off x="324424" y="3608574"/>
              <a:ext cx="1347625" cy="399661"/>
            </a:xfrm>
            <a:prstGeom prst="rect">
              <a:avLst/>
            </a:prstGeom>
            <a:noFill/>
            <a:ln w="28575">
              <a:solidFill>
                <a:srgbClr val="00B0F0"/>
              </a:solidFill>
            </a:ln>
          </p:spPr>
          <p:txBody>
            <a:bodyPr wrap="square" anchor="ctr" anchorCtr="0">
              <a:normAutofit/>
            </a:bodyPr>
            <a:lstStyle/>
            <a:p>
              <a:pPr algn="ctr"/>
              <a:r>
                <a:rPr lang="en-US" altLang="zh-CN" b="1" dirty="0">
                  <a:solidFill>
                    <a:schemeClr val="tx1">
                      <a:lumMod val="65000"/>
                      <a:lumOff val="35000"/>
                    </a:schemeClr>
                  </a:solidFill>
                </a:rPr>
                <a:t>……</a:t>
              </a:r>
            </a:p>
          </p:txBody>
        </p:sp>
        <p:sp>
          <p:nvSpPr>
            <p:cNvPr id="150" name="îṣlîḍe">
              <a:hlinkClick r:id="" action="ppaction://noaction"/>
              <a:extLst>
                <a:ext uri="{FF2B5EF4-FFF2-40B4-BE49-F238E27FC236}">
                  <a16:creationId xmlns:a16="http://schemas.microsoft.com/office/drawing/2014/main" id="{1F516747-2CF0-445F-8932-BC7DB02D5E68}"/>
                </a:ext>
              </a:extLst>
            </p:cNvPr>
            <p:cNvSpPr/>
            <p:nvPr/>
          </p:nvSpPr>
          <p:spPr>
            <a:xfrm>
              <a:off x="324424" y="4426428"/>
              <a:ext cx="1347625" cy="399661"/>
            </a:xfrm>
            <a:prstGeom prst="rect">
              <a:avLst/>
            </a:prstGeom>
            <a:noFill/>
            <a:ln w="28575">
              <a:solidFill>
                <a:srgbClr val="00B0F0"/>
              </a:solidFill>
            </a:ln>
          </p:spPr>
          <p:txBody>
            <a:bodyPr wrap="square" anchor="ctr" anchorCtr="0">
              <a:normAutofit/>
            </a:bodyPr>
            <a:lstStyle/>
            <a:p>
              <a:pPr algn="ctr"/>
              <a:r>
                <a:rPr lang="en-US" altLang="zh-CN" b="1" dirty="0">
                  <a:solidFill>
                    <a:schemeClr val="tx1">
                      <a:lumMod val="65000"/>
                      <a:lumOff val="35000"/>
                    </a:schemeClr>
                  </a:solidFill>
                </a:rPr>
                <a:t>……</a:t>
              </a:r>
            </a:p>
          </p:txBody>
        </p:sp>
        <p:sp>
          <p:nvSpPr>
            <p:cNvPr id="154" name="îṣlîḍe">
              <a:hlinkClick r:id="" action="ppaction://noaction"/>
              <a:extLst>
                <a:ext uri="{FF2B5EF4-FFF2-40B4-BE49-F238E27FC236}">
                  <a16:creationId xmlns:a16="http://schemas.microsoft.com/office/drawing/2014/main" id="{E9A3AFB1-5633-4EA5-BF11-E9F1F4214BB1}"/>
                </a:ext>
              </a:extLst>
            </p:cNvPr>
            <p:cNvSpPr/>
            <p:nvPr/>
          </p:nvSpPr>
          <p:spPr>
            <a:xfrm>
              <a:off x="324424" y="2790722"/>
              <a:ext cx="1347625" cy="399661"/>
            </a:xfrm>
            <a:prstGeom prst="rect">
              <a:avLst/>
            </a:prstGeom>
            <a:noFill/>
            <a:ln w="28575">
              <a:solidFill>
                <a:srgbClr val="00B0F0"/>
              </a:solidFill>
            </a:ln>
          </p:spPr>
          <p:txBody>
            <a:bodyPr wrap="square" anchor="ctr" anchorCtr="0">
              <a:normAutofit/>
            </a:bodyPr>
            <a:lstStyle/>
            <a:p>
              <a:pPr lvl="0" algn="ctr"/>
              <a:r>
                <a:rPr lang="en-US" altLang="zh-CN" b="1" dirty="0">
                  <a:solidFill>
                    <a:schemeClr val="tx1">
                      <a:lumMod val="65000"/>
                      <a:lumOff val="35000"/>
                    </a:schemeClr>
                  </a:solidFill>
                </a:rPr>
                <a:t>……</a:t>
              </a:r>
            </a:p>
          </p:txBody>
        </p:sp>
        <p:sp>
          <p:nvSpPr>
            <p:cNvPr id="161" name="îṣlîḍe">
              <a:hlinkClick r:id="" action="ppaction://noaction"/>
              <a:extLst>
                <a:ext uri="{FF2B5EF4-FFF2-40B4-BE49-F238E27FC236}">
                  <a16:creationId xmlns:a16="http://schemas.microsoft.com/office/drawing/2014/main" id="{3AD7D3C1-467D-4F25-BDA1-6FB4AD71D4F7}"/>
                </a:ext>
              </a:extLst>
            </p:cNvPr>
            <p:cNvSpPr/>
            <p:nvPr/>
          </p:nvSpPr>
          <p:spPr>
            <a:xfrm>
              <a:off x="280507" y="4826089"/>
              <a:ext cx="1421196" cy="399660"/>
            </a:xfrm>
            <a:prstGeom prst="rect">
              <a:avLst/>
            </a:prstGeom>
          </p:spPr>
          <p:txBody>
            <a:bodyPr wrap="square" anchor="ctr" anchorCtr="0">
              <a:normAutofit/>
            </a:bodyPr>
            <a:lstStyle/>
            <a:p>
              <a:pPr lvl="0" algn="ctr"/>
              <a:r>
                <a:rPr lang="en-US" altLang="zh-CN" b="1" dirty="0">
                  <a:solidFill>
                    <a:srgbClr val="00B0F0"/>
                  </a:solidFill>
                </a:rPr>
                <a:t>memory</a:t>
              </a:r>
              <a:endParaRPr lang="en-US" altLang="zh-CN" sz="2000" b="1" dirty="0">
                <a:solidFill>
                  <a:srgbClr val="00B0F0"/>
                </a:solidFill>
              </a:endParaRPr>
            </a:p>
          </p:txBody>
        </p:sp>
      </p:grpSp>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基于</a:t>
            </a:r>
            <a:r>
              <a:rPr lang="en-US" altLang="zh-CN" dirty="0"/>
              <a:t>Cache</a:t>
            </a:r>
            <a:r>
              <a:rPr lang="zh-CN" altLang="en-US" dirty="0"/>
              <a:t>的公钥密码算法实现方案</a:t>
            </a:r>
            <a:r>
              <a:rPr lang="en-US" altLang="zh-CN" dirty="0"/>
              <a:t>——COPKER</a:t>
            </a:r>
            <a:endParaRPr lang="zh-CN" altLang="en-US" dirty="0"/>
          </a:p>
        </p:txBody>
      </p:sp>
      <p:sp>
        <p:nvSpPr>
          <p:cNvPr id="9" name="ïṣḷiďê">
            <a:extLst>
              <a:ext uri="{FF2B5EF4-FFF2-40B4-BE49-F238E27FC236}">
                <a16:creationId xmlns:a16="http://schemas.microsoft.com/office/drawing/2014/main" id="{90E88517-2201-4A1E-BA67-168E7F1A3889}"/>
              </a:ext>
            </a:extLst>
          </p:cNvPr>
          <p:cNvSpPr txBox="1"/>
          <p:nvPr/>
        </p:nvSpPr>
        <p:spPr>
          <a:xfrm>
            <a:off x="7446741" y="2236214"/>
            <a:ext cx="4413885" cy="97787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从用户输入的口令中派生出</a:t>
            </a:r>
            <a:r>
              <a:rPr lang="en-US" altLang="zh-CN" spc="100" dirty="0">
                <a:solidFill>
                  <a:schemeClr val="accent4">
                    <a:lumMod val="60000"/>
                    <a:lumOff val="40000"/>
                  </a:schemeClr>
                </a:solidFill>
              </a:rPr>
              <a:t>AES</a:t>
            </a:r>
            <a:r>
              <a:rPr lang="zh-CN" altLang="en-US" spc="100" dirty="0">
                <a:solidFill>
                  <a:schemeClr val="accent4">
                    <a:lumMod val="60000"/>
                    <a:lumOff val="40000"/>
                  </a:schemeClr>
                </a:solidFill>
              </a:rPr>
              <a:t>主密钥</a:t>
            </a:r>
            <a:r>
              <a:rPr lang="zh-CN" altLang="en-US" spc="100" dirty="0"/>
              <a:t>并存储到</a:t>
            </a:r>
            <a:r>
              <a:rPr lang="zh-CN" altLang="en-US" spc="100" dirty="0">
                <a:solidFill>
                  <a:schemeClr val="accent4">
                    <a:lumMod val="60000"/>
                    <a:lumOff val="40000"/>
                  </a:schemeClr>
                </a:solidFill>
              </a:rPr>
              <a:t>每个</a:t>
            </a:r>
            <a:r>
              <a:rPr lang="en-US" altLang="zh-CN" spc="100" dirty="0">
                <a:solidFill>
                  <a:schemeClr val="accent4">
                    <a:lumMod val="60000"/>
                    <a:lumOff val="40000"/>
                  </a:schemeClr>
                </a:solidFill>
              </a:rPr>
              <a:t>CPU</a:t>
            </a:r>
            <a:r>
              <a:rPr lang="zh-CN" altLang="en-US" spc="100" dirty="0">
                <a:solidFill>
                  <a:schemeClr val="accent4">
                    <a:lumMod val="60000"/>
                    <a:lumOff val="40000"/>
                  </a:schemeClr>
                </a:solidFill>
              </a:rPr>
              <a:t>核</a:t>
            </a:r>
            <a:r>
              <a:rPr lang="zh-CN" altLang="en-US" spc="100" dirty="0"/>
              <a:t>的寄存器中</a:t>
            </a:r>
          </a:p>
        </p:txBody>
      </p:sp>
      <p:sp>
        <p:nvSpPr>
          <p:cNvPr id="10" name="îṣlîḍe">
            <a:hlinkClick r:id="" action="ppaction://noaction"/>
            <a:extLst>
              <a:ext uri="{FF2B5EF4-FFF2-40B4-BE49-F238E27FC236}">
                <a16:creationId xmlns:a16="http://schemas.microsoft.com/office/drawing/2014/main" id="{9B7B4DC6-27AC-42E6-AFA7-1069D079AD48}"/>
              </a:ext>
            </a:extLst>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初始化</a:t>
            </a:r>
          </a:p>
        </p:txBody>
      </p:sp>
      <p:sp>
        <p:nvSpPr>
          <p:cNvPr id="140" name="ïṣḷiďê">
            <a:extLst>
              <a:ext uri="{FF2B5EF4-FFF2-40B4-BE49-F238E27FC236}">
                <a16:creationId xmlns:a16="http://schemas.microsoft.com/office/drawing/2014/main" id="{D524E80C-35B6-45AE-A436-E2718A985AD2}"/>
              </a:ext>
            </a:extLst>
          </p:cNvPr>
          <p:cNvSpPr txBox="1"/>
          <p:nvPr/>
        </p:nvSpPr>
        <p:spPr>
          <a:xfrm>
            <a:off x="7502503" y="3440344"/>
            <a:ext cx="4413885" cy="91829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从硬盘将</a:t>
            </a:r>
            <a:r>
              <a:rPr lang="zh-CN" altLang="en-US" spc="100" dirty="0">
                <a:solidFill>
                  <a:schemeClr val="accent4">
                    <a:lumMod val="60000"/>
                    <a:lumOff val="40000"/>
                  </a:schemeClr>
                </a:solidFill>
              </a:rPr>
              <a:t>加密的</a:t>
            </a:r>
            <a:r>
              <a:rPr lang="en-US" altLang="zh-CN" spc="100" dirty="0">
                <a:solidFill>
                  <a:schemeClr val="accent4">
                    <a:lumMod val="60000"/>
                    <a:lumOff val="40000"/>
                  </a:schemeClr>
                </a:solidFill>
              </a:rPr>
              <a:t>RSA</a:t>
            </a:r>
            <a:r>
              <a:rPr lang="zh-CN" altLang="en-US" spc="100" dirty="0">
                <a:solidFill>
                  <a:schemeClr val="accent4">
                    <a:lumMod val="60000"/>
                    <a:lumOff val="40000"/>
                  </a:schemeClr>
                </a:solidFill>
              </a:rPr>
              <a:t>私钥</a:t>
            </a:r>
            <a:r>
              <a:rPr lang="zh-CN" altLang="en-US" spc="100" dirty="0">
                <a:solidFill>
                  <a:schemeClr val="tx1">
                    <a:lumMod val="65000"/>
                    <a:lumOff val="35000"/>
                  </a:schemeClr>
                </a:solidFill>
              </a:rPr>
              <a:t>读入内存</a:t>
            </a:r>
            <a:endParaRPr lang="zh-CN" altLang="en-US" spc="100" dirty="0">
              <a:solidFill>
                <a:schemeClr val="accent4">
                  <a:lumMod val="60000"/>
                  <a:lumOff val="40000"/>
                </a:schemeClr>
              </a:solidFill>
            </a:endParaRPr>
          </a:p>
        </p:txBody>
      </p:sp>
      <p:sp>
        <p:nvSpPr>
          <p:cNvPr id="188" name="Freeform 68">
            <a:extLst>
              <a:ext uri="{FF2B5EF4-FFF2-40B4-BE49-F238E27FC236}">
                <a16:creationId xmlns:a16="http://schemas.microsoft.com/office/drawing/2014/main" id="{F8447455-66DC-4EB6-992E-B40072328A77}"/>
              </a:ext>
            </a:extLst>
          </p:cNvPr>
          <p:cNvSpPr>
            <a:spLocks noChangeAspect="1" noEditPoints="1"/>
          </p:cNvSpPr>
          <p:nvPr/>
        </p:nvSpPr>
        <p:spPr bwMode="auto">
          <a:xfrm>
            <a:off x="7206098" y="1300056"/>
            <a:ext cx="480132" cy="480132"/>
          </a:xfrm>
          <a:custGeom>
            <a:avLst/>
            <a:gdLst>
              <a:gd name="T0" fmla="*/ 126 w 164"/>
              <a:gd name="T1" fmla="*/ 96 h 164"/>
              <a:gd name="T2" fmla="*/ 124 w 164"/>
              <a:gd name="T3" fmla="*/ 111 h 164"/>
              <a:gd name="T4" fmla="*/ 113 w 164"/>
              <a:gd name="T5" fmla="*/ 113 h 164"/>
              <a:gd name="T6" fmla="*/ 118 w 164"/>
              <a:gd name="T7" fmla="*/ 96 h 164"/>
              <a:gd name="T8" fmla="*/ 105 w 164"/>
              <a:gd name="T9" fmla="*/ 59 h 164"/>
              <a:gd name="T10" fmla="*/ 74 w 164"/>
              <a:gd name="T11" fmla="*/ 57 h 164"/>
              <a:gd name="T12" fmla="*/ 64 w 164"/>
              <a:gd name="T13" fmla="*/ 64 h 164"/>
              <a:gd name="T14" fmla="*/ 68 w 164"/>
              <a:gd name="T15" fmla="*/ 47 h 164"/>
              <a:gd name="T16" fmla="*/ 56 w 164"/>
              <a:gd name="T17" fmla="*/ 9 h 164"/>
              <a:gd name="T18" fmla="*/ 30 w 164"/>
              <a:gd name="T19" fmla="*/ 12 h 164"/>
              <a:gd name="T20" fmla="*/ 14 w 164"/>
              <a:gd name="T21" fmla="*/ 40 h 164"/>
              <a:gd name="T22" fmla="*/ 0 w 164"/>
              <a:gd name="T23" fmla="*/ 41 h 164"/>
              <a:gd name="T24" fmla="*/ 38 w 164"/>
              <a:gd name="T25" fmla="*/ 68 h 164"/>
              <a:gd name="T26" fmla="*/ 40 w 164"/>
              <a:gd name="T27" fmla="*/ 53 h 164"/>
              <a:gd name="T28" fmla="*/ 51 w 164"/>
              <a:gd name="T29" fmla="*/ 50 h 164"/>
              <a:gd name="T30" fmla="*/ 47 w 164"/>
              <a:gd name="T31" fmla="*/ 68 h 164"/>
              <a:gd name="T32" fmla="*/ 87 w 164"/>
              <a:gd name="T33" fmla="*/ 117 h 164"/>
              <a:gd name="T34" fmla="*/ 102 w 164"/>
              <a:gd name="T35" fmla="*/ 94 h 164"/>
              <a:gd name="T36" fmla="*/ 100 w 164"/>
              <a:gd name="T37" fmla="*/ 100 h 164"/>
              <a:gd name="T38" fmla="*/ 96 w 164"/>
              <a:gd name="T39" fmla="*/ 117 h 164"/>
              <a:gd name="T40" fmla="*/ 122 w 164"/>
              <a:gd name="T41" fmla="*/ 164 h 164"/>
              <a:gd name="T42" fmla="*/ 124 w 164"/>
              <a:gd name="T43" fmla="*/ 150 h 164"/>
              <a:gd name="T44" fmla="*/ 152 w 164"/>
              <a:gd name="T45" fmla="*/ 134 h 164"/>
              <a:gd name="T46" fmla="*/ 155 w 164"/>
              <a:gd name="T47" fmla="*/ 108 h 164"/>
              <a:gd name="T48" fmla="*/ 20 w 164"/>
              <a:gd name="T49" fmla="*/ 48 h 164"/>
              <a:gd name="T50" fmla="*/ 52 w 164"/>
              <a:gd name="T51" fmla="*/ 28 h 164"/>
              <a:gd name="T52" fmla="*/ 62 w 164"/>
              <a:gd name="T53" fmla="*/ 83 h 164"/>
              <a:gd name="T54" fmla="*/ 92 w 164"/>
              <a:gd name="T55" fmla="*/ 65 h 164"/>
              <a:gd name="T56" fmla="*/ 62 w 164"/>
              <a:gd name="T57" fmla="*/ 83 h 164"/>
              <a:gd name="T58" fmla="*/ 72 w 164"/>
              <a:gd name="T59" fmla="*/ 99 h 164"/>
              <a:gd name="T60" fmla="*/ 102 w 164"/>
              <a:gd name="T61" fmla="*/ 81 h 164"/>
              <a:gd name="T62" fmla="*/ 116 w 164"/>
              <a:gd name="T63" fmla="*/ 144 h 164"/>
              <a:gd name="T64" fmla="*/ 136 w 164"/>
              <a:gd name="T65" fmla="*/ 112 h 164"/>
              <a:gd name="T66" fmla="*/ 116 w 164"/>
              <a:gd name="T67" fmla="*/ 14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55" y="108"/>
                </a:moveTo>
                <a:cubicBezTo>
                  <a:pt x="147" y="100"/>
                  <a:pt x="137" y="97"/>
                  <a:pt x="126" y="96"/>
                </a:cubicBezTo>
                <a:cubicBezTo>
                  <a:pt x="123" y="111"/>
                  <a:pt x="123" y="111"/>
                  <a:pt x="123" y="111"/>
                </a:cubicBezTo>
                <a:cubicBezTo>
                  <a:pt x="123" y="111"/>
                  <a:pt x="124" y="111"/>
                  <a:pt x="124" y="111"/>
                </a:cubicBezTo>
                <a:cubicBezTo>
                  <a:pt x="111" y="124"/>
                  <a:pt x="111" y="124"/>
                  <a:pt x="111" y="124"/>
                </a:cubicBezTo>
                <a:cubicBezTo>
                  <a:pt x="111" y="120"/>
                  <a:pt x="112" y="117"/>
                  <a:pt x="113" y="113"/>
                </a:cubicBezTo>
                <a:cubicBezTo>
                  <a:pt x="113" y="113"/>
                  <a:pt x="114" y="113"/>
                  <a:pt x="114" y="113"/>
                </a:cubicBezTo>
                <a:cubicBezTo>
                  <a:pt x="118" y="96"/>
                  <a:pt x="118" y="96"/>
                  <a:pt x="118" y="96"/>
                </a:cubicBezTo>
                <a:cubicBezTo>
                  <a:pt x="117" y="96"/>
                  <a:pt x="117" y="96"/>
                  <a:pt x="117" y="96"/>
                </a:cubicBezTo>
                <a:cubicBezTo>
                  <a:pt x="119" y="82"/>
                  <a:pt x="115" y="68"/>
                  <a:pt x="105" y="59"/>
                </a:cubicBezTo>
                <a:cubicBezTo>
                  <a:pt x="98" y="51"/>
                  <a:pt x="88" y="47"/>
                  <a:pt x="77" y="47"/>
                </a:cubicBezTo>
                <a:cubicBezTo>
                  <a:pt x="74" y="57"/>
                  <a:pt x="74" y="57"/>
                  <a:pt x="74" y="57"/>
                </a:cubicBezTo>
                <a:cubicBezTo>
                  <a:pt x="62" y="69"/>
                  <a:pt x="62" y="69"/>
                  <a:pt x="62" y="69"/>
                </a:cubicBezTo>
                <a:cubicBezTo>
                  <a:pt x="63" y="68"/>
                  <a:pt x="63" y="66"/>
                  <a:pt x="64" y="64"/>
                </a:cubicBezTo>
                <a:cubicBezTo>
                  <a:pt x="64" y="64"/>
                  <a:pt x="64" y="64"/>
                  <a:pt x="64" y="64"/>
                </a:cubicBezTo>
                <a:cubicBezTo>
                  <a:pt x="68" y="47"/>
                  <a:pt x="68" y="47"/>
                  <a:pt x="68" y="47"/>
                </a:cubicBezTo>
                <a:cubicBezTo>
                  <a:pt x="68" y="47"/>
                  <a:pt x="68" y="47"/>
                  <a:pt x="68" y="47"/>
                </a:cubicBezTo>
                <a:cubicBezTo>
                  <a:pt x="69" y="32"/>
                  <a:pt x="65" y="19"/>
                  <a:pt x="56" y="9"/>
                </a:cubicBezTo>
                <a:cubicBezTo>
                  <a:pt x="52" y="5"/>
                  <a:pt x="47" y="2"/>
                  <a:pt x="42" y="0"/>
                </a:cubicBezTo>
                <a:cubicBezTo>
                  <a:pt x="30" y="12"/>
                  <a:pt x="30" y="12"/>
                  <a:pt x="30" y="12"/>
                </a:cubicBezTo>
                <a:cubicBezTo>
                  <a:pt x="34" y="12"/>
                  <a:pt x="37" y="13"/>
                  <a:pt x="40" y="14"/>
                </a:cubicBezTo>
                <a:cubicBezTo>
                  <a:pt x="14" y="40"/>
                  <a:pt x="14" y="40"/>
                  <a:pt x="14" y="40"/>
                </a:cubicBezTo>
                <a:cubicBezTo>
                  <a:pt x="13" y="37"/>
                  <a:pt x="12" y="34"/>
                  <a:pt x="12" y="30"/>
                </a:cubicBezTo>
                <a:cubicBezTo>
                  <a:pt x="0" y="41"/>
                  <a:pt x="0" y="41"/>
                  <a:pt x="0" y="41"/>
                </a:cubicBezTo>
                <a:cubicBezTo>
                  <a:pt x="2" y="47"/>
                  <a:pt x="5" y="52"/>
                  <a:pt x="9" y="56"/>
                </a:cubicBezTo>
                <a:cubicBezTo>
                  <a:pt x="17" y="63"/>
                  <a:pt x="27" y="67"/>
                  <a:pt x="38" y="68"/>
                </a:cubicBezTo>
                <a:cubicBezTo>
                  <a:pt x="41" y="53"/>
                  <a:pt x="41" y="53"/>
                  <a:pt x="41" y="53"/>
                </a:cubicBezTo>
                <a:cubicBezTo>
                  <a:pt x="41" y="53"/>
                  <a:pt x="40" y="53"/>
                  <a:pt x="40" y="53"/>
                </a:cubicBezTo>
                <a:cubicBezTo>
                  <a:pt x="53" y="40"/>
                  <a:pt x="53" y="40"/>
                  <a:pt x="53" y="40"/>
                </a:cubicBezTo>
                <a:cubicBezTo>
                  <a:pt x="53" y="43"/>
                  <a:pt x="52" y="47"/>
                  <a:pt x="51" y="50"/>
                </a:cubicBezTo>
                <a:cubicBezTo>
                  <a:pt x="47" y="68"/>
                  <a:pt x="47" y="68"/>
                  <a:pt x="47" y="68"/>
                </a:cubicBezTo>
                <a:cubicBezTo>
                  <a:pt x="47" y="68"/>
                  <a:pt x="47" y="68"/>
                  <a:pt x="47" y="68"/>
                </a:cubicBezTo>
                <a:cubicBezTo>
                  <a:pt x="45" y="82"/>
                  <a:pt x="49" y="96"/>
                  <a:pt x="59" y="105"/>
                </a:cubicBezTo>
                <a:cubicBezTo>
                  <a:pt x="66" y="113"/>
                  <a:pt x="76" y="117"/>
                  <a:pt x="87" y="117"/>
                </a:cubicBezTo>
                <a:cubicBezTo>
                  <a:pt x="90" y="106"/>
                  <a:pt x="90" y="106"/>
                  <a:pt x="90" y="106"/>
                </a:cubicBezTo>
                <a:cubicBezTo>
                  <a:pt x="102" y="94"/>
                  <a:pt x="102" y="94"/>
                  <a:pt x="102" y="94"/>
                </a:cubicBezTo>
                <a:cubicBezTo>
                  <a:pt x="101" y="96"/>
                  <a:pt x="101" y="98"/>
                  <a:pt x="100" y="100"/>
                </a:cubicBezTo>
                <a:cubicBezTo>
                  <a:pt x="100" y="100"/>
                  <a:pt x="100" y="100"/>
                  <a:pt x="100" y="100"/>
                </a:cubicBezTo>
                <a:cubicBezTo>
                  <a:pt x="96" y="117"/>
                  <a:pt x="96" y="117"/>
                  <a:pt x="96" y="117"/>
                </a:cubicBezTo>
                <a:cubicBezTo>
                  <a:pt x="96" y="117"/>
                  <a:pt x="96" y="117"/>
                  <a:pt x="96" y="117"/>
                </a:cubicBezTo>
                <a:cubicBezTo>
                  <a:pt x="95" y="131"/>
                  <a:pt x="98" y="145"/>
                  <a:pt x="108" y="154"/>
                </a:cubicBezTo>
                <a:cubicBezTo>
                  <a:pt x="112" y="159"/>
                  <a:pt x="117" y="162"/>
                  <a:pt x="122" y="164"/>
                </a:cubicBezTo>
                <a:cubicBezTo>
                  <a:pt x="134" y="152"/>
                  <a:pt x="134" y="152"/>
                  <a:pt x="134" y="152"/>
                </a:cubicBezTo>
                <a:cubicBezTo>
                  <a:pt x="130" y="152"/>
                  <a:pt x="127" y="151"/>
                  <a:pt x="124" y="150"/>
                </a:cubicBezTo>
                <a:cubicBezTo>
                  <a:pt x="150" y="124"/>
                  <a:pt x="150" y="124"/>
                  <a:pt x="150" y="124"/>
                </a:cubicBezTo>
                <a:cubicBezTo>
                  <a:pt x="151" y="127"/>
                  <a:pt x="152" y="130"/>
                  <a:pt x="152" y="134"/>
                </a:cubicBezTo>
                <a:cubicBezTo>
                  <a:pt x="164" y="122"/>
                  <a:pt x="164" y="122"/>
                  <a:pt x="164" y="122"/>
                </a:cubicBezTo>
                <a:cubicBezTo>
                  <a:pt x="162" y="117"/>
                  <a:pt x="159" y="112"/>
                  <a:pt x="155" y="108"/>
                </a:cubicBezTo>
                <a:close/>
                <a:moveTo>
                  <a:pt x="28" y="52"/>
                </a:moveTo>
                <a:cubicBezTo>
                  <a:pt x="25" y="51"/>
                  <a:pt x="22" y="50"/>
                  <a:pt x="20" y="48"/>
                </a:cubicBezTo>
                <a:cubicBezTo>
                  <a:pt x="48" y="20"/>
                  <a:pt x="48" y="20"/>
                  <a:pt x="48" y="20"/>
                </a:cubicBezTo>
                <a:cubicBezTo>
                  <a:pt x="50" y="22"/>
                  <a:pt x="51" y="25"/>
                  <a:pt x="52" y="28"/>
                </a:cubicBezTo>
                <a:lnTo>
                  <a:pt x="28" y="52"/>
                </a:lnTo>
                <a:close/>
                <a:moveTo>
                  <a:pt x="62" y="83"/>
                </a:moveTo>
                <a:cubicBezTo>
                  <a:pt x="83" y="61"/>
                  <a:pt x="83" y="61"/>
                  <a:pt x="83" y="61"/>
                </a:cubicBezTo>
                <a:cubicBezTo>
                  <a:pt x="86" y="62"/>
                  <a:pt x="90" y="63"/>
                  <a:pt x="92" y="65"/>
                </a:cubicBezTo>
                <a:cubicBezTo>
                  <a:pt x="65" y="92"/>
                  <a:pt x="65" y="92"/>
                  <a:pt x="65" y="92"/>
                </a:cubicBezTo>
                <a:cubicBezTo>
                  <a:pt x="63" y="89"/>
                  <a:pt x="62" y="86"/>
                  <a:pt x="62" y="83"/>
                </a:cubicBezTo>
                <a:close/>
                <a:moveTo>
                  <a:pt x="81" y="102"/>
                </a:moveTo>
                <a:cubicBezTo>
                  <a:pt x="77" y="102"/>
                  <a:pt x="74" y="101"/>
                  <a:pt x="72" y="99"/>
                </a:cubicBezTo>
                <a:cubicBezTo>
                  <a:pt x="99" y="71"/>
                  <a:pt x="99" y="71"/>
                  <a:pt x="99" y="71"/>
                </a:cubicBezTo>
                <a:cubicBezTo>
                  <a:pt x="101" y="74"/>
                  <a:pt x="102" y="77"/>
                  <a:pt x="102" y="81"/>
                </a:cubicBezTo>
                <a:lnTo>
                  <a:pt x="81" y="102"/>
                </a:lnTo>
                <a:close/>
                <a:moveTo>
                  <a:pt x="116" y="144"/>
                </a:moveTo>
                <a:cubicBezTo>
                  <a:pt x="114" y="142"/>
                  <a:pt x="113" y="139"/>
                  <a:pt x="112" y="136"/>
                </a:cubicBezTo>
                <a:cubicBezTo>
                  <a:pt x="136" y="112"/>
                  <a:pt x="136" y="112"/>
                  <a:pt x="136" y="112"/>
                </a:cubicBezTo>
                <a:cubicBezTo>
                  <a:pt x="139" y="113"/>
                  <a:pt x="142" y="114"/>
                  <a:pt x="144" y="116"/>
                </a:cubicBezTo>
                <a:lnTo>
                  <a:pt x="116" y="144"/>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22" name="组合 21">
            <a:extLst>
              <a:ext uri="{FF2B5EF4-FFF2-40B4-BE49-F238E27FC236}">
                <a16:creationId xmlns:a16="http://schemas.microsoft.com/office/drawing/2014/main" id="{1468F8C6-EACB-4771-BCD1-4BAB09A49583}"/>
              </a:ext>
            </a:extLst>
          </p:cNvPr>
          <p:cNvGrpSpPr/>
          <p:nvPr/>
        </p:nvGrpSpPr>
        <p:grpSpPr>
          <a:xfrm>
            <a:off x="4895531" y="843985"/>
            <a:ext cx="1447412" cy="1758976"/>
            <a:chOff x="5034752" y="1455110"/>
            <a:chExt cx="1447412" cy="1758976"/>
          </a:xfrm>
        </p:grpSpPr>
        <p:grpSp>
          <p:nvGrpSpPr>
            <p:cNvPr id="21" name="组合 20">
              <a:extLst>
                <a:ext uri="{FF2B5EF4-FFF2-40B4-BE49-F238E27FC236}">
                  <a16:creationId xmlns:a16="http://schemas.microsoft.com/office/drawing/2014/main" id="{0932C553-AF19-4603-B74D-8F6B9AAF249B}"/>
                </a:ext>
              </a:extLst>
            </p:cNvPr>
            <p:cNvGrpSpPr/>
            <p:nvPr/>
          </p:nvGrpSpPr>
          <p:grpSpPr>
            <a:xfrm>
              <a:off x="5034752" y="2542855"/>
              <a:ext cx="1447412" cy="671231"/>
              <a:chOff x="5034752" y="2542855"/>
              <a:chExt cx="1447412" cy="671231"/>
            </a:xfrm>
          </p:grpSpPr>
          <p:sp>
            <p:nvSpPr>
              <p:cNvPr id="135" name="矩形 134">
                <a:extLst>
                  <a:ext uri="{FF2B5EF4-FFF2-40B4-BE49-F238E27FC236}">
                    <a16:creationId xmlns:a16="http://schemas.microsoft.com/office/drawing/2014/main" id="{393015EE-028E-46F6-B413-8348AFF5ACAC}"/>
                  </a:ext>
                </a:extLst>
              </p:cNvPr>
              <p:cNvSpPr/>
              <p:nvPr/>
            </p:nvSpPr>
            <p:spPr>
              <a:xfrm>
                <a:off x="5034752" y="2638984"/>
                <a:ext cx="1264227" cy="478975"/>
              </a:xfrm>
              <a:prstGeom prst="rect">
                <a:avLst/>
              </a:prstGeom>
              <a:solidFill>
                <a:srgbClr val="FFC000"/>
              </a:solidFill>
              <a:ln w="381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1" name="îṣlîḍe">
                <a:hlinkClick r:id="" action="ppaction://noaction"/>
                <a:extLst>
                  <a:ext uri="{FF2B5EF4-FFF2-40B4-BE49-F238E27FC236}">
                    <a16:creationId xmlns:a16="http://schemas.microsoft.com/office/drawing/2014/main" id="{C7685719-0A0D-430B-A37B-1FF4956F882B}"/>
                  </a:ext>
                </a:extLst>
              </p:cNvPr>
              <p:cNvSpPr/>
              <p:nvPr/>
            </p:nvSpPr>
            <p:spPr>
              <a:xfrm>
                <a:off x="5034752" y="2542855"/>
                <a:ext cx="1447412" cy="671231"/>
              </a:xfrm>
              <a:prstGeom prst="rect">
                <a:avLst/>
              </a:prstGeom>
            </p:spPr>
            <p:txBody>
              <a:bodyPr wrap="square" anchor="ctr" anchorCtr="0">
                <a:normAutofit/>
              </a:bodyPr>
              <a:lstStyle/>
              <a:p>
                <a:pPr lvl="0"/>
                <a:r>
                  <a:rPr lang="en-US" altLang="zh-CN" b="1" dirty="0">
                    <a:solidFill>
                      <a:schemeClr val="bg1"/>
                    </a:solidFill>
                  </a:rPr>
                  <a:t>AES</a:t>
                </a:r>
                <a:r>
                  <a:rPr lang="zh-CN" altLang="en-US" b="1" dirty="0">
                    <a:solidFill>
                      <a:schemeClr val="bg1"/>
                    </a:solidFill>
                  </a:rPr>
                  <a:t>主密钥</a:t>
                </a:r>
                <a:endParaRPr lang="en-US" altLang="zh-CN" b="1" dirty="0">
                  <a:solidFill>
                    <a:schemeClr val="bg1"/>
                  </a:solidFill>
                </a:endParaRPr>
              </a:p>
            </p:txBody>
          </p:sp>
        </p:grpSp>
        <p:sp>
          <p:nvSpPr>
            <p:cNvPr id="152" name="îṣlîḍe">
              <a:hlinkClick r:id="" action="ppaction://noaction"/>
              <a:extLst>
                <a:ext uri="{FF2B5EF4-FFF2-40B4-BE49-F238E27FC236}">
                  <a16:creationId xmlns:a16="http://schemas.microsoft.com/office/drawing/2014/main" id="{9045E1CD-3D66-4751-8097-DF696592D5FE}"/>
                </a:ext>
              </a:extLst>
            </p:cNvPr>
            <p:cNvSpPr/>
            <p:nvPr/>
          </p:nvSpPr>
          <p:spPr>
            <a:xfrm>
              <a:off x="5432381" y="1455110"/>
              <a:ext cx="732638"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endParaRPr lang="en-US" altLang="zh-CN" b="1" dirty="0">
                <a:solidFill>
                  <a:schemeClr val="bg1"/>
                </a:solidFill>
              </a:endParaRPr>
            </a:p>
          </p:txBody>
        </p:sp>
        <p:cxnSp>
          <p:nvCxnSpPr>
            <p:cNvPr id="153" name="直接箭头连接符 152">
              <a:extLst>
                <a:ext uri="{FF2B5EF4-FFF2-40B4-BE49-F238E27FC236}">
                  <a16:creationId xmlns:a16="http://schemas.microsoft.com/office/drawing/2014/main" id="{0BB52C37-53CE-492C-97AB-D003A5374F16}"/>
                </a:ext>
              </a:extLst>
            </p:cNvPr>
            <p:cNvCxnSpPr>
              <a:cxnSpLocks/>
              <a:stCxn id="152" idx="2"/>
            </p:cNvCxnSpPr>
            <p:nvPr/>
          </p:nvCxnSpPr>
          <p:spPr>
            <a:xfrm>
              <a:off x="5798700" y="1854771"/>
              <a:ext cx="0" cy="784213"/>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B16EB345-94B1-44B9-B1EF-4617ABE98C85}"/>
              </a:ext>
            </a:extLst>
          </p:cNvPr>
          <p:cNvGrpSpPr/>
          <p:nvPr/>
        </p:nvGrpSpPr>
        <p:grpSpPr>
          <a:xfrm>
            <a:off x="538680" y="1269482"/>
            <a:ext cx="928338" cy="572378"/>
            <a:chOff x="363987" y="3176623"/>
            <a:chExt cx="928338" cy="572378"/>
          </a:xfrm>
        </p:grpSpPr>
        <p:sp>
          <p:nvSpPr>
            <p:cNvPr id="15" name="圆柱体 14">
              <a:extLst>
                <a:ext uri="{FF2B5EF4-FFF2-40B4-BE49-F238E27FC236}">
                  <a16:creationId xmlns:a16="http://schemas.microsoft.com/office/drawing/2014/main" id="{C67570F1-85D5-46A1-ABF1-D4D0A9B28D63}"/>
                </a:ext>
              </a:extLst>
            </p:cNvPr>
            <p:cNvSpPr/>
            <p:nvPr/>
          </p:nvSpPr>
          <p:spPr>
            <a:xfrm>
              <a:off x="363987" y="3176623"/>
              <a:ext cx="928338" cy="529260"/>
            </a:xfrm>
            <a:prstGeom prst="can">
              <a:avLst>
                <a:gd name="adj" fmla="val 41227"/>
              </a:avLst>
            </a:prstGeom>
            <a:solidFill>
              <a:srgbClr val="FFFF00"/>
            </a:solidFill>
            <a:ln w="12700" cap="flat" cmpd="sng" algn="ctr">
              <a:solidFill>
                <a:schemeClr val="bg1">
                  <a:lumMod val="85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32" name="îṣlîḍe">
              <a:hlinkClick r:id="" action="ppaction://noaction"/>
              <a:extLst>
                <a:ext uri="{FF2B5EF4-FFF2-40B4-BE49-F238E27FC236}">
                  <a16:creationId xmlns:a16="http://schemas.microsoft.com/office/drawing/2014/main" id="{C52B6971-90AF-4FBA-9318-BC3A091D0BDC}"/>
                </a:ext>
              </a:extLst>
            </p:cNvPr>
            <p:cNvSpPr/>
            <p:nvPr/>
          </p:nvSpPr>
          <p:spPr>
            <a:xfrm>
              <a:off x="487587" y="3341554"/>
              <a:ext cx="746146" cy="407447"/>
            </a:xfrm>
            <a:prstGeom prst="rect">
              <a:avLst/>
            </a:prstGeom>
          </p:spPr>
          <p:txBody>
            <a:bodyPr wrap="square" anchor="ctr" anchorCtr="0">
              <a:normAutofit/>
            </a:bodyPr>
            <a:lstStyle/>
            <a:p>
              <a:pPr lvl="0"/>
              <a:r>
                <a:rPr lang="zh-CN" altLang="en-US" b="1" dirty="0">
                  <a:solidFill>
                    <a:schemeClr val="tx1">
                      <a:lumMod val="65000"/>
                      <a:lumOff val="35000"/>
                    </a:schemeClr>
                  </a:solidFill>
                </a:rPr>
                <a:t>硬盘</a:t>
              </a:r>
              <a:endParaRPr lang="en-US" altLang="zh-CN" b="1" dirty="0">
                <a:solidFill>
                  <a:schemeClr val="tx1">
                    <a:lumMod val="65000"/>
                    <a:lumOff val="35000"/>
                  </a:schemeClr>
                </a:solidFill>
              </a:endParaRPr>
            </a:p>
          </p:txBody>
        </p:sp>
      </p:grpSp>
      <p:cxnSp>
        <p:nvCxnSpPr>
          <p:cNvPr id="139" name="直接箭头连接符 138">
            <a:extLst>
              <a:ext uri="{FF2B5EF4-FFF2-40B4-BE49-F238E27FC236}">
                <a16:creationId xmlns:a16="http://schemas.microsoft.com/office/drawing/2014/main" id="{990AD190-D258-4FB7-A56F-902448EF914C}"/>
              </a:ext>
            </a:extLst>
          </p:cNvPr>
          <p:cNvCxnSpPr>
            <a:cxnSpLocks/>
          </p:cNvCxnSpPr>
          <p:nvPr/>
        </p:nvCxnSpPr>
        <p:spPr>
          <a:xfrm>
            <a:off x="989387" y="1840894"/>
            <a:ext cx="0" cy="552242"/>
          </a:xfrm>
          <a:prstGeom prst="straightConnector1">
            <a:avLst/>
          </a:prstGeom>
          <a:ln w="38100" cap="rnd">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ECB73CDC-9FA7-462A-992C-36BB34C8FA79}"/>
              </a:ext>
            </a:extLst>
          </p:cNvPr>
          <p:cNvGrpSpPr/>
          <p:nvPr/>
        </p:nvGrpSpPr>
        <p:grpSpPr>
          <a:xfrm>
            <a:off x="328299" y="2410473"/>
            <a:ext cx="1350700" cy="2052210"/>
            <a:chOff x="2044370" y="1026993"/>
            <a:chExt cx="1350700" cy="2052210"/>
          </a:xfrm>
        </p:grpSpPr>
        <p:sp>
          <p:nvSpPr>
            <p:cNvPr id="175" name="îṣlîḍe">
              <a:hlinkClick r:id="" action="ppaction://noaction"/>
              <a:extLst>
                <a:ext uri="{FF2B5EF4-FFF2-40B4-BE49-F238E27FC236}">
                  <a16:creationId xmlns:a16="http://schemas.microsoft.com/office/drawing/2014/main" id="{A85367A4-E6B6-4637-B93F-F86FA3481D6D}"/>
                </a:ext>
              </a:extLst>
            </p:cNvPr>
            <p:cNvSpPr/>
            <p:nvPr/>
          </p:nvSpPr>
          <p:spPr>
            <a:xfrm>
              <a:off x="2047445" y="1841860"/>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0</a:t>
              </a:r>
            </a:p>
          </p:txBody>
        </p:sp>
        <p:sp>
          <p:nvSpPr>
            <p:cNvPr id="149" name="îṣlîḍe">
              <a:hlinkClick r:id="" action="ppaction://noaction"/>
              <a:extLst>
                <a:ext uri="{FF2B5EF4-FFF2-40B4-BE49-F238E27FC236}">
                  <a16:creationId xmlns:a16="http://schemas.microsoft.com/office/drawing/2014/main" id="{E0B90C1B-3266-473C-AA49-B9210FE9AB1E}"/>
                </a:ext>
              </a:extLst>
            </p:cNvPr>
            <p:cNvSpPr/>
            <p:nvPr/>
          </p:nvSpPr>
          <p:spPr>
            <a:xfrm>
              <a:off x="2047445" y="2679542"/>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1</a:t>
              </a:r>
            </a:p>
          </p:txBody>
        </p:sp>
        <p:sp>
          <p:nvSpPr>
            <p:cNvPr id="156" name="îṣlîḍe">
              <a:hlinkClick r:id="" action="ppaction://noaction"/>
              <a:extLst>
                <a:ext uri="{FF2B5EF4-FFF2-40B4-BE49-F238E27FC236}">
                  <a16:creationId xmlns:a16="http://schemas.microsoft.com/office/drawing/2014/main" id="{9383E707-41DD-4C75-84CC-752B7629786F}"/>
                </a:ext>
              </a:extLst>
            </p:cNvPr>
            <p:cNvSpPr/>
            <p:nvPr/>
          </p:nvSpPr>
          <p:spPr>
            <a:xfrm>
              <a:off x="2044370" y="1026993"/>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2</a:t>
              </a:r>
            </a:p>
          </p:txBody>
        </p:sp>
      </p:grpSp>
      <p:grpSp>
        <p:nvGrpSpPr>
          <p:cNvPr id="26" name="组合 25">
            <a:extLst>
              <a:ext uri="{FF2B5EF4-FFF2-40B4-BE49-F238E27FC236}">
                <a16:creationId xmlns:a16="http://schemas.microsoft.com/office/drawing/2014/main" id="{4CA2C549-F6CF-45D6-8D53-2299C46B3257}"/>
              </a:ext>
            </a:extLst>
          </p:cNvPr>
          <p:cNvGrpSpPr/>
          <p:nvPr/>
        </p:nvGrpSpPr>
        <p:grpSpPr>
          <a:xfrm>
            <a:off x="1374531" y="2524716"/>
            <a:ext cx="346470" cy="1948701"/>
            <a:chOff x="3090630" y="1141236"/>
            <a:chExt cx="346470" cy="1948701"/>
          </a:xfrm>
        </p:grpSpPr>
        <p:pic>
          <p:nvPicPr>
            <p:cNvPr id="19" name="图片 18">
              <a:extLst>
                <a:ext uri="{FF2B5EF4-FFF2-40B4-BE49-F238E27FC236}">
                  <a16:creationId xmlns:a16="http://schemas.microsoft.com/office/drawing/2014/main" id="{75DAD927-66E7-4A79-A8FE-6B658EAB0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460" y="1141236"/>
              <a:ext cx="317640" cy="317640"/>
            </a:xfrm>
            <a:prstGeom prst="rect">
              <a:avLst/>
            </a:prstGeom>
          </p:spPr>
        </p:pic>
        <p:pic>
          <p:nvPicPr>
            <p:cNvPr id="159" name="图片 158">
              <a:extLst>
                <a:ext uri="{FF2B5EF4-FFF2-40B4-BE49-F238E27FC236}">
                  <a16:creationId xmlns:a16="http://schemas.microsoft.com/office/drawing/2014/main" id="{B783EF07-EEBD-4E18-8451-1D766BA76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239" y="1949972"/>
              <a:ext cx="317640" cy="317640"/>
            </a:xfrm>
            <a:prstGeom prst="rect">
              <a:avLst/>
            </a:prstGeom>
          </p:spPr>
        </p:pic>
        <p:pic>
          <p:nvPicPr>
            <p:cNvPr id="160" name="图片 159">
              <a:extLst>
                <a:ext uri="{FF2B5EF4-FFF2-40B4-BE49-F238E27FC236}">
                  <a16:creationId xmlns:a16="http://schemas.microsoft.com/office/drawing/2014/main" id="{4FAB4B4D-38AD-42CF-87B1-DDA96B388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630" y="2772297"/>
              <a:ext cx="317640" cy="317640"/>
            </a:xfrm>
            <a:prstGeom prst="rect">
              <a:avLst/>
            </a:prstGeom>
          </p:spPr>
        </p:pic>
      </p:grpSp>
    </p:spTree>
    <p:extLst>
      <p:ext uri="{BB962C8B-B14F-4D97-AF65-F5344CB8AC3E}">
        <p14:creationId xmlns:p14="http://schemas.microsoft.com/office/powerpoint/2010/main" val="21422968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wipe(up)">
                                      <p:cBhvr>
                                        <p:cTn id="20" dur="500"/>
                                        <p:tgtEl>
                                          <p:spTgt spid="139"/>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par>
                          <p:cTn id="30" fill="hold">
                            <p:stCondLst>
                              <p:cond delay="500"/>
                            </p:stCondLst>
                            <p:childTnLst>
                              <p:par>
                                <p:cTn id="31" presetID="26" presetClass="emph" presetSubtype="0" repeatCount="indefinite" fill="hold" nodeType="afterEffect">
                                  <p:stCondLst>
                                    <p:cond delay="0"/>
                                  </p:stCondLst>
                                  <p:childTnLst>
                                    <p:animEffect transition="out" filter="fade">
                                      <p:cBhvr>
                                        <p:cTn id="32" dur="500" tmFilter="0, 0; .2, .5; .8, .5; 1, 0"/>
                                        <p:tgtEl>
                                          <p:spTgt spid="26"/>
                                        </p:tgtEl>
                                      </p:cBhvr>
                                    </p:animEffect>
                                    <p:animScale>
                                      <p:cBhvr>
                                        <p:cTn id="33"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基于</a:t>
            </a:r>
            <a:r>
              <a:rPr lang="en-US" altLang="zh-CN" dirty="0"/>
              <a:t>Cache</a:t>
            </a:r>
            <a:r>
              <a:rPr lang="zh-CN" altLang="en-US" dirty="0"/>
              <a:t>的公钥密码算法实现方案</a:t>
            </a:r>
            <a:r>
              <a:rPr lang="en-US" altLang="zh-CN" dirty="0"/>
              <a:t>——</a:t>
            </a:r>
            <a:r>
              <a:rPr lang="zh-CN" altLang="en-US" dirty="0"/>
              <a:t>加密</a:t>
            </a:r>
          </a:p>
        </p:txBody>
      </p:sp>
      <p:sp>
        <p:nvSpPr>
          <p:cNvPr id="9" name="ïṣḷiďê">
            <a:extLst>
              <a:ext uri="{FF2B5EF4-FFF2-40B4-BE49-F238E27FC236}">
                <a16:creationId xmlns:a16="http://schemas.microsoft.com/office/drawing/2014/main" id="{90E88517-2201-4A1E-BA67-168E7F1A3889}"/>
              </a:ext>
            </a:extLst>
          </p:cNvPr>
          <p:cNvSpPr txBox="1"/>
          <p:nvPr/>
        </p:nvSpPr>
        <p:spPr>
          <a:xfrm>
            <a:off x="7422658" y="2047177"/>
            <a:ext cx="4413885" cy="49419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将</a:t>
            </a:r>
            <a:r>
              <a:rPr lang="en-US" altLang="zh-CN" spc="100" dirty="0">
                <a:solidFill>
                  <a:schemeClr val="tx1">
                    <a:lumMod val="65000"/>
                    <a:lumOff val="35000"/>
                  </a:schemeClr>
                </a:solidFill>
              </a:rPr>
              <a:t>AES</a:t>
            </a:r>
            <a:r>
              <a:rPr lang="zh-CN" altLang="en-US" spc="100" dirty="0">
                <a:solidFill>
                  <a:schemeClr val="tx1">
                    <a:lumMod val="65000"/>
                    <a:lumOff val="35000"/>
                  </a:schemeClr>
                </a:solidFill>
              </a:rPr>
              <a:t>主密钥从寄存器中载入</a:t>
            </a:r>
            <a:r>
              <a:rPr lang="en-US" altLang="zh-CN" spc="100" dirty="0">
                <a:solidFill>
                  <a:schemeClr val="tx1">
                    <a:lumMod val="65000"/>
                    <a:lumOff val="35000"/>
                  </a:schemeClr>
                </a:solidFill>
              </a:rPr>
              <a:t>Cache</a:t>
            </a:r>
            <a:endParaRPr lang="zh-CN" altLang="en-US" spc="100" dirty="0">
              <a:solidFill>
                <a:schemeClr val="tx1">
                  <a:lumMod val="65000"/>
                  <a:lumOff val="35000"/>
                </a:schemeClr>
              </a:solidFill>
            </a:endParaRPr>
          </a:p>
        </p:txBody>
      </p:sp>
      <p:sp>
        <p:nvSpPr>
          <p:cNvPr id="140" name="ïṣḷiďê">
            <a:extLst>
              <a:ext uri="{FF2B5EF4-FFF2-40B4-BE49-F238E27FC236}">
                <a16:creationId xmlns:a16="http://schemas.microsoft.com/office/drawing/2014/main" id="{D524E80C-35B6-45AE-A436-E2718A985AD2}"/>
              </a:ext>
            </a:extLst>
          </p:cNvPr>
          <p:cNvSpPr txBox="1"/>
          <p:nvPr/>
        </p:nvSpPr>
        <p:spPr>
          <a:xfrm>
            <a:off x="7446741" y="2627415"/>
            <a:ext cx="4413885" cy="588240"/>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将用于加密的</a:t>
            </a:r>
            <a:r>
              <a:rPr lang="en-US" altLang="zh-CN" spc="100" dirty="0">
                <a:solidFill>
                  <a:schemeClr val="tx1">
                    <a:lumMod val="65000"/>
                    <a:lumOff val="35000"/>
                  </a:schemeClr>
                </a:solidFill>
              </a:rPr>
              <a:t>RSA</a:t>
            </a:r>
            <a:r>
              <a:rPr lang="zh-CN" altLang="en-US" spc="100" dirty="0">
                <a:solidFill>
                  <a:schemeClr val="tx1">
                    <a:lumMod val="65000"/>
                    <a:lumOff val="35000"/>
                  </a:schemeClr>
                </a:solidFill>
              </a:rPr>
              <a:t>私钥载入</a:t>
            </a:r>
            <a:r>
              <a:rPr lang="en-US" altLang="zh-CN" spc="100" dirty="0">
                <a:solidFill>
                  <a:schemeClr val="tx1">
                    <a:lumMod val="65000"/>
                    <a:lumOff val="35000"/>
                  </a:schemeClr>
                </a:solidFill>
              </a:rPr>
              <a:t>Cache</a:t>
            </a:r>
            <a:endParaRPr lang="zh-CN" altLang="en-US" spc="100" dirty="0">
              <a:solidFill>
                <a:schemeClr val="accent4">
                  <a:lumMod val="60000"/>
                  <a:lumOff val="40000"/>
                </a:schemeClr>
              </a:solidFill>
            </a:endParaRPr>
          </a:p>
        </p:txBody>
      </p:sp>
      <p:sp>
        <p:nvSpPr>
          <p:cNvPr id="34" name="îṣlîḍe">
            <a:hlinkClick r:id="" action="ppaction://noaction"/>
            <a:extLst>
              <a:ext uri="{FF2B5EF4-FFF2-40B4-BE49-F238E27FC236}">
                <a16:creationId xmlns:a16="http://schemas.microsoft.com/office/drawing/2014/main" id="{B94BF481-B265-4F4B-89CB-DE36E5D718E3}"/>
              </a:ext>
            </a:extLst>
          </p:cNvPr>
          <p:cNvSpPr/>
          <p:nvPr/>
        </p:nvSpPr>
        <p:spPr>
          <a:xfrm>
            <a:off x="7722353" y="1290041"/>
            <a:ext cx="3002629" cy="446763"/>
          </a:xfrm>
          <a:prstGeom prst="rect">
            <a:avLst/>
          </a:prstGeom>
        </p:spPr>
        <p:txBody>
          <a:bodyPr wrap="square" anchor="ctr" anchorCtr="0">
            <a:normAutofit/>
          </a:bodyPr>
          <a:lstStyle/>
          <a:p>
            <a:pPr lvl="0"/>
            <a:r>
              <a:rPr lang="en-US" altLang="zh-CN" sz="2000" b="1" spc="100" dirty="0">
                <a:solidFill>
                  <a:schemeClr val="accent4"/>
                </a:solidFill>
              </a:rPr>
              <a:t>RSA</a:t>
            </a:r>
            <a:r>
              <a:rPr lang="zh-CN" altLang="en-US" sz="2000" b="1" spc="100" dirty="0">
                <a:solidFill>
                  <a:schemeClr val="accent4"/>
                </a:solidFill>
              </a:rPr>
              <a:t>加解密计算</a:t>
            </a:r>
          </a:p>
        </p:txBody>
      </p:sp>
      <p:grpSp>
        <p:nvGrpSpPr>
          <p:cNvPr id="35" name="组合 34">
            <a:extLst>
              <a:ext uri="{FF2B5EF4-FFF2-40B4-BE49-F238E27FC236}">
                <a16:creationId xmlns:a16="http://schemas.microsoft.com/office/drawing/2014/main" id="{83E6DA47-E3FF-4003-8FB2-ACEF061FF260}"/>
              </a:ext>
            </a:extLst>
          </p:cNvPr>
          <p:cNvGrpSpPr>
            <a:grpSpLocks noChangeAspect="1"/>
          </p:cNvGrpSpPr>
          <p:nvPr/>
        </p:nvGrpSpPr>
        <p:grpSpPr>
          <a:xfrm>
            <a:off x="7335752" y="1233353"/>
            <a:ext cx="366098" cy="417404"/>
            <a:chOff x="23262261" y="4356954"/>
            <a:chExt cx="470694" cy="536659"/>
          </a:xfrm>
          <a:solidFill>
            <a:schemeClr val="accent1"/>
          </a:solidFill>
        </p:grpSpPr>
        <p:sp>
          <p:nvSpPr>
            <p:cNvPr id="36" name="任意多边形: 形状 35">
              <a:extLst>
                <a:ext uri="{FF2B5EF4-FFF2-40B4-BE49-F238E27FC236}">
                  <a16:creationId xmlns:a16="http://schemas.microsoft.com/office/drawing/2014/main" id="{7E0CCEBC-9000-4498-93B2-701E620BBF4F}"/>
                </a:ext>
              </a:extLst>
            </p:cNvPr>
            <p:cNvSpPr/>
            <p:nvPr/>
          </p:nvSpPr>
          <p:spPr>
            <a:xfrm>
              <a:off x="23306524" y="4356954"/>
              <a:ext cx="388125" cy="236250"/>
            </a:xfrm>
            <a:custGeom>
              <a:avLst/>
              <a:gdLst>
                <a:gd name="connsiteX0" fmla="*/ 45529 w 388125"/>
                <a:gd name="connsiteY0" fmla="*/ 78806 h 236250"/>
                <a:gd name="connsiteX1" fmla="*/ 79363 w 388125"/>
                <a:gd name="connsiteY1" fmla="*/ 44246 h 236250"/>
                <a:gd name="connsiteX2" fmla="*/ 320456 w 388125"/>
                <a:gd name="connsiteY2" fmla="*/ 44246 h 236250"/>
                <a:gd name="connsiteX3" fmla="*/ 355354 w 388125"/>
                <a:gd name="connsiteY3" fmla="*/ 78806 h 236250"/>
                <a:gd name="connsiteX4" fmla="*/ 355354 w 388125"/>
                <a:gd name="connsiteY4" fmla="*/ 245869 h 236250"/>
                <a:gd name="connsiteX5" fmla="*/ 399566 w 388125"/>
                <a:gd name="connsiteY5" fmla="*/ 213823 h 236250"/>
                <a:gd name="connsiteX6" fmla="*/ 399566 w 388125"/>
                <a:gd name="connsiteY6" fmla="*/ 45731 h 236250"/>
                <a:gd name="connsiteX7" fmla="*/ 354729 w 388125"/>
                <a:gd name="connsiteY7" fmla="*/ 0 h 236250"/>
                <a:gd name="connsiteX8" fmla="*/ 43284 w 388125"/>
                <a:gd name="connsiteY8" fmla="*/ 0 h 236250"/>
                <a:gd name="connsiteX9" fmla="*/ 0 w 388125"/>
                <a:gd name="connsiteY9" fmla="*/ 43909 h 236250"/>
                <a:gd name="connsiteX10" fmla="*/ 0 w 388125"/>
                <a:gd name="connsiteY10" fmla="*/ 215528 h 236250"/>
                <a:gd name="connsiteX11" fmla="*/ 45546 w 388125"/>
                <a:gd name="connsiteY11" fmla="*/ 248451 h 236250"/>
                <a:gd name="connsiteX12" fmla="*/ 45529 w 388125"/>
                <a:gd name="connsiteY12" fmla="*/ 78806 h 236250"/>
                <a:gd name="connsiteX13" fmla="*/ 45529 w 388125"/>
                <a:gd name="connsiteY13" fmla="*/ 78806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125" h="236250">
                  <a:moveTo>
                    <a:pt x="45529" y="78806"/>
                  </a:moveTo>
                  <a:cubicBezTo>
                    <a:pt x="45529" y="59788"/>
                    <a:pt x="60345" y="44246"/>
                    <a:pt x="79363" y="44246"/>
                  </a:cubicBezTo>
                  <a:lnTo>
                    <a:pt x="320456" y="44246"/>
                  </a:lnTo>
                  <a:cubicBezTo>
                    <a:pt x="339474" y="44246"/>
                    <a:pt x="355354" y="59754"/>
                    <a:pt x="355354" y="78806"/>
                  </a:cubicBezTo>
                  <a:lnTo>
                    <a:pt x="355354" y="245869"/>
                  </a:lnTo>
                  <a:lnTo>
                    <a:pt x="399566" y="213823"/>
                  </a:lnTo>
                  <a:lnTo>
                    <a:pt x="399566" y="45731"/>
                  </a:lnTo>
                  <a:cubicBezTo>
                    <a:pt x="399566" y="20739"/>
                    <a:pt x="379704" y="0"/>
                    <a:pt x="354729" y="0"/>
                  </a:cubicBezTo>
                  <a:lnTo>
                    <a:pt x="43284" y="0"/>
                  </a:lnTo>
                  <a:cubicBezTo>
                    <a:pt x="19271" y="0"/>
                    <a:pt x="0" y="19913"/>
                    <a:pt x="0" y="43909"/>
                  </a:cubicBezTo>
                  <a:lnTo>
                    <a:pt x="0" y="215528"/>
                  </a:lnTo>
                  <a:lnTo>
                    <a:pt x="45546" y="248451"/>
                  </a:lnTo>
                  <a:lnTo>
                    <a:pt x="45529" y="78806"/>
                  </a:lnTo>
                  <a:lnTo>
                    <a:pt x="45529" y="7880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任意多边形: 形状 36">
              <a:extLst>
                <a:ext uri="{FF2B5EF4-FFF2-40B4-BE49-F238E27FC236}">
                  <a16:creationId xmlns:a16="http://schemas.microsoft.com/office/drawing/2014/main" id="{3B1296BA-CAA4-415A-9F01-E1E2A0919089}"/>
                </a:ext>
              </a:extLst>
            </p:cNvPr>
            <p:cNvSpPr/>
            <p:nvPr/>
          </p:nvSpPr>
          <p:spPr>
            <a:xfrm>
              <a:off x="23386275" y="4459386"/>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63 h 33750"/>
                <a:gd name="connsiteX4" fmla="*/ 222126 w 236250"/>
                <a:gd name="connsiteY4" fmla="*/ 44263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91"/>
                    <a:pt x="9922" y="44263"/>
                    <a:pt x="22224" y="44263"/>
                  </a:cubicBezTo>
                  <a:lnTo>
                    <a:pt x="222126" y="44263"/>
                  </a:lnTo>
                  <a:cubicBezTo>
                    <a:pt x="234427" y="44263"/>
                    <a:pt x="244316" y="34391"/>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任意多边形: 形状 37">
              <a:extLst>
                <a:ext uri="{FF2B5EF4-FFF2-40B4-BE49-F238E27FC236}">
                  <a16:creationId xmlns:a16="http://schemas.microsoft.com/office/drawing/2014/main" id="{63D2FB2B-D5BC-4FB1-8D17-754ED8A1C5E7}"/>
                </a:ext>
              </a:extLst>
            </p:cNvPr>
            <p:cNvSpPr/>
            <p:nvPr/>
          </p:nvSpPr>
          <p:spPr>
            <a:xfrm>
              <a:off x="23386275" y="4532724"/>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80 h 33750"/>
                <a:gd name="connsiteX4" fmla="*/ 222126 w 236250"/>
                <a:gd name="connsiteY4" fmla="*/ 44280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74"/>
                    <a:pt x="9922" y="44280"/>
                    <a:pt x="22224" y="44280"/>
                  </a:cubicBezTo>
                  <a:lnTo>
                    <a:pt x="222126" y="44280"/>
                  </a:lnTo>
                  <a:cubicBezTo>
                    <a:pt x="234427" y="44280"/>
                    <a:pt x="244316" y="34357"/>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任意多边形: 形状 38">
              <a:extLst>
                <a:ext uri="{FF2B5EF4-FFF2-40B4-BE49-F238E27FC236}">
                  <a16:creationId xmlns:a16="http://schemas.microsoft.com/office/drawing/2014/main" id="{4E3F7F96-5771-46CE-85D2-4AD6EFA09EF7}"/>
                </a:ext>
              </a:extLst>
            </p:cNvPr>
            <p:cNvSpPr/>
            <p:nvPr/>
          </p:nvSpPr>
          <p:spPr>
            <a:xfrm>
              <a:off x="23386275" y="4607362"/>
              <a:ext cx="236250" cy="33750"/>
            </a:xfrm>
            <a:custGeom>
              <a:avLst/>
              <a:gdLst>
                <a:gd name="connsiteX0" fmla="*/ 243979 w 236250"/>
                <a:gd name="connsiteY0" fmla="*/ 17685 h 33750"/>
                <a:gd name="connsiteX1" fmla="*/ 222126 w 236250"/>
                <a:gd name="connsiteY1" fmla="*/ 0 h 33750"/>
                <a:gd name="connsiteX2" fmla="*/ 22224 w 236250"/>
                <a:gd name="connsiteY2" fmla="*/ 0 h 33750"/>
                <a:gd name="connsiteX3" fmla="*/ 0 w 236250"/>
                <a:gd name="connsiteY3" fmla="*/ 21701 h 33750"/>
                <a:gd name="connsiteX4" fmla="*/ 101 w 236250"/>
                <a:gd name="connsiteY4" fmla="*/ 23473 h 33750"/>
                <a:gd name="connsiteX5" fmla="*/ 27304 w 236250"/>
                <a:gd name="connsiteY5" fmla="*/ 42998 h 33750"/>
                <a:gd name="connsiteX6" fmla="*/ 207765 w 236250"/>
                <a:gd name="connsiteY6" fmla="*/ 42998 h 33750"/>
                <a:gd name="connsiteX7" fmla="*/ 243979 w 236250"/>
                <a:gd name="connsiteY7" fmla="*/ 1768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0" h="33750">
                  <a:moveTo>
                    <a:pt x="243979" y="17685"/>
                  </a:moveTo>
                  <a:cubicBezTo>
                    <a:pt x="242224" y="7273"/>
                    <a:pt x="233094" y="0"/>
                    <a:pt x="222126" y="0"/>
                  </a:cubicBezTo>
                  <a:lnTo>
                    <a:pt x="22224" y="0"/>
                  </a:lnTo>
                  <a:cubicBezTo>
                    <a:pt x="9922" y="0"/>
                    <a:pt x="0" y="9433"/>
                    <a:pt x="0" y="21701"/>
                  </a:cubicBezTo>
                  <a:cubicBezTo>
                    <a:pt x="0" y="22410"/>
                    <a:pt x="34" y="22764"/>
                    <a:pt x="101" y="23473"/>
                  </a:cubicBezTo>
                  <a:lnTo>
                    <a:pt x="27304" y="42998"/>
                  </a:lnTo>
                  <a:lnTo>
                    <a:pt x="207765" y="42998"/>
                  </a:lnTo>
                  <a:lnTo>
                    <a:pt x="243979" y="1768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任意多边形: 形状 39">
              <a:extLst>
                <a:ext uri="{FF2B5EF4-FFF2-40B4-BE49-F238E27FC236}">
                  <a16:creationId xmlns:a16="http://schemas.microsoft.com/office/drawing/2014/main" id="{6E03F306-30F5-43A8-834A-1AA8C5A7658E}"/>
                </a:ext>
              </a:extLst>
            </p:cNvPr>
            <p:cNvSpPr/>
            <p:nvPr/>
          </p:nvSpPr>
          <p:spPr>
            <a:xfrm>
              <a:off x="23451007" y="4678153"/>
              <a:ext cx="101250" cy="16875"/>
            </a:xfrm>
            <a:custGeom>
              <a:avLst/>
              <a:gdLst>
                <a:gd name="connsiteX0" fmla="*/ 43132 w 101250"/>
                <a:gd name="connsiteY0" fmla="*/ 29312 h 16875"/>
                <a:gd name="connsiteX1" fmla="*/ 62033 w 101250"/>
                <a:gd name="connsiteY1" fmla="*/ 29261 h 16875"/>
                <a:gd name="connsiteX2" fmla="*/ 104558 w 101250"/>
                <a:gd name="connsiteY2" fmla="*/ 0 h 16875"/>
                <a:gd name="connsiteX3" fmla="*/ 0 w 101250"/>
                <a:gd name="connsiteY3" fmla="*/ 0 h 16875"/>
                <a:gd name="connsiteX4" fmla="*/ 43132 w 101250"/>
                <a:gd name="connsiteY4" fmla="*/ 29312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6875">
                  <a:moveTo>
                    <a:pt x="43132" y="29312"/>
                  </a:moveTo>
                  <a:cubicBezTo>
                    <a:pt x="48853" y="33176"/>
                    <a:pt x="56329" y="33159"/>
                    <a:pt x="62033" y="29261"/>
                  </a:cubicBezTo>
                  <a:lnTo>
                    <a:pt x="104558" y="0"/>
                  </a:lnTo>
                  <a:lnTo>
                    <a:pt x="0" y="0"/>
                  </a:lnTo>
                  <a:lnTo>
                    <a:pt x="43132" y="2931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id="{79097E86-A734-4359-8003-B517D967B0A8}"/>
                </a:ext>
              </a:extLst>
            </p:cNvPr>
            <p:cNvSpPr/>
            <p:nvPr/>
          </p:nvSpPr>
          <p:spPr>
            <a:xfrm>
              <a:off x="23262261" y="4575984"/>
              <a:ext cx="202500" cy="286875"/>
            </a:xfrm>
            <a:custGeom>
              <a:avLst/>
              <a:gdLst>
                <a:gd name="connsiteX0" fmla="*/ 18512 w 202500"/>
                <a:gd name="connsiteY0" fmla="*/ 2235 h 286875"/>
                <a:gd name="connsiteX1" fmla="*/ 6362 w 202500"/>
                <a:gd name="connsiteY1" fmla="*/ 1257 h 286875"/>
                <a:gd name="connsiteX2" fmla="*/ 0 w 202500"/>
                <a:gd name="connsiteY2" fmla="*/ 11652 h 286875"/>
                <a:gd name="connsiteX3" fmla="*/ 0 w 202500"/>
                <a:gd name="connsiteY3" fmla="*/ 278800 h 286875"/>
                <a:gd name="connsiteX4" fmla="*/ 7965 w 202500"/>
                <a:gd name="connsiteY4" fmla="*/ 291962 h 286875"/>
                <a:gd name="connsiteX5" fmla="*/ 23321 w 202500"/>
                <a:gd name="connsiteY5" fmla="*/ 290916 h 286875"/>
                <a:gd name="connsiteX6" fmla="*/ 209048 w 202500"/>
                <a:gd name="connsiteY6" fmla="*/ 160320 h 286875"/>
                <a:gd name="connsiteX7" fmla="*/ 213992 w 202500"/>
                <a:gd name="connsiteY7" fmla="*/ 150870 h 286875"/>
                <a:gd name="connsiteX8" fmla="*/ 209216 w 202500"/>
                <a:gd name="connsiteY8" fmla="*/ 141387 h 286875"/>
                <a:gd name="connsiteX9" fmla="*/ 18512 w 202500"/>
                <a:gd name="connsiteY9" fmla="*/ 2235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18512" y="2235"/>
                  </a:moveTo>
                  <a:cubicBezTo>
                    <a:pt x="14968" y="-346"/>
                    <a:pt x="10260" y="-718"/>
                    <a:pt x="6362" y="1257"/>
                  </a:cubicBezTo>
                  <a:cubicBezTo>
                    <a:pt x="2464" y="3248"/>
                    <a:pt x="0" y="7264"/>
                    <a:pt x="0" y="11652"/>
                  </a:cubicBezTo>
                  <a:lnTo>
                    <a:pt x="0" y="278800"/>
                  </a:lnTo>
                  <a:cubicBezTo>
                    <a:pt x="0" y="284335"/>
                    <a:pt x="3088" y="289414"/>
                    <a:pt x="7965" y="291962"/>
                  </a:cubicBezTo>
                  <a:cubicBezTo>
                    <a:pt x="12876" y="294494"/>
                    <a:pt x="18799" y="294122"/>
                    <a:pt x="23321" y="290916"/>
                  </a:cubicBezTo>
                  <a:lnTo>
                    <a:pt x="209048" y="160320"/>
                  </a:lnTo>
                  <a:cubicBezTo>
                    <a:pt x="212136" y="158144"/>
                    <a:pt x="213975" y="154634"/>
                    <a:pt x="213992" y="150870"/>
                  </a:cubicBezTo>
                  <a:cubicBezTo>
                    <a:pt x="214026" y="147090"/>
                    <a:pt x="212237" y="143513"/>
                    <a:pt x="209216" y="141387"/>
                  </a:cubicBezTo>
                  <a:lnTo>
                    <a:pt x="18512" y="223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任意多边形: 形状 41">
              <a:extLst>
                <a:ext uri="{FF2B5EF4-FFF2-40B4-BE49-F238E27FC236}">
                  <a16:creationId xmlns:a16="http://schemas.microsoft.com/office/drawing/2014/main" id="{2F776B10-51A1-4E47-9EDF-1237E6B40A5D}"/>
                </a:ext>
              </a:extLst>
            </p:cNvPr>
            <p:cNvSpPr/>
            <p:nvPr/>
          </p:nvSpPr>
          <p:spPr>
            <a:xfrm>
              <a:off x="23298225" y="4741738"/>
              <a:ext cx="405000" cy="151875"/>
            </a:xfrm>
            <a:custGeom>
              <a:avLst/>
              <a:gdLst>
                <a:gd name="connsiteX0" fmla="*/ 3658 w 405000"/>
                <a:gd name="connsiteY0" fmla="*/ 138341 h 151875"/>
                <a:gd name="connsiteX1" fmla="*/ 401 w 405000"/>
                <a:gd name="connsiteY1" fmla="*/ 147909 h 151875"/>
                <a:gd name="connsiteX2" fmla="*/ 8568 w 405000"/>
                <a:gd name="connsiteY2" fmla="*/ 153883 h 151875"/>
                <a:gd name="connsiteX3" fmla="*/ 396120 w 405000"/>
                <a:gd name="connsiteY3" fmla="*/ 153883 h 151875"/>
                <a:gd name="connsiteX4" fmla="*/ 407257 w 405000"/>
                <a:gd name="connsiteY4" fmla="*/ 145716 h 151875"/>
                <a:gd name="connsiteX5" fmla="*/ 402718 w 405000"/>
                <a:gd name="connsiteY5" fmla="*/ 132705 h 151875"/>
                <a:gd name="connsiteX6" fmla="*/ 215051 w 405000"/>
                <a:gd name="connsiteY6" fmla="*/ 2717 h 151875"/>
                <a:gd name="connsiteX7" fmla="*/ 197602 w 405000"/>
                <a:gd name="connsiteY7" fmla="*/ 2751 h 151875"/>
                <a:gd name="connsiteX8" fmla="*/ 3658 w 405000"/>
                <a:gd name="connsiteY8" fmla="*/ 13834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000" h="151875">
                  <a:moveTo>
                    <a:pt x="3658" y="138341"/>
                  </a:moveTo>
                  <a:cubicBezTo>
                    <a:pt x="586" y="140451"/>
                    <a:pt x="-730" y="144332"/>
                    <a:pt x="401" y="147909"/>
                  </a:cubicBezTo>
                  <a:cubicBezTo>
                    <a:pt x="1515" y="151453"/>
                    <a:pt x="4822" y="153883"/>
                    <a:pt x="8568" y="153883"/>
                  </a:cubicBezTo>
                  <a:lnTo>
                    <a:pt x="396120" y="153883"/>
                  </a:lnTo>
                  <a:cubicBezTo>
                    <a:pt x="401233" y="153883"/>
                    <a:pt x="405671" y="150593"/>
                    <a:pt x="407257" y="145716"/>
                  </a:cubicBezTo>
                  <a:cubicBezTo>
                    <a:pt x="408742" y="140856"/>
                    <a:pt x="406903" y="135557"/>
                    <a:pt x="402718" y="132705"/>
                  </a:cubicBezTo>
                  <a:lnTo>
                    <a:pt x="215051" y="2717"/>
                  </a:lnTo>
                  <a:cubicBezTo>
                    <a:pt x="209786" y="-911"/>
                    <a:pt x="202833" y="-911"/>
                    <a:pt x="197602" y="2751"/>
                  </a:cubicBezTo>
                  <a:lnTo>
                    <a:pt x="3658" y="13834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任意多边形: 形状 42">
              <a:extLst>
                <a:ext uri="{FF2B5EF4-FFF2-40B4-BE49-F238E27FC236}">
                  <a16:creationId xmlns:a16="http://schemas.microsoft.com/office/drawing/2014/main" id="{BDB8FE63-BBBC-4C59-A22A-AD2D16A59C30}"/>
                </a:ext>
              </a:extLst>
            </p:cNvPr>
            <p:cNvSpPr/>
            <p:nvPr/>
          </p:nvSpPr>
          <p:spPr>
            <a:xfrm>
              <a:off x="23530455" y="4575602"/>
              <a:ext cx="202500" cy="286875"/>
            </a:xfrm>
            <a:custGeom>
              <a:avLst/>
              <a:gdLst>
                <a:gd name="connsiteX0" fmla="*/ 4911 w 202500"/>
                <a:gd name="connsiteY0" fmla="*/ 140959 h 286875"/>
                <a:gd name="connsiteX1" fmla="*/ 0 w 202500"/>
                <a:gd name="connsiteY1" fmla="*/ 150493 h 286875"/>
                <a:gd name="connsiteX2" fmla="*/ 5046 w 202500"/>
                <a:gd name="connsiteY2" fmla="*/ 159994 h 286875"/>
                <a:gd name="connsiteX3" fmla="*/ 200391 w 202500"/>
                <a:gd name="connsiteY3" fmla="*/ 295078 h 286875"/>
                <a:gd name="connsiteX4" fmla="*/ 212422 w 202500"/>
                <a:gd name="connsiteY4" fmla="*/ 295821 h 286875"/>
                <a:gd name="connsiteX5" fmla="*/ 218649 w 202500"/>
                <a:gd name="connsiteY5" fmla="*/ 285561 h 286875"/>
                <a:gd name="connsiteX6" fmla="*/ 218649 w 202500"/>
                <a:gd name="connsiteY6" fmla="*/ 11663 h 286875"/>
                <a:gd name="connsiteX7" fmla="*/ 212355 w 202500"/>
                <a:gd name="connsiteY7" fmla="*/ 1302 h 286875"/>
                <a:gd name="connsiteX8" fmla="*/ 200273 w 202500"/>
                <a:gd name="connsiteY8" fmla="*/ 2162 h 286875"/>
                <a:gd name="connsiteX9" fmla="*/ 4911 w 202500"/>
                <a:gd name="connsiteY9" fmla="*/ 140959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4911" y="140959"/>
                  </a:moveTo>
                  <a:cubicBezTo>
                    <a:pt x="1822" y="143187"/>
                    <a:pt x="0" y="146713"/>
                    <a:pt x="0" y="150493"/>
                  </a:cubicBezTo>
                  <a:cubicBezTo>
                    <a:pt x="34" y="154307"/>
                    <a:pt x="1890" y="157885"/>
                    <a:pt x="5046" y="159994"/>
                  </a:cubicBezTo>
                  <a:lnTo>
                    <a:pt x="200391" y="295078"/>
                  </a:lnTo>
                  <a:cubicBezTo>
                    <a:pt x="203951" y="297542"/>
                    <a:pt x="208592" y="297863"/>
                    <a:pt x="212422" y="295821"/>
                  </a:cubicBezTo>
                  <a:cubicBezTo>
                    <a:pt x="216287" y="293863"/>
                    <a:pt x="218649" y="289847"/>
                    <a:pt x="218649" y="285561"/>
                  </a:cubicBezTo>
                  <a:lnTo>
                    <a:pt x="218649" y="11663"/>
                  </a:lnTo>
                  <a:cubicBezTo>
                    <a:pt x="218649" y="7309"/>
                    <a:pt x="216219" y="3310"/>
                    <a:pt x="212355" y="1302"/>
                  </a:cubicBezTo>
                  <a:cubicBezTo>
                    <a:pt x="208491" y="-707"/>
                    <a:pt x="203816" y="-369"/>
                    <a:pt x="200273" y="2162"/>
                  </a:cubicBezTo>
                  <a:lnTo>
                    <a:pt x="4911" y="14095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72203DE4-0ECF-4581-9583-B515448B267C}"/>
              </a:ext>
            </a:extLst>
          </p:cNvPr>
          <p:cNvGrpSpPr/>
          <p:nvPr/>
        </p:nvGrpSpPr>
        <p:grpSpPr>
          <a:xfrm>
            <a:off x="1994817" y="1075405"/>
            <a:ext cx="5080344" cy="5143022"/>
            <a:chOff x="6817727" y="643080"/>
            <a:chExt cx="5080344" cy="5143022"/>
          </a:xfrm>
        </p:grpSpPr>
        <p:sp>
          <p:nvSpPr>
            <p:cNvPr id="53" name="矩形: 圆角 52">
              <a:extLst>
                <a:ext uri="{FF2B5EF4-FFF2-40B4-BE49-F238E27FC236}">
                  <a16:creationId xmlns:a16="http://schemas.microsoft.com/office/drawing/2014/main" id="{8147C7B1-A171-4D09-9363-50B17AA2096C}"/>
                </a:ext>
              </a:extLst>
            </p:cNvPr>
            <p:cNvSpPr/>
            <p:nvPr/>
          </p:nvSpPr>
          <p:spPr>
            <a:xfrm>
              <a:off x="7363778" y="1173474"/>
              <a:ext cx="3959000" cy="408223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4" name="矩形: 圆角 53">
              <a:extLst>
                <a:ext uri="{FF2B5EF4-FFF2-40B4-BE49-F238E27FC236}">
                  <a16:creationId xmlns:a16="http://schemas.microsoft.com/office/drawing/2014/main" id="{768ADD07-A44E-44EE-A3AA-69B3D98B886D}"/>
                </a:ext>
              </a:extLst>
            </p:cNvPr>
            <p:cNvSpPr>
              <a:spLocks noChangeAspect="1"/>
            </p:cNvSpPr>
            <p:nvPr/>
          </p:nvSpPr>
          <p:spPr>
            <a:xfrm>
              <a:off x="7636827" y="1441046"/>
              <a:ext cx="3440957" cy="3563323"/>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5" name="îṣlîḍe">
              <a:hlinkClick r:id="" action="ppaction://noaction"/>
              <a:extLst>
                <a:ext uri="{FF2B5EF4-FFF2-40B4-BE49-F238E27FC236}">
                  <a16:creationId xmlns:a16="http://schemas.microsoft.com/office/drawing/2014/main" id="{994CBB20-43E7-4CDD-BF03-F28758240AAF}"/>
                </a:ext>
              </a:extLst>
            </p:cNvPr>
            <p:cNvSpPr/>
            <p:nvPr/>
          </p:nvSpPr>
          <p:spPr>
            <a:xfrm>
              <a:off x="7820940" y="2900226"/>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56" name="组合 55">
              <a:extLst>
                <a:ext uri="{FF2B5EF4-FFF2-40B4-BE49-F238E27FC236}">
                  <a16:creationId xmlns:a16="http://schemas.microsoft.com/office/drawing/2014/main" id="{575A695B-F5A0-4CE1-8F5D-7285DD0A6DD5}"/>
                </a:ext>
              </a:extLst>
            </p:cNvPr>
            <p:cNvGrpSpPr/>
            <p:nvPr/>
          </p:nvGrpSpPr>
          <p:grpSpPr>
            <a:xfrm>
              <a:off x="7718437" y="643080"/>
              <a:ext cx="3256844" cy="515719"/>
              <a:chOff x="7718437" y="643080"/>
              <a:chExt cx="3256844" cy="515719"/>
            </a:xfrm>
          </p:grpSpPr>
          <p:grpSp>
            <p:nvGrpSpPr>
              <p:cNvPr id="105" name="组合 104">
                <a:extLst>
                  <a:ext uri="{FF2B5EF4-FFF2-40B4-BE49-F238E27FC236}">
                    <a16:creationId xmlns:a16="http://schemas.microsoft.com/office/drawing/2014/main" id="{F1095A3D-1080-40E2-9516-639F4B012352}"/>
                  </a:ext>
                </a:extLst>
              </p:cNvPr>
              <p:cNvGrpSpPr/>
              <p:nvPr/>
            </p:nvGrpSpPr>
            <p:grpSpPr>
              <a:xfrm>
                <a:off x="7718437" y="643080"/>
                <a:ext cx="180000" cy="515719"/>
                <a:chOff x="1772667" y="1263943"/>
                <a:chExt cx="180000" cy="515719"/>
              </a:xfrm>
            </p:grpSpPr>
            <p:cxnSp>
              <p:nvCxnSpPr>
                <p:cNvPr id="118" name="直接连接符 117">
                  <a:extLst>
                    <a:ext uri="{FF2B5EF4-FFF2-40B4-BE49-F238E27FC236}">
                      <a16:creationId xmlns:a16="http://schemas.microsoft.com/office/drawing/2014/main" id="{37AAC995-A1B4-40F3-A305-4A3EED939F0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椭圆 118">
                  <a:extLst>
                    <a:ext uri="{FF2B5EF4-FFF2-40B4-BE49-F238E27FC236}">
                      <a16:creationId xmlns:a16="http://schemas.microsoft.com/office/drawing/2014/main" id="{09278DF0-0620-4D7A-8F51-7B32838C0398}"/>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6" name="组合 105">
                <a:extLst>
                  <a:ext uri="{FF2B5EF4-FFF2-40B4-BE49-F238E27FC236}">
                    <a16:creationId xmlns:a16="http://schemas.microsoft.com/office/drawing/2014/main" id="{1213DFA8-80CB-4935-AB1D-D709B3CACBFA}"/>
                  </a:ext>
                </a:extLst>
              </p:cNvPr>
              <p:cNvGrpSpPr/>
              <p:nvPr/>
            </p:nvGrpSpPr>
            <p:grpSpPr>
              <a:xfrm>
                <a:off x="8487648" y="643080"/>
                <a:ext cx="180000" cy="515719"/>
                <a:chOff x="1772667" y="1263943"/>
                <a:chExt cx="180000" cy="515719"/>
              </a:xfrm>
            </p:grpSpPr>
            <p:cxnSp>
              <p:nvCxnSpPr>
                <p:cNvPr id="116" name="直接连接符 115">
                  <a:extLst>
                    <a:ext uri="{FF2B5EF4-FFF2-40B4-BE49-F238E27FC236}">
                      <a16:creationId xmlns:a16="http://schemas.microsoft.com/office/drawing/2014/main" id="{29407C8F-254E-4BA5-B2B1-0B3BBABA12F4}"/>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7A162360-3C3F-4076-BEDE-8BA63CFEEAB7}"/>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7" name="组合 106">
                <a:extLst>
                  <a:ext uri="{FF2B5EF4-FFF2-40B4-BE49-F238E27FC236}">
                    <a16:creationId xmlns:a16="http://schemas.microsoft.com/office/drawing/2014/main" id="{8668416C-1288-43B9-A099-4831B5004A85}"/>
                  </a:ext>
                </a:extLst>
              </p:cNvPr>
              <p:cNvGrpSpPr/>
              <p:nvPr/>
            </p:nvGrpSpPr>
            <p:grpSpPr>
              <a:xfrm>
                <a:off x="9256859" y="643080"/>
                <a:ext cx="180000" cy="515719"/>
                <a:chOff x="1772667" y="1263943"/>
                <a:chExt cx="180000" cy="515719"/>
              </a:xfrm>
            </p:grpSpPr>
            <p:cxnSp>
              <p:nvCxnSpPr>
                <p:cNvPr id="114" name="直接连接符 113">
                  <a:extLst>
                    <a:ext uri="{FF2B5EF4-FFF2-40B4-BE49-F238E27FC236}">
                      <a16:creationId xmlns:a16="http://schemas.microsoft.com/office/drawing/2014/main" id="{6CBDF802-BCF4-457F-9BFC-21DF2253433E}"/>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椭圆 114">
                  <a:extLst>
                    <a:ext uri="{FF2B5EF4-FFF2-40B4-BE49-F238E27FC236}">
                      <a16:creationId xmlns:a16="http://schemas.microsoft.com/office/drawing/2014/main" id="{CCAE7801-8198-40CA-B39A-84CAD69D7151}"/>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8" name="组合 107">
                <a:extLst>
                  <a:ext uri="{FF2B5EF4-FFF2-40B4-BE49-F238E27FC236}">
                    <a16:creationId xmlns:a16="http://schemas.microsoft.com/office/drawing/2014/main" id="{6CCB5B8B-732B-4980-9C87-79B335177BCC}"/>
                  </a:ext>
                </a:extLst>
              </p:cNvPr>
              <p:cNvGrpSpPr/>
              <p:nvPr/>
            </p:nvGrpSpPr>
            <p:grpSpPr>
              <a:xfrm>
                <a:off x="10026070" y="643080"/>
                <a:ext cx="180000" cy="515719"/>
                <a:chOff x="1772667" y="1263943"/>
                <a:chExt cx="180000" cy="515719"/>
              </a:xfrm>
            </p:grpSpPr>
            <p:cxnSp>
              <p:nvCxnSpPr>
                <p:cNvPr id="112" name="直接连接符 111">
                  <a:extLst>
                    <a:ext uri="{FF2B5EF4-FFF2-40B4-BE49-F238E27FC236}">
                      <a16:creationId xmlns:a16="http://schemas.microsoft.com/office/drawing/2014/main" id="{D484B7F7-7D5E-4F8B-86D3-86D5C12F319E}"/>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椭圆 112">
                  <a:extLst>
                    <a:ext uri="{FF2B5EF4-FFF2-40B4-BE49-F238E27FC236}">
                      <a16:creationId xmlns:a16="http://schemas.microsoft.com/office/drawing/2014/main" id="{2F9AF25D-7846-464B-A633-10C0E9942879}"/>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a:extLst>
                  <a:ext uri="{FF2B5EF4-FFF2-40B4-BE49-F238E27FC236}">
                    <a16:creationId xmlns:a16="http://schemas.microsoft.com/office/drawing/2014/main" id="{A2EE8C90-A967-4A61-9370-D1963065A9D1}"/>
                  </a:ext>
                </a:extLst>
              </p:cNvPr>
              <p:cNvGrpSpPr/>
              <p:nvPr/>
            </p:nvGrpSpPr>
            <p:grpSpPr>
              <a:xfrm>
                <a:off x="10795281" y="643080"/>
                <a:ext cx="180000" cy="515719"/>
                <a:chOff x="1772667" y="1263943"/>
                <a:chExt cx="180000" cy="515719"/>
              </a:xfrm>
            </p:grpSpPr>
            <p:cxnSp>
              <p:nvCxnSpPr>
                <p:cNvPr id="110" name="直接连接符 109">
                  <a:extLst>
                    <a:ext uri="{FF2B5EF4-FFF2-40B4-BE49-F238E27FC236}">
                      <a16:creationId xmlns:a16="http://schemas.microsoft.com/office/drawing/2014/main" id="{5D0EAD11-F466-4613-8A45-B98BE76D0646}"/>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a:extLst>
                    <a:ext uri="{FF2B5EF4-FFF2-40B4-BE49-F238E27FC236}">
                      <a16:creationId xmlns:a16="http://schemas.microsoft.com/office/drawing/2014/main" id="{A55CA66A-1B31-4CC1-B905-EC2C3DA70F89}"/>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57" name="组合 56">
              <a:extLst>
                <a:ext uri="{FF2B5EF4-FFF2-40B4-BE49-F238E27FC236}">
                  <a16:creationId xmlns:a16="http://schemas.microsoft.com/office/drawing/2014/main" id="{C56AACC5-4C31-4B94-903F-F2F5FCCDA3CF}"/>
                </a:ext>
              </a:extLst>
            </p:cNvPr>
            <p:cNvGrpSpPr/>
            <p:nvPr/>
          </p:nvGrpSpPr>
          <p:grpSpPr>
            <a:xfrm>
              <a:off x="7820940" y="5270383"/>
              <a:ext cx="3256844" cy="515719"/>
              <a:chOff x="7808437" y="5329199"/>
              <a:chExt cx="3256844" cy="515719"/>
            </a:xfrm>
          </p:grpSpPr>
          <p:grpSp>
            <p:nvGrpSpPr>
              <p:cNvPr id="90" name="组合 89">
                <a:extLst>
                  <a:ext uri="{FF2B5EF4-FFF2-40B4-BE49-F238E27FC236}">
                    <a16:creationId xmlns:a16="http://schemas.microsoft.com/office/drawing/2014/main" id="{F4310FBC-D9BA-4F31-9F8C-CF93DCA6EDF6}"/>
                  </a:ext>
                </a:extLst>
              </p:cNvPr>
              <p:cNvGrpSpPr/>
              <p:nvPr/>
            </p:nvGrpSpPr>
            <p:grpSpPr>
              <a:xfrm flipV="1">
                <a:off x="7808437" y="5329199"/>
                <a:ext cx="180000" cy="515719"/>
                <a:chOff x="1772667" y="1263943"/>
                <a:chExt cx="180000" cy="515719"/>
              </a:xfrm>
            </p:grpSpPr>
            <p:cxnSp>
              <p:nvCxnSpPr>
                <p:cNvPr id="103" name="直接连接符 102">
                  <a:extLst>
                    <a:ext uri="{FF2B5EF4-FFF2-40B4-BE49-F238E27FC236}">
                      <a16:creationId xmlns:a16="http://schemas.microsoft.com/office/drawing/2014/main" id="{5C120D0C-8A4B-4FC9-8143-F73881B6063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38F89710-8D28-45DD-8658-8156454BB1F2}"/>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a:extLst>
                  <a:ext uri="{FF2B5EF4-FFF2-40B4-BE49-F238E27FC236}">
                    <a16:creationId xmlns:a16="http://schemas.microsoft.com/office/drawing/2014/main" id="{587BAAF5-B7D4-4528-905D-9018634BD63A}"/>
                  </a:ext>
                </a:extLst>
              </p:cNvPr>
              <p:cNvGrpSpPr/>
              <p:nvPr/>
            </p:nvGrpSpPr>
            <p:grpSpPr>
              <a:xfrm flipV="1">
                <a:off x="8577648" y="5329199"/>
                <a:ext cx="180000" cy="515719"/>
                <a:chOff x="1772667" y="1263943"/>
                <a:chExt cx="180000" cy="515719"/>
              </a:xfrm>
            </p:grpSpPr>
            <p:cxnSp>
              <p:nvCxnSpPr>
                <p:cNvPr id="101" name="直接连接符 100">
                  <a:extLst>
                    <a:ext uri="{FF2B5EF4-FFF2-40B4-BE49-F238E27FC236}">
                      <a16:creationId xmlns:a16="http://schemas.microsoft.com/office/drawing/2014/main" id="{8F0A1B6A-0252-45FA-B303-925EFCD0739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DFBC6EE5-46A3-456E-8169-EA39B449F92C}"/>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48C5A919-D8C6-4338-B3B3-65863F8E33E7}"/>
                  </a:ext>
                </a:extLst>
              </p:cNvPr>
              <p:cNvGrpSpPr/>
              <p:nvPr/>
            </p:nvGrpSpPr>
            <p:grpSpPr>
              <a:xfrm flipV="1">
                <a:off x="9346859" y="5329199"/>
                <a:ext cx="180000" cy="515719"/>
                <a:chOff x="1772667" y="1263943"/>
                <a:chExt cx="180000" cy="515719"/>
              </a:xfrm>
            </p:grpSpPr>
            <p:cxnSp>
              <p:nvCxnSpPr>
                <p:cNvPr id="99" name="直接连接符 98">
                  <a:extLst>
                    <a:ext uri="{FF2B5EF4-FFF2-40B4-BE49-F238E27FC236}">
                      <a16:creationId xmlns:a16="http://schemas.microsoft.com/office/drawing/2014/main" id="{3EF98DAF-5777-48CF-BEAC-3CE98FEE8CDC}"/>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52D1CC2D-88BE-45A6-85A5-138F7194C341}"/>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3" name="组合 92">
                <a:extLst>
                  <a:ext uri="{FF2B5EF4-FFF2-40B4-BE49-F238E27FC236}">
                    <a16:creationId xmlns:a16="http://schemas.microsoft.com/office/drawing/2014/main" id="{B6CF4759-BEC3-47F4-ACD3-7FA5804BD9B6}"/>
                  </a:ext>
                </a:extLst>
              </p:cNvPr>
              <p:cNvGrpSpPr/>
              <p:nvPr/>
            </p:nvGrpSpPr>
            <p:grpSpPr>
              <a:xfrm flipV="1">
                <a:off x="10116070" y="5329199"/>
                <a:ext cx="180000" cy="515719"/>
                <a:chOff x="1772667" y="1263943"/>
                <a:chExt cx="180000" cy="515719"/>
              </a:xfrm>
            </p:grpSpPr>
            <p:cxnSp>
              <p:nvCxnSpPr>
                <p:cNvPr id="97" name="直接连接符 96">
                  <a:extLst>
                    <a:ext uri="{FF2B5EF4-FFF2-40B4-BE49-F238E27FC236}">
                      <a16:creationId xmlns:a16="http://schemas.microsoft.com/office/drawing/2014/main" id="{294697D8-FDB4-4868-A949-DC06FD088001}"/>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BFBCB18F-EBB8-4526-9D83-BE8E68BDE951}"/>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a:extLst>
                  <a:ext uri="{FF2B5EF4-FFF2-40B4-BE49-F238E27FC236}">
                    <a16:creationId xmlns:a16="http://schemas.microsoft.com/office/drawing/2014/main" id="{281AD1DB-26A1-4165-B8D8-D7F4D155D65D}"/>
                  </a:ext>
                </a:extLst>
              </p:cNvPr>
              <p:cNvGrpSpPr/>
              <p:nvPr/>
            </p:nvGrpSpPr>
            <p:grpSpPr>
              <a:xfrm flipV="1">
                <a:off x="10885281" y="5329199"/>
                <a:ext cx="180000" cy="515719"/>
                <a:chOff x="1772667" y="1263943"/>
                <a:chExt cx="180000" cy="515719"/>
              </a:xfrm>
            </p:grpSpPr>
            <p:cxnSp>
              <p:nvCxnSpPr>
                <p:cNvPr id="95" name="直接连接符 94">
                  <a:extLst>
                    <a:ext uri="{FF2B5EF4-FFF2-40B4-BE49-F238E27FC236}">
                      <a16:creationId xmlns:a16="http://schemas.microsoft.com/office/drawing/2014/main" id="{C718A020-9E97-43B6-9A86-712393EF8806}"/>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90E53A63-EF0E-4397-9499-CFFF6D1509C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58" name="组合 57">
              <a:extLst>
                <a:ext uri="{FF2B5EF4-FFF2-40B4-BE49-F238E27FC236}">
                  <a16:creationId xmlns:a16="http://schemas.microsoft.com/office/drawing/2014/main" id="{9D65B292-D03D-4938-BF7D-AF64E9091CC6}"/>
                </a:ext>
              </a:extLst>
            </p:cNvPr>
            <p:cNvGrpSpPr/>
            <p:nvPr/>
          </p:nvGrpSpPr>
          <p:grpSpPr>
            <a:xfrm>
              <a:off x="11382352" y="1611171"/>
              <a:ext cx="515719" cy="3206692"/>
              <a:chOff x="11382352" y="1441049"/>
              <a:chExt cx="515719" cy="3206692"/>
            </a:xfrm>
          </p:grpSpPr>
          <p:grpSp>
            <p:nvGrpSpPr>
              <p:cNvPr id="75" name="组合 74">
                <a:extLst>
                  <a:ext uri="{FF2B5EF4-FFF2-40B4-BE49-F238E27FC236}">
                    <a16:creationId xmlns:a16="http://schemas.microsoft.com/office/drawing/2014/main" id="{02569210-4FA9-4C9C-A0A9-7B5D30882308}"/>
                  </a:ext>
                </a:extLst>
              </p:cNvPr>
              <p:cNvGrpSpPr/>
              <p:nvPr/>
            </p:nvGrpSpPr>
            <p:grpSpPr>
              <a:xfrm rot="16200000" flipV="1">
                <a:off x="11550212" y="4299881"/>
                <a:ext cx="180000" cy="515719"/>
                <a:chOff x="1772667" y="1263943"/>
                <a:chExt cx="180000" cy="515719"/>
              </a:xfrm>
            </p:grpSpPr>
            <p:cxnSp>
              <p:nvCxnSpPr>
                <p:cNvPr id="88" name="直接连接符 87">
                  <a:extLst>
                    <a:ext uri="{FF2B5EF4-FFF2-40B4-BE49-F238E27FC236}">
                      <a16:creationId xmlns:a16="http://schemas.microsoft.com/office/drawing/2014/main" id="{62327A8F-8A78-4534-BCB1-0A142404A6F1}"/>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528F5B0C-1E0F-4E52-9207-5BDA16CDF03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a:extLst>
                  <a:ext uri="{FF2B5EF4-FFF2-40B4-BE49-F238E27FC236}">
                    <a16:creationId xmlns:a16="http://schemas.microsoft.com/office/drawing/2014/main" id="{7F0C40E0-DAC4-4036-BF6A-DA89F6844729}"/>
                  </a:ext>
                </a:extLst>
              </p:cNvPr>
              <p:cNvGrpSpPr/>
              <p:nvPr/>
            </p:nvGrpSpPr>
            <p:grpSpPr>
              <a:xfrm rot="16200000" flipH="1" flipV="1">
                <a:off x="11550212" y="1273189"/>
                <a:ext cx="180000" cy="515719"/>
                <a:chOff x="1772667" y="1263943"/>
                <a:chExt cx="180000" cy="515719"/>
              </a:xfrm>
            </p:grpSpPr>
            <p:cxnSp>
              <p:nvCxnSpPr>
                <p:cNvPr id="86" name="直接连接符 85">
                  <a:extLst>
                    <a:ext uri="{FF2B5EF4-FFF2-40B4-BE49-F238E27FC236}">
                      <a16:creationId xmlns:a16="http://schemas.microsoft.com/office/drawing/2014/main" id="{55B2D297-B4FE-40BF-B154-F2491D0096FE}"/>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FB9B5826-0B0F-43C5-AADC-50FA5694D411}"/>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7" name="组合 76">
                <a:extLst>
                  <a:ext uri="{FF2B5EF4-FFF2-40B4-BE49-F238E27FC236}">
                    <a16:creationId xmlns:a16="http://schemas.microsoft.com/office/drawing/2014/main" id="{C113391F-CADF-4468-BD86-899559EC8FC3}"/>
                  </a:ext>
                </a:extLst>
              </p:cNvPr>
              <p:cNvGrpSpPr/>
              <p:nvPr/>
            </p:nvGrpSpPr>
            <p:grpSpPr>
              <a:xfrm rot="16200000" flipH="1" flipV="1">
                <a:off x="11550211" y="2042400"/>
                <a:ext cx="180000" cy="515718"/>
                <a:chOff x="1772667" y="1263944"/>
                <a:chExt cx="180000" cy="515718"/>
              </a:xfrm>
            </p:grpSpPr>
            <p:cxnSp>
              <p:nvCxnSpPr>
                <p:cNvPr id="84" name="直接连接符 83">
                  <a:extLst>
                    <a:ext uri="{FF2B5EF4-FFF2-40B4-BE49-F238E27FC236}">
                      <a16:creationId xmlns:a16="http://schemas.microsoft.com/office/drawing/2014/main" id="{72C1DD67-C173-4FEB-9859-1AEA1103D1DE}"/>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5C532E00-928F-4961-A979-E096C2BD9A18}"/>
                    </a:ext>
                  </a:extLst>
                </p:cNvPr>
                <p:cNvSpPr>
                  <a:spLocks noChangeAspect="1"/>
                </p:cNvSpPr>
                <p:nvPr/>
              </p:nvSpPr>
              <p:spPr>
                <a:xfrm>
                  <a:off x="1772667" y="1263944"/>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B485AA11-9B32-41EE-B9DB-CAD9E9073D25}"/>
                  </a:ext>
                </a:extLst>
              </p:cNvPr>
              <p:cNvGrpSpPr/>
              <p:nvPr/>
            </p:nvGrpSpPr>
            <p:grpSpPr>
              <a:xfrm rot="16200000" flipH="1" flipV="1">
                <a:off x="11550212" y="2811611"/>
                <a:ext cx="180000" cy="515719"/>
                <a:chOff x="1772667" y="1263943"/>
                <a:chExt cx="180000" cy="515719"/>
              </a:xfrm>
            </p:grpSpPr>
            <p:cxnSp>
              <p:nvCxnSpPr>
                <p:cNvPr id="82" name="直接连接符 81">
                  <a:extLst>
                    <a:ext uri="{FF2B5EF4-FFF2-40B4-BE49-F238E27FC236}">
                      <a16:creationId xmlns:a16="http://schemas.microsoft.com/office/drawing/2014/main" id="{E44A7D8B-28AD-4157-8C91-1259E79EAC9C}"/>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2E9CB05B-BE08-4B29-A481-F0AB050B43E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a:extLst>
                  <a:ext uri="{FF2B5EF4-FFF2-40B4-BE49-F238E27FC236}">
                    <a16:creationId xmlns:a16="http://schemas.microsoft.com/office/drawing/2014/main" id="{71C1E658-5D24-4561-9E41-24F210D93287}"/>
                  </a:ext>
                </a:extLst>
              </p:cNvPr>
              <p:cNvGrpSpPr/>
              <p:nvPr/>
            </p:nvGrpSpPr>
            <p:grpSpPr>
              <a:xfrm rot="16200000" flipH="1" flipV="1">
                <a:off x="11550211" y="3580822"/>
                <a:ext cx="180000" cy="515718"/>
                <a:chOff x="1772667" y="1263944"/>
                <a:chExt cx="180000" cy="515718"/>
              </a:xfrm>
            </p:grpSpPr>
            <p:cxnSp>
              <p:nvCxnSpPr>
                <p:cNvPr id="80" name="直接连接符 79">
                  <a:extLst>
                    <a:ext uri="{FF2B5EF4-FFF2-40B4-BE49-F238E27FC236}">
                      <a16:creationId xmlns:a16="http://schemas.microsoft.com/office/drawing/2014/main" id="{D9B92C0A-EFAC-45E9-8149-C17FD8B9C3FE}"/>
                    </a:ext>
                  </a:extLst>
                </p:cNvPr>
                <p:cNvCxnSpPr>
                  <a:cxnSpLocks/>
                </p:cNvCxnSpPr>
                <p:nvPr/>
              </p:nvCxnSpPr>
              <p:spPr>
                <a:xfrm>
                  <a:off x="1862668"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5066F530-D423-4FD7-A88C-151BD91D4141}"/>
                    </a:ext>
                  </a:extLst>
                </p:cNvPr>
                <p:cNvSpPr>
                  <a:spLocks noChangeAspect="1"/>
                </p:cNvSpPr>
                <p:nvPr/>
              </p:nvSpPr>
              <p:spPr>
                <a:xfrm>
                  <a:off x="1772667" y="1263944"/>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59" name="组合 58">
              <a:extLst>
                <a:ext uri="{FF2B5EF4-FFF2-40B4-BE49-F238E27FC236}">
                  <a16:creationId xmlns:a16="http://schemas.microsoft.com/office/drawing/2014/main" id="{76ADDF15-3E28-47B1-8D27-4360148A42A7}"/>
                </a:ext>
              </a:extLst>
            </p:cNvPr>
            <p:cNvGrpSpPr/>
            <p:nvPr/>
          </p:nvGrpSpPr>
          <p:grpSpPr>
            <a:xfrm>
              <a:off x="6817727" y="1611169"/>
              <a:ext cx="515719" cy="3206694"/>
              <a:chOff x="6817727" y="1441047"/>
              <a:chExt cx="515719" cy="3206694"/>
            </a:xfrm>
          </p:grpSpPr>
          <p:grpSp>
            <p:nvGrpSpPr>
              <p:cNvPr id="60" name="组合 59">
                <a:extLst>
                  <a:ext uri="{FF2B5EF4-FFF2-40B4-BE49-F238E27FC236}">
                    <a16:creationId xmlns:a16="http://schemas.microsoft.com/office/drawing/2014/main" id="{A7708352-E91F-4A3D-8EEE-89CBF2911DF9}"/>
                  </a:ext>
                </a:extLst>
              </p:cNvPr>
              <p:cNvGrpSpPr/>
              <p:nvPr/>
            </p:nvGrpSpPr>
            <p:grpSpPr>
              <a:xfrm rot="5400000" flipV="1">
                <a:off x="6985587" y="1273187"/>
                <a:ext cx="180000" cy="515719"/>
                <a:chOff x="1772667" y="1263943"/>
                <a:chExt cx="180000" cy="515719"/>
              </a:xfrm>
            </p:grpSpPr>
            <p:cxnSp>
              <p:nvCxnSpPr>
                <p:cNvPr id="73" name="直接连接符 72">
                  <a:extLst>
                    <a:ext uri="{FF2B5EF4-FFF2-40B4-BE49-F238E27FC236}">
                      <a16:creationId xmlns:a16="http://schemas.microsoft.com/office/drawing/2014/main" id="{8D2DE697-7F93-4D51-9AB4-4A508C1DC9F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0E500683-1F6D-437E-952E-A99850023EC4}"/>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61" name="组合 60">
                <a:extLst>
                  <a:ext uri="{FF2B5EF4-FFF2-40B4-BE49-F238E27FC236}">
                    <a16:creationId xmlns:a16="http://schemas.microsoft.com/office/drawing/2014/main" id="{95716DA6-FF50-4847-AB27-7C47611D5481}"/>
                  </a:ext>
                </a:extLst>
              </p:cNvPr>
              <p:cNvGrpSpPr/>
              <p:nvPr/>
            </p:nvGrpSpPr>
            <p:grpSpPr>
              <a:xfrm rot="5400000" flipV="1">
                <a:off x="6985587" y="2042399"/>
                <a:ext cx="180000" cy="515719"/>
                <a:chOff x="1772667" y="1263943"/>
                <a:chExt cx="180000" cy="515719"/>
              </a:xfrm>
            </p:grpSpPr>
            <p:cxnSp>
              <p:nvCxnSpPr>
                <p:cNvPr id="71" name="直接连接符 70">
                  <a:extLst>
                    <a:ext uri="{FF2B5EF4-FFF2-40B4-BE49-F238E27FC236}">
                      <a16:creationId xmlns:a16="http://schemas.microsoft.com/office/drawing/2014/main" id="{C92CD1DE-ED49-41F1-AE61-0891993DFCAD}"/>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3F7DD41D-626F-470E-B9A6-F22C7625B656}"/>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62" name="组合 61">
                <a:extLst>
                  <a:ext uri="{FF2B5EF4-FFF2-40B4-BE49-F238E27FC236}">
                    <a16:creationId xmlns:a16="http://schemas.microsoft.com/office/drawing/2014/main" id="{A7EBFD56-5BB0-461D-98B4-0E94CCD1986B}"/>
                  </a:ext>
                </a:extLst>
              </p:cNvPr>
              <p:cNvGrpSpPr/>
              <p:nvPr/>
            </p:nvGrpSpPr>
            <p:grpSpPr>
              <a:xfrm rot="5400000" flipV="1">
                <a:off x="6985587" y="2811610"/>
                <a:ext cx="180000" cy="515719"/>
                <a:chOff x="1772667" y="1263943"/>
                <a:chExt cx="180000" cy="515719"/>
              </a:xfrm>
            </p:grpSpPr>
            <p:cxnSp>
              <p:nvCxnSpPr>
                <p:cNvPr id="69" name="直接连接符 68">
                  <a:extLst>
                    <a:ext uri="{FF2B5EF4-FFF2-40B4-BE49-F238E27FC236}">
                      <a16:creationId xmlns:a16="http://schemas.microsoft.com/office/drawing/2014/main" id="{300FCD8F-3253-415F-A16C-BD0968B6E168}"/>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2FFA052F-4694-4C52-8727-88AB1B1978C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63" name="组合 62">
                <a:extLst>
                  <a:ext uri="{FF2B5EF4-FFF2-40B4-BE49-F238E27FC236}">
                    <a16:creationId xmlns:a16="http://schemas.microsoft.com/office/drawing/2014/main" id="{43C915E1-32ED-41D1-A65E-28784BC1EDD9}"/>
                  </a:ext>
                </a:extLst>
              </p:cNvPr>
              <p:cNvGrpSpPr/>
              <p:nvPr/>
            </p:nvGrpSpPr>
            <p:grpSpPr>
              <a:xfrm rot="5400000" flipV="1">
                <a:off x="6985587" y="3580821"/>
                <a:ext cx="180000" cy="515719"/>
                <a:chOff x="1772667" y="1263943"/>
                <a:chExt cx="180000" cy="515719"/>
              </a:xfrm>
            </p:grpSpPr>
            <p:cxnSp>
              <p:nvCxnSpPr>
                <p:cNvPr id="67" name="直接连接符 66">
                  <a:extLst>
                    <a:ext uri="{FF2B5EF4-FFF2-40B4-BE49-F238E27FC236}">
                      <a16:creationId xmlns:a16="http://schemas.microsoft.com/office/drawing/2014/main" id="{52114220-E8C6-49A1-BB19-2CD2831CF99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280F4BEF-317D-4FEF-9340-004B83396A85}"/>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F0DB3842-0A3A-4677-97D2-E301126086CC}"/>
                  </a:ext>
                </a:extLst>
              </p:cNvPr>
              <p:cNvGrpSpPr/>
              <p:nvPr/>
            </p:nvGrpSpPr>
            <p:grpSpPr>
              <a:xfrm rot="5400000" flipH="1" flipV="1">
                <a:off x="6985587" y="4299881"/>
                <a:ext cx="180000" cy="515719"/>
                <a:chOff x="1772667" y="1263943"/>
                <a:chExt cx="180000" cy="515719"/>
              </a:xfrm>
            </p:grpSpPr>
            <p:cxnSp>
              <p:nvCxnSpPr>
                <p:cNvPr id="65" name="直接连接符 64">
                  <a:extLst>
                    <a:ext uri="{FF2B5EF4-FFF2-40B4-BE49-F238E27FC236}">
                      <a16:creationId xmlns:a16="http://schemas.microsoft.com/office/drawing/2014/main" id="{5F64C893-159A-4B3A-8C9C-78F0E8AE7B94}"/>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D82177C0-3780-4E3B-AF8D-B0D7CE78B68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20" name="组合 119">
            <a:extLst>
              <a:ext uri="{FF2B5EF4-FFF2-40B4-BE49-F238E27FC236}">
                <a16:creationId xmlns:a16="http://schemas.microsoft.com/office/drawing/2014/main" id="{4E4C0904-FF8A-4906-AAF2-31480DCB198F}"/>
              </a:ext>
            </a:extLst>
          </p:cNvPr>
          <p:cNvGrpSpPr/>
          <p:nvPr/>
        </p:nvGrpSpPr>
        <p:grpSpPr>
          <a:xfrm>
            <a:off x="280506" y="2381796"/>
            <a:ext cx="1453601" cy="2932838"/>
            <a:chOff x="280507" y="2381796"/>
            <a:chExt cx="1421196" cy="2843953"/>
          </a:xfrm>
        </p:grpSpPr>
        <p:sp>
          <p:nvSpPr>
            <p:cNvPr id="121" name="îṣlîḍe">
              <a:hlinkClick r:id="" action="ppaction://noaction"/>
              <a:extLst>
                <a:ext uri="{FF2B5EF4-FFF2-40B4-BE49-F238E27FC236}">
                  <a16:creationId xmlns:a16="http://schemas.microsoft.com/office/drawing/2014/main" id="{586F14EB-2B81-4E5F-820F-AE7D1E727873}"/>
                </a:ext>
              </a:extLst>
            </p:cNvPr>
            <p:cNvSpPr/>
            <p:nvPr/>
          </p:nvSpPr>
          <p:spPr>
            <a:xfrm>
              <a:off x="324424" y="3199648"/>
              <a:ext cx="1347625" cy="399661"/>
            </a:xfrm>
            <a:prstGeom prst="rect">
              <a:avLst/>
            </a:prstGeom>
            <a:noFill/>
            <a:ln w="28575">
              <a:solidFill>
                <a:srgbClr val="00B0F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22" name="îṣlîḍe">
              <a:hlinkClick r:id="" action="ppaction://noaction"/>
              <a:extLst>
                <a:ext uri="{FF2B5EF4-FFF2-40B4-BE49-F238E27FC236}">
                  <a16:creationId xmlns:a16="http://schemas.microsoft.com/office/drawing/2014/main" id="{C586B99A-7BAF-4212-8D3E-D0375325BDBD}"/>
                </a:ext>
              </a:extLst>
            </p:cNvPr>
            <p:cNvSpPr/>
            <p:nvPr/>
          </p:nvSpPr>
          <p:spPr>
            <a:xfrm>
              <a:off x="324424" y="4017500"/>
              <a:ext cx="1347625" cy="399661"/>
            </a:xfrm>
            <a:prstGeom prst="rect">
              <a:avLst/>
            </a:prstGeom>
            <a:noFill/>
            <a:ln w="28575">
              <a:solidFill>
                <a:srgbClr val="00B0F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23" name="îṣlîḍe">
              <a:hlinkClick r:id="" action="ppaction://noaction"/>
              <a:extLst>
                <a:ext uri="{FF2B5EF4-FFF2-40B4-BE49-F238E27FC236}">
                  <a16:creationId xmlns:a16="http://schemas.microsoft.com/office/drawing/2014/main" id="{2B7FB3B4-60D4-4D5C-82EA-5160B0E8B8DD}"/>
                </a:ext>
              </a:extLst>
            </p:cNvPr>
            <p:cNvSpPr/>
            <p:nvPr/>
          </p:nvSpPr>
          <p:spPr>
            <a:xfrm>
              <a:off x="324424" y="2381796"/>
              <a:ext cx="1347625" cy="399661"/>
            </a:xfrm>
            <a:prstGeom prst="rect">
              <a:avLst/>
            </a:prstGeom>
            <a:noFill/>
            <a:ln w="28575">
              <a:solidFill>
                <a:srgbClr val="00B0F0"/>
              </a:solidFill>
            </a:ln>
          </p:spPr>
          <p:txBody>
            <a:bodyPr wrap="square" anchor="ctr" anchorCtr="0">
              <a:normAutofit/>
            </a:bodyPr>
            <a:lstStyle/>
            <a:p>
              <a:pPr lvl="0" algn="ctr"/>
              <a:endParaRPr lang="en-US" altLang="zh-CN" b="1" dirty="0">
                <a:solidFill>
                  <a:schemeClr val="tx1">
                    <a:lumMod val="65000"/>
                    <a:lumOff val="35000"/>
                  </a:schemeClr>
                </a:solidFill>
              </a:endParaRPr>
            </a:p>
          </p:txBody>
        </p:sp>
        <p:sp>
          <p:nvSpPr>
            <p:cNvPr id="124" name="îṣlîḍe">
              <a:hlinkClick r:id="" action="ppaction://noaction"/>
              <a:extLst>
                <a:ext uri="{FF2B5EF4-FFF2-40B4-BE49-F238E27FC236}">
                  <a16:creationId xmlns:a16="http://schemas.microsoft.com/office/drawing/2014/main" id="{1AC0D42E-AF07-43B3-B95C-D613B71A3CDA}"/>
                </a:ext>
              </a:extLst>
            </p:cNvPr>
            <p:cNvSpPr/>
            <p:nvPr/>
          </p:nvSpPr>
          <p:spPr>
            <a:xfrm>
              <a:off x="324424" y="3608574"/>
              <a:ext cx="1347625" cy="399661"/>
            </a:xfrm>
            <a:prstGeom prst="rect">
              <a:avLst/>
            </a:prstGeom>
            <a:noFill/>
            <a:ln w="28575">
              <a:solidFill>
                <a:srgbClr val="00B0F0"/>
              </a:solidFill>
            </a:ln>
          </p:spPr>
          <p:txBody>
            <a:bodyPr wrap="square" anchor="ctr" anchorCtr="0">
              <a:normAutofit/>
            </a:bodyPr>
            <a:lstStyle/>
            <a:p>
              <a:pPr algn="ctr"/>
              <a:r>
                <a:rPr lang="en-US" altLang="zh-CN" b="1" dirty="0">
                  <a:solidFill>
                    <a:schemeClr val="tx1">
                      <a:lumMod val="65000"/>
                      <a:lumOff val="35000"/>
                    </a:schemeClr>
                  </a:solidFill>
                </a:rPr>
                <a:t>……</a:t>
              </a:r>
            </a:p>
          </p:txBody>
        </p:sp>
        <p:sp>
          <p:nvSpPr>
            <p:cNvPr id="125" name="îṣlîḍe">
              <a:hlinkClick r:id="" action="ppaction://noaction"/>
              <a:extLst>
                <a:ext uri="{FF2B5EF4-FFF2-40B4-BE49-F238E27FC236}">
                  <a16:creationId xmlns:a16="http://schemas.microsoft.com/office/drawing/2014/main" id="{E68BCC03-89DD-43EB-9850-05DA03929483}"/>
                </a:ext>
              </a:extLst>
            </p:cNvPr>
            <p:cNvSpPr/>
            <p:nvPr/>
          </p:nvSpPr>
          <p:spPr>
            <a:xfrm>
              <a:off x="324424" y="4426428"/>
              <a:ext cx="1347625" cy="399661"/>
            </a:xfrm>
            <a:prstGeom prst="rect">
              <a:avLst/>
            </a:prstGeom>
            <a:noFill/>
            <a:ln w="28575">
              <a:solidFill>
                <a:srgbClr val="00B0F0"/>
              </a:solidFill>
            </a:ln>
          </p:spPr>
          <p:txBody>
            <a:bodyPr wrap="square" anchor="ctr" anchorCtr="0">
              <a:normAutofit/>
            </a:bodyPr>
            <a:lstStyle/>
            <a:p>
              <a:pPr algn="ctr"/>
              <a:r>
                <a:rPr lang="en-US" altLang="zh-CN" b="1" dirty="0">
                  <a:solidFill>
                    <a:schemeClr val="tx1">
                      <a:lumMod val="65000"/>
                      <a:lumOff val="35000"/>
                    </a:schemeClr>
                  </a:solidFill>
                </a:rPr>
                <a:t>……</a:t>
              </a:r>
            </a:p>
          </p:txBody>
        </p:sp>
        <p:sp>
          <p:nvSpPr>
            <p:cNvPr id="126" name="îṣlîḍe">
              <a:hlinkClick r:id="" action="ppaction://noaction"/>
              <a:extLst>
                <a:ext uri="{FF2B5EF4-FFF2-40B4-BE49-F238E27FC236}">
                  <a16:creationId xmlns:a16="http://schemas.microsoft.com/office/drawing/2014/main" id="{BBF24CC9-731C-4B6D-AABE-2598ACD65FB1}"/>
                </a:ext>
              </a:extLst>
            </p:cNvPr>
            <p:cNvSpPr/>
            <p:nvPr/>
          </p:nvSpPr>
          <p:spPr>
            <a:xfrm>
              <a:off x="324424" y="2790722"/>
              <a:ext cx="1347625" cy="399661"/>
            </a:xfrm>
            <a:prstGeom prst="rect">
              <a:avLst/>
            </a:prstGeom>
            <a:noFill/>
            <a:ln w="28575">
              <a:solidFill>
                <a:srgbClr val="00B0F0"/>
              </a:solidFill>
            </a:ln>
          </p:spPr>
          <p:txBody>
            <a:bodyPr wrap="square" anchor="ctr" anchorCtr="0">
              <a:normAutofit/>
            </a:bodyPr>
            <a:lstStyle/>
            <a:p>
              <a:pPr lvl="0" algn="ctr"/>
              <a:r>
                <a:rPr lang="en-US" altLang="zh-CN" b="1" dirty="0">
                  <a:solidFill>
                    <a:schemeClr val="tx1">
                      <a:lumMod val="65000"/>
                      <a:lumOff val="35000"/>
                    </a:schemeClr>
                  </a:solidFill>
                </a:rPr>
                <a:t>……</a:t>
              </a:r>
            </a:p>
          </p:txBody>
        </p:sp>
        <p:sp>
          <p:nvSpPr>
            <p:cNvPr id="127" name="îṣlîḍe">
              <a:hlinkClick r:id="" action="ppaction://noaction"/>
              <a:extLst>
                <a:ext uri="{FF2B5EF4-FFF2-40B4-BE49-F238E27FC236}">
                  <a16:creationId xmlns:a16="http://schemas.microsoft.com/office/drawing/2014/main" id="{6C03D5BE-9185-40AE-819A-ADE7130C3429}"/>
                </a:ext>
              </a:extLst>
            </p:cNvPr>
            <p:cNvSpPr/>
            <p:nvPr/>
          </p:nvSpPr>
          <p:spPr>
            <a:xfrm>
              <a:off x="280507" y="4826089"/>
              <a:ext cx="1421196" cy="399660"/>
            </a:xfrm>
            <a:prstGeom prst="rect">
              <a:avLst/>
            </a:prstGeom>
          </p:spPr>
          <p:txBody>
            <a:bodyPr wrap="square" anchor="ctr" anchorCtr="0">
              <a:normAutofit/>
            </a:bodyPr>
            <a:lstStyle/>
            <a:p>
              <a:pPr lvl="0" algn="ctr"/>
              <a:r>
                <a:rPr lang="en-US" altLang="zh-CN" b="1" dirty="0">
                  <a:solidFill>
                    <a:srgbClr val="00B0F0"/>
                  </a:solidFill>
                </a:rPr>
                <a:t>memory</a:t>
              </a:r>
              <a:endParaRPr lang="en-US" altLang="zh-CN" sz="2000" b="1" dirty="0">
                <a:solidFill>
                  <a:srgbClr val="00B0F0"/>
                </a:solidFill>
              </a:endParaRPr>
            </a:p>
          </p:txBody>
        </p:sp>
      </p:grpSp>
      <p:grpSp>
        <p:nvGrpSpPr>
          <p:cNvPr id="128" name="组合 127">
            <a:extLst>
              <a:ext uri="{FF2B5EF4-FFF2-40B4-BE49-F238E27FC236}">
                <a16:creationId xmlns:a16="http://schemas.microsoft.com/office/drawing/2014/main" id="{EFDF1593-D2BB-4FD2-8419-BA9F4628CFE7}"/>
              </a:ext>
            </a:extLst>
          </p:cNvPr>
          <p:cNvGrpSpPr/>
          <p:nvPr/>
        </p:nvGrpSpPr>
        <p:grpSpPr>
          <a:xfrm>
            <a:off x="4895531" y="843985"/>
            <a:ext cx="1447412" cy="1758976"/>
            <a:chOff x="5034752" y="1455110"/>
            <a:chExt cx="1447412" cy="1758976"/>
          </a:xfrm>
        </p:grpSpPr>
        <p:grpSp>
          <p:nvGrpSpPr>
            <p:cNvPr id="129" name="组合 128">
              <a:extLst>
                <a:ext uri="{FF2B5EF4-FFF2-40B4-BE49-F238E27FC236}">
                  <a16:creationId xmlns:a16="http://schemas.microsoft.com/office/drawing/2014/main" id="{F60643C5-D8C4-444A-AA92-9BAAADD7BE4A}"/>
                </a:ext>
              </a:extLst>
            </p:cNvPr>
            <p:cNvGrpSpPr/>
            <p:nvPr/>
          </p:nvGrpSpPr>
          <p:grpSpPr>
            <a:xfrm>
              <a:off x="5034752" y="2542855"/>
              <a:ext cx="1447412" cy="671231"/>
              <a:chOff x="5034752" y="2542855"/>
              <a:chExt cx="1447412" cy="671231"/>
            </a:xfrm>
          </p:grpSpPr>
          <p:sp>
            <p:nvSpPr>
              <p:cNvPr id="133" name="矩形 132">
                <a:extLst>
                  <a:ext uri="{FF2B5EF4-FFF2-40B4-BE49-F238E27FC236}">
                    <a16:creationId xmlns:a16="http://schemas.microsoft.com/office/drawing/2014/main" id="{09292E50-01E0-47DE-88D5-F14B207F0D85}"/>
                  </a:ext>
                </a:extLst>
              </p:cNvPr>
              <p:cNvSpPr/>
              <p:nvPr/>
            </p:nvSpPr>
            <p:spPr>
              <a:xfrm>
                <a:off x="5034752" y="2638984"/>
                <a:ext cx="1264227" cy="478975"/>
              </a:xfrm>
              <a:prstGeom prst="rect">
                <a:avLst/>
              </a:prstGeom>
              <a:solidFill>
                <a:srgbClr val="FFC000"/>
              </a:solidFill>
              <a:ln w="381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4" name="îṣlîḍe">
                <a:hlinkClick r:id="" action="ppaction://noaction"/>
                <a:extLst>
                  <a:ext uri="{FF2B5EF4-FFF2-40B4-BE49-F238E27FC236}">
                    <a16:creationId xmlns:a16="http://schemas.microsoft.com/office/drawing/2014/main" id="{BE631486-8DE5-4721-ACA6-7A4D05369623}"/>
                  </a:ext>
                </a:extLst>
              </p:cNvPr>
              <p:cNvSpPr/>
              <p:nvPr/>
            </p:nvSpPr>
            <p:spPr>
              <a:xfrm>
                <a:off x="5034752" y="2542855"/>
                <a:ext cx="1447412" cy="671231"/>
              </a:xfrm>
              <a:prstGeom prst="rect">
                <a:avLst/>
              </a:prstGeom>
            </p:spPr>
            <p:txBody>
              <a:bodyPr wrap="square" anchor="ctr" anchorCtr="0">
                <a:normAutofit/>
              </a:bodyPr>
              <a:lstStyle/>
              <a:p>
                <a:pPr lvl="0"/>
                <a:r>
                  <a:rPr lang="en-US" altLang="zh-CN" b="1" dirty="0">
                    <a:solidFill>
                      <a:schemeClr val="bg1"/>
                    </a:solidFill>
                  </a:rPr>
                  <a:t>AES</a:t>
                </a:r>
                <a:r>
                  <a:rPr lang="zh-CN" altLang="en-US" b="1" dirty="0">
                    <a:solidFill>
                      <a:schemeClr val="bg1"/>
                    </a:solidFill>
                  </a:rPr>
                  <a:t>主密钥</a:t>
                </a:r>
                <a:endParaRPr lang="en-US" altLang="zh-CN" b="1" dirty="0">
                  <a:solidFill>
                    <a:schemeClr val="bg1"/>
                  </a:solidFill>
                </a:endParaRPr>
              </a:p>
            </p:txBody>
          </p:sp>
        </p:grpSp>
        <p:sp>
          <p:nvSpPr>
            <p:cNvPr id="130" name="îṣlîḍe">
              <a:hlinkClick r:id="" action="ppaction://noaction"/>
              <a:extLst>
                <a:ext uri="{FF2B5EF4-FFF2-40B4-BE49-F238E27FC236}">
                  <a16:creationId xmlns:a16="http://schemas.microsoft.com/office/drawing/2014/main" id="{8327A300-B841-4A67-B996-0629EC34418D}"/>
                </a:ext>
              </a:extLst>
            </p:cNvPr>
            <p:cNvSpPr/>
            <p:nvPr/>
          </p:nvSpPr>
          <p:spPr>
            <a:xfrm>
              <a:off x="5432381" y="1455110"/>
              <a:ext cx="732638"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endParaRPr lang="en-US" altLang="zh-CN" b="1" dirty="0">
                <a:solidFill>
                  <a:schemeClr val="bg1"/>
                </a:solidFill>
              </a:endParaRPr>
            </a:p>
          </p:txBody>
        </p:sp>
        <p:cxnSp>
          <p:nvCxnSpPr>
            <p:cNvPr id="131" name="直接箭头连接符 130">
              <a:extLst>
                <a:ext uri="{FF2B5EF4-FFF2-40B4-BE49-F238E27FC236}">
                  <a16:creationId xmlns:a16="http://schemas.microsoft.com/office/drawing/2014/main" id="{88242C25-1739-4B4A-863B-04BC0C4F955A}"/>
                </a:ext>
              </a:extLst>
            </p:cNvPr>
            <p:cNvCxnSpPr>
              <a:cxnSpLocks/>
              <a:stCxn id="130" idx="2"/>
            </p:cNvCxnSpPr>
            <p:nvPr/>
          </p:nvCxnSpPr>
          <p:spPr>
            <a:xfrm>
              <a:off x="5798700" y="1854771"/>
              <a:ext cx="0" cy="784213"/>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a:extLst>
              <a:ext uri="{FF2B5EF4-FFF2-40B4-BE49-F238E27FC236}">
                <a16:creationId xmlns:a16="http://schemas.microsoft.com/office/drawing/2014/main" id="{7A167117-4410-45DA-B29E-7EF9CE90B6B5}"/>
              </a:ext>
            </a:extLst>
          </p:cNvPr>
          <p:cNvGrpSpPr/>
          <p:nvPr/>
        </p:nvGrpSpPr>
        <p:grpSpPr>
          <a:xfrm>
            <a:off x="538680" y="1269482"/>
            <a:ext cx="928338" cy="572378"/>
            <a:chOff x="363987" y="3176623"/>
            <a:chExt cx="928338" cy="572378"/>
          </a:xfrm>
        </p:grpSpPr>
        <p:sp>
          <p:nvSpPr>
            <p:cNvPr id="137" name="圆柱体 136">
              <a:extLst>
                <a:ext uri="{FF2B5EF4-FFF2-40B4-BE49-F238E27FC236}">
                  <a16:creationId xmlns:a16="http://schemas.microsoft.com/office/drawing/2014/main" id="{446A571F-AA34-4750-A868-4103FC13EBE0}"/>
                </a:ext>
              </a:extLst>
            </p:cNvPr>
            <p:cNvSpPr/>
            <p:nvPr/>
          </p:nvSpPr>
          <p:spPr>
            <a:xfrm>
              <a:off x="363987" y="3176623"/>
              <a:ext cx="928338" cy="529260"/>
            </a:xfrm>
            <a:prstGeom prst="can">
              <a:avLst>
                <a:gd name="adj" fmla="val 41227"/>
              </a:avLst>
            </a:prstGeom>
            <a:solidFill>
              <a:srgbClr val="FFFF00"/>
            </a:solidFill>
            <a:ln w="12700" cap="flat" cmpd="sng" algn="ctr">
              <a:solidFill>
                <a:schemeClr val="bg1">
                  <a:lumMod val="85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38" name="îṣlîḍe">
              <a:hlinkClick r:id="" action="ppaction://noaction"/>
              <a:extLst>
                <a:ext uri="{FF2B5EF4-FFF2-40B4-BE49-F238E27FC236}">
                  <a16:creationId xmlns:a16="http://schemas.microsoft.com/office/drawing/2014/main" id="{186B6C67-23D9-49D5-96D8-3612B4B1E349}"/>
                </a:ext>
              </a:extLst>
            </p:cNvPr>
            <p:cNvSpPr/>
            <p:nvPr/>
          </p:nvSpPr>
          <p:spPr>
            <a:xfrm>
              <a:off x="487587" y="3341554"/>
              <a:ext cx="746146" cy="407447"/>
            </a:xfrm>
            <a:prstGeom prst="rect">
              <a:avLst/>
            </a:prstGeom>
          </p:spPr>
          <p:txBody>
            <a:bodyPr wrap="square" anchor="ctr" anchorCtr="0">
              <a:normAutofit/>
            </a:bodyPr>
            <a:lstStyle/>
            <a:p>
              <a:pPr lvl="0"/>
              <a:r>
                <a:rPr lang="zh-CN" altLang="en-US" b="1" dirty="0">
                  <a:solidFill>
                    <a:schemeClr val="tx1">
                      <a:lumMod val="65000"/>
                      <a:lumOff val="35000"/>
                    </a:schemeClr>
                  </a:solidFill>
                </a:rPr>
                <a:t>硬盘</a:t>
              </a:r>
              <a:endParaRPr lang="en-US" altLang="zh-CN" b="1" dirty="0">
                <a:solidFill>
                  <a:schemeClr val="tx1">
                    <a:lumMod val="65000"/>
                    <a:lumOff val="35000"/>
                  </a:schemeClr>
                </a:solidFill>
              </a:endParaRPr>
            </a:p>
          </p:txBody>
        </p:sp>
      </p:grpSp>
      <p:cxnSp>
        <p:nvCxnSpPr>
          <p:cNvPr id="141" name="直接箭头连接符 140">
            <a:extLst>
              <a:ext uri="{FF2B5EF4-FFF2-40B4-BE49-F238E27FC236}">
                <a16:creationId xmlns:a16="http://schemas.microsoft.com/office/drawing/2014/main" id="{6471801D-7DCB-4623-9F8A-7CDDB793B096}"/>
              </a:ext>
            </a:extLst>
          </p:cNvPr>
          <p:cNvCxnSpPr>
            <a:cxnSpLocks/>
          </p:cNvCxnSpPr>
          <p:nvPr/>
        </p:nvCxnSpPr>
        <p:spPr>
          <a:xfrm>
            <a:off x="989387" y="1840894"/>
            <a:ext cx="0" cy="552242"/>
          </a:xfrm>
          <a:prstGeom prst="straightConnector1">
            <a:avLst/>
          </a:prstGeom>
          <a:ln w="38100" cap="rnd">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2" name="组合 141">
            <a:extLst>
              <a:ext uri="{FF2B5EF4-FFF2-40B4-BE49-F238E27FC236}">
                <a16:creationId xmlns:a16="http://schemas.microsoft.com/office/drawing/2014/main" id="{F60C24B2-1EA2-465C-8A1A-D0138DA54DAB}"/>
              </a:ext>
            </a:extLst>
          </p:cNvPr>
          <p:cNvGrpSpPr/>
          <p:nvPr/>
        </p:nvGrpSpPr>
        <p:grpSpPr>
          <a:xfrm>
            <a:off x="328299" y="2410473"/>
            <a:ext cx="1350700" cy="2052210"/>
            <a:chOff x="2044370" y="1026993"/>
            <a:chExt cx="1350700" cy="2052210"/>
          </a:xfrm>
        </p:grpSpPr>
        <p:sp>
          <p:nvSpPr>
            <p:cNvPr id="143" name="îṣlîḍe">
              <a:hlinkClick r:id="" action="ppaction://noaction"/>
              <a:extLst>
                <a:ext uri="{FF2B5EF4-FFF2-40B4-BE49-F238E27FC236}">
                  <a16:creationId xmlns:a16="http://schemas.microsoft.com/office/drawing/2014/main" id="{8B9767F8-B199-44FB-9877-336F41199220}"/>
                </a:ext>
              </a:extLst>
            </p:cNvPr>
            <p:cNvSpPr/>
            <p:nvPr/>
          </p:nvSpPr>
          <p:spPr>
            <a:xfrm>
              <a:off x="2047445" y="1841860"/>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0</a:t>
              </a:r>
            </a:p>
          </p:txBody>
        </p:sp>
        <p:sp>
          <p:nvSpPr>
            <p:cNvPr id="144" name="îṣlîḍe">
              <a:hlinkClick r:id="" action="ppaction://noaction"/>
              <a:extLst>
                <a:ext uri="{FF2B5EF4-FFF2-40B4-BE49-F238E27FC236}">
                  <a16:creationId xmlns:a16="http://schemas.microsoft.com/office/drawing/2014/main" id="{B408C0C0-F071-4E5D-B0C4-3EB2747638DE}"/>
                </a:ext>
              </a:extLst>
            </p:cNvPr>
            <p:cNvSpPr/>
            <p:nvPr/>
          </p:nvSpPr>
          <p:spPr>
            <a:xfrm>
              <a:off x="2047445" y="2679542"/>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1</a:t>
              </a:r>
            </a:p>
          </p:txBody>
        </p:sp>
        <p:sp>
          <p:nvSpPr>
            <p:cNvPr id="145" name="îṣlîḍe">
              <a:hlinkClick r:id="" action="ppaction://noaction"/>
              <a:extLst>
                <a:ext uri="{FF2B5EF4-FFF2-40B4-BE49-F238E27FC236}">
                  <a16:creationId xmlns:a16="http://schemas.microsoft.com/office/drawing/2014/main" id="{1DB5B087-BDEA-4845-8FD1-1421DA0E848F}"/>
                </a:ext>
              </a:extLst>
            </p:cNvPr>
            <p:cNvSpPr/>
            <p:nvPr/>
          </p:nvSpPr>
          <p:spPr>
            <a:xfrm>
              <a:off x="2044370" y="1026993"/>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2</a:t>
              </a:r>
            </a:p>
          </p:txBody>
        </p:sp>
      </p:grpSp>
      <p:grpSp>
        <p:nvGrpSpPr>
          <p:cNvPr id="146" name="组合 145">
            <a:extLst>
              <a:ext uri="{FF2B5EF4-FFF2-40B4-BE49-F238E27FC236}">
                <a16:creationId xmlns:a16="http://schemas.microsoft.com/office/drawing/2014/main" id="{A845E515-154C-46FC-9516-2D844BF90953}"/>
              </a:ext>
            </a:extLst>
          </p:cNvPr>
          <p:cNvGrpSpPr/>
          <p:nvPr/>
        </p:nvGrpSpPr>
        <p:grpSpPr>
          <a:xfrm>
            <a:off x="1374531" y="2524716"/>
            <a:ext cx="346470" cy="1948701"/>
            <a:chOff x="3090630" y="1141236"/>
            <a:chExt cx="346470" cy="1948701"/>
          </a:xfrm>
        </p:grpSpPr>
        <p:pic>
          <p:nvPicPr>
            <p:cNvPr id="147" name="图片 146">
              <a:extLst>
                <a:ext uri="{FF2B5EF4-FFF2-40B4-BE49-F238E27FC236}">
                  <a16:creationId xmlns:a16="http://schemas.microsoft.com/office/drawing/2014/main" id="{2F132601-0403-4198-891F-0A01EFBE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460" y="1141236"/>
              <a:ext cx="317640" cy="317640"/>
            </a:xfrm>
            <a:prstGeom prst="rect">
              <a:avLst/>
            </a:prstGeom>
          </p:spPr>
        </p:pic>
        <p:pic>
          <p:nvPicPr>
            <p:cNvPr id="155" name="图片 154">
              <a:extLst>
                <a:ext uri="{FF2B5EF4-FFF2-40B4-BE49-F238E27FC236}">
                  <a16:creationId xmlns:a16="http://schemas.microsoft.com/office/drawing/2014/main" id="{76D18C87-F21E-4C78-9CE6-EF34A9082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239" y="1949972"/>
              <a:ext cx="317640" cy="317640"/>
            </a:xfrm>
            <a:prstGeom prst="rect">
              <a:avLst/>
            </a:prstGeom>
          </p:spPr>
        </p:pic>
        <p:pic>
          <p:nvPicPr>
            <p:cNvPr id="157" name="图片 156">
              <a:extLst>
                <a:ext uri="{FF2B5EF4-FFF2-40B4-BE49-F238E27FC236}">
                  <a16:creationId xmlns:a16="http://schemas.microsoft.com/office/drawing/2014/main" id="{6C78FEEC-AD8B-452C-83AD-00E6BC692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630" y="2772297"/>
              <a:ext cx="317640" cy="317640"/>
            </a:xfrm>
            <a:prstGeom prst="rect">
              <a:avLst/>
            </a:prstGeom>
          </p:spPr>
        </p:pic>
      </p:grpSp>
      <p:grpSp>
        <p:nvGrpSpPr>
          <p:cNvPr id="158" name="组合 157">
            <a:extLst>
              <a:ext uri="{FF2B5EF4-FFF2-40B4-BE49-F238E27FC236}">
                <a16:creationId xmlns:a16="http://schemas.microsoft.com/office/drawing/2014/main" id="{ACB9CA12-E084-41E7-AEFC-800973633932}"/>
              </a:ext>
            </a:extLst>
          </p:cNvPr>
          <p:cNvGrpSpPr/>
          <p:nvPr/>
        </p:nvGrpSpPr>
        <p:grpSpPr>
          <a:xfrm>
            <a:off x="3127924" y="2295498"/>
            <a:ext cx="1453601" cy="2932838"/>
            <a:chOff x="280507" y="2381796"/>
            <a:chExt cx="1421196" cy="2843953"/>
          </a:xfrm>
        </p:grpSpPr>
        <p:sp>
          <p:nvSpPr>
            <p:cNvPr id="162" name="îṣlîḍe">
              <a:hlinkClick r:id="" action="ppaction://noaction"/>
              <a:extLst>
                <a:ext uri="{FF2B5EF4-FFF2-40B4-BE49-F238E27FC236}">
                  <a16:creationId xmlns:a16="http://schemas.microsoft.com/office/drawing/2014/main" id="{7B25AAAE-8682-4474-8077-5F07A90E8686}"/>
                </a:ext>
              </a:extLst>
            </p:cNvPr>
            <p:cNvSpPr/>
            <p:nvPr/>
          </p:nvSpPr>
          <p:spPr>
            <a:xfrm>
              <a:off x="324424" y="3199648"/>
              <a:ext cx="1347625" cy="399661"/>
            </a:xfrm>
            <a:prstGeom prst="rect">
              <a:avLst/>
            </a:prstGeom>
            <a:noFill/>
            <a:ln w="28575">
              <a:solidFill>
                <a:srgbClr val="92D05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6" name="îṣlîḍe">
              <a:hlinkClick r:id="" action="ppaction://noaction"/>
              <a:extLst>
                <a:ext uri="{FF2B5EF4-FFF2-40B4-BE49-F238E27FC236}">
                  <a16:creationId xmlns:a16="http://schemas.microsoft.com/office/drawing/2014/main" id="{88336250-89B2-4F92-BEA4-C12CD7E62E55}"/>
                </a:ext>
              </a:extLst>
            </p:cNvPr>
            <p:cNvSpPr/>
            <p:nvPr/>
          </p:nvSpPr>
          <p:spPr>
            <a:xfrm>
              <a:off x="324424" y="4017500"/>
              <a:ext cx="1347625" cy="399661"/>
            </a:xfrm>
            <a:prstGeom prst="rect">
              <a:avLst/>
            </a:prstGeom>
            <a:noFill/>
            <a:ln w="28575">
              <a:solidFill>
                <a:srgbClr val="92D05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7" name="îṣlîḍe">
              <a:hlinkClick r:id="" action="ppaction://noaction"/>
              <a:extLst>
                <a:ext uri="{FF2B5EF4-FFF2-40B4-BE49-F238E27FC236}">
                  <a16:creationId xmlns:a16="http://schemas.microsoft.com/office/drawing/2014/main" id="{F97C232B-7CC6-45E5-AC6F-229B30529138}"/>
                </a:ext>
              </a:extLst>
            </p:cNvPr>
            <p:cNvSpPr/>
            <p:nvPr/>
          </p:nvSpPr>
          <p:spPr>
            <a:xfrm>
              <a:off x="324424" y="2381796"/>
              <a:ext cx="1347625" cy="399661"/>
            </a:xfrm>
            <a:prstGeom prst="rect">
              <a:avLst/>
            </a:prstGeom>
            <a:noFill/>
            <a:ln w="28575">
              <a:solidFill>
                <a:srgbClr val="92D050"/>
              </a:solidFill>
            </a:ln>
          </p:spPr>
          <p:txBody>
            <a:bodyPr wrap="square" anchor="ctr" anchorCtr="0">
              <a:normAutofit/>
            </a:bodyPr>
            <a:lstStyle/>
            <a:p>
              <a:pPr lvl="0" algn="ctr"/>
              <a:endParaRPr lang="en-US" altLang="zh-CN" b="1" dirty="0">
                <a:solidFill>
                  <a:schemeClr val="tx1">
                    <a:lumMod val="65000"/>
                    <a:lumOff val="35000"/>
                  </a:schemeClr>
                </a:solidFill>
              </a:endParaRPr>
            </a:p>
          </p:txBody>
        </p:sp>
        <p:sp>
          <p:nvSpPr>
            <p:cNvPr id="168" name="îṣlîḍe">
              <a:hlinkClick r:id="" action="ppaction://noaction"/>
              <a:extLst>
                <a:ext uri="{FF2B5EF4-FFF2-40B4-BE49-F238E27FC236}">
                  <a16:creationId xmlns:a16="http://schemas.microsoft.com/office/drawing/2014/main" id="{0A455C00-654A-4A72-A1A3-740455E6F5C2}"/>
                </a:ext>
              </a:extLst>
            </p:cNvPr>
            <p:cNvSpPr/>
            <p:nvPr/>
          </p:nvSpPr>
          <p:spPr>
            <a:xfrm>
              <a:off x="324424" y="3608574"/>
              <a:ext cx="1347625" cy="399661"/>
            </a:xfrm>
            <a:prstGeom prst="rect">
              <a:avLst/>
            </a:prstGeom>
            <a:noFill/>
            <a:ln w="28575">
              <a:solidFill>
                <a:srgbClr val="92D05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9" name="îṣlîḍe">
              <a:hlinkClick r:id="" action="ppaction://noaction"/>
              <a:extLst>
                <a:ext uri="{FF2B5EF4-FFF2-40B4-BE49-F238E27FC236}">
                  <a16:creationId xmlns:a16="http://schemas.microsoft.com/office/drawing/2014/main" id="{300A6AE8-9FDD-4AC3-8C9C-2EC889126FBF}"/>
                </a:ext>
              </a:extLst>
            </p:cNvPr>
            <p:cNvSpPr/>
            <p:nvPr/>
          </p:nvSpPr>
          <p:spPr>
            <a:xfrm>
              <a:off x="324424" y="4426428"/>
              <a:ext cx="1347625" cy="399661"/>
            </a:xfrm>
            <a:prstGeom prst="rect">
              <a:avLst/>
            </a:prstGeom>
            <a:noFill/>
            <a:ln w="28575">
              <a:solidFill>
                <a:srgbClr val="92D05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70" name="îṣlîḍe">
              <a:hlinkClick r:id="" action="ppaction://noaction"/>
              <a:extLst>
                <a:ext uri="{FF2B5EF4-FFF2-40B4-BE49-F238E27FC236}">
                  <a16:creationId xmlns:a16="http://schemas.microsoft.com/office/drawing/2014/main" id="{6BD4629D-6407-40ED-8B9F-0541D847306A}"/>
                </a:ext>
              </a:extLst>
            </p:cNvPr>
            <p:cNvSpPr/>
            <p:nvPr/>
          </p:nvSpPr>
          <p:spPr>
            <a:xfrm>
              <a:off x="324424" y="2790722"/>
              <a:ext cx="1347625" cy="399661"/>
            </a:xfrm>
            <a:prstGeom prst="rect">
              <a:avLst/>
            </a:prstGeom>
            <a:noFill/>
            <a:ln w="28575">
              <a:solidFill>
                <a:srgbClr val="92D050"/>
              </a:solidFill>
            </a:ln>
          </p:spPr>
          <p:txBody>
            <a:bodyPr wrap="square" anchor="ctr" anchorCtr="0">
              <a:normAutofit/>
            </a:bodyPr>
            <a:lstStyle/>
            <a:p>
              <a:pPr lvl="0" algn="ctr"/>
              <a:endParaRPr lang="en-US" altLang="zh-CN" b="1" dirty="0">
                <a:solidFill>
                  <a:schemeClr val="tx1">
                    <a:lumMod val="65000"/>
                    <a:lumOff val="35000"/>
                  </a:schemeClr>
                </a:solidFill>
              </a:endParaRPr>
            </a:p>
          </p:txBody>
        </p:sp>
        <p:sp>
          <p:nvSpPr>
            <p:cNvPr id="171" name="îṣlîḍe">
              <a:hlinkClick r:id="" action="ppaction://noaction"/>
              <a:extLst>
                <a:ext uri="{FF2B5EF4-FFF2-40B4-BE49-F238E27FC236}">
                  <a16:creationId xmlns:a16="http://schemas.microsoft.com/office/drawing/2014/main" id="{23E41EF9-B06D-4443-A1E2-04C6953F3867}"/>
                </a:ext>
              </a:extLst>
            </p:cNvPr>
            <p:cNvSpPr/>
            <p:nvPr/>
          </p:nvSpPr>
          <p:spPr>
            <a:xfrm>
              <a:off x="280507" y="4826089"/>
              <a:ext cx="1421196" cy="399660"/>
            </a:xfrm>
            <a:prstGeom prst="rect">
              <a:avLst/>
            </a:prstGeom>
            <a:ln>
              <a:noFill/>
            </a:ln>
          </p:spPr>
          <p:txBody>
            <a:bodyPr wrap="square" anchor="ctr" anchorCtr="0">
              <a:normAutofit/>
            </a:bodyPr>
            <a:lstStyle/>
            <a:p>
              <a:pPr lvl="0" algn="ctr"/>
              <a:r>
                <a:rPr lang="en-US" altLang="zh-CN" b="1" dirty="0">
                  <a:solidFill>
                    <a:srgbClr val="92D050"/>
                  </a:solidFill>
                </a:rPr>
                <a:t>Cache</a:t>
              </a:r>
              <a:endParaRPr lang="en-US" altLang="zh-CN" sz="2000" b="1" dirty="0">
                <a:solidFill>
                  <a:srgbClr val="92D050"/>
                </a:solidFill>
              </a:endParaRPr>
            </a:p>
          </p:txBody>
        </p:sp>
      </p:grpSp>
      <p:grpSp>
        <p:nvGrpSpPr>
          <p:cNvPr id="172" name="组合 171">
            <a:extLst>
              <a:ext uri="{FF2B5EF4-FFF2-40B4-BE49-F238E27FC236}">
                <a16:creationId xmlns:a16="http://schemas.microsoft.com/office/drawing/2014/main" id="{2814CBDD-1558-478E-9E80-230CCDFE1F29}"/>
              </a:ext>
            </a:extLst>
          </p:cNvPr>
          <p:cNvGrpSpPr/>
          <p:nvPr/>
        </p:nvGrpSpPr>
        <p:grpSpPr>
          <a:xfrm rot="5400000" flipH="1">
            <a:off x="4105982" y="3014753"/>
            <a:ext cx="2088600" cy="1102112"/>
            <a:chOff x="2022879" y="3291739"/>
            <a:chExt cx="2088600" cy="1102112"/>
          </a:xfrm>
        </p:grpSpPr>
        <p:cxnSp>
          <p:nvCxnSpPr>
            <p:cNvPr id="173" name="直接箭头连接符 172">
              <a:extLst>
                <a:ext uri="{FF2B5EF4-FFF2-40B4-BE49-F238E27FC236}">
                  <a16:creationId xmlns:a16="http://schemas.microsoft.com/office/drawing/2014/main" id="{E79C5E13-0F08-41FE-8765-92AC6ED874B9}"/>
                </a:ext>
              </a:extLst>
            </p:cNvPr>
            <p:cNvCxnSpPr>
              <a:cxnSpLocks/>
            </p:cNvCxnSpPr>
            <p:nvPr/>
          </p:nvCxnSpPr>
          <p:spPr>
            <a:xfrm rot="5400000">
              <a:off x="1483905" y="3854874"/>
              <a:ext cx="1077954" cy="0"/>
            </a:xfrm>
            <a:prstGeom prst="straightConnector1">
              <a:avLst/>
            </a:prstGeom>
            <a:ln w="38100" cap="rnd">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5791026B-BED4-4E3F-A746-00CA512DC2EC}"/>
                </a:ext>
              </a:extLst>
            </p:cNvPr>
            <p:cNvCxnSpPr>
              <a:cxnSpLocks/>
            </p:cNvCxnSpPr>
            <p:nvPr/>
          </p:nvCxnSpPr>
          <p:spPr>
            <a:xfrm rot="5400000" flipH="1">
              <a:off x="3067179" y="2247439"/>
              <a:ext cx="0" cy="2088600"/>
            </a:xfrm>
            <a:prstGeom prst="straightConnector1">
              <a:avLst/>
            </a:prstGeom>
            <a:ln w="38100" cap="rnd">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176" name="îṣlîḍe">
            <a:hlinkClick r:id="" action="ppaction://noaction"/>
            <a:extLst>
              <a:ext uri="{FF2B5EF4-FFF2-40B4-BE49-F238E27FC236}">
                <a16:creationId xmlns:a16="http://schemas.microsoft.com/office/drawing/2014/main" id="{C17F29DB-EF5D-4EB7-8230-87E1E5FA396F}"/>
              </a:ext>
            </a:extLst>
          </p:cNvPr>
          <p:cNvSpPr/>
          <p:nvPr/>
        </p:nvSpPr>
        <p:spPr>
          <a:xfrm>
            <a:off x="3188205" y="3978932"/>
            <a:ext cx="1347625" cy="399661"/>
          </a:xfrm>
          <a:prstGeom prst="rect">
            <a:avLst/>
          </a:prstGeom>
          <a:solidFill>
            <a:srgbClr val="92D050"/>
          </a:solidFill>
          <a:ln w="28575">
            <a:solidFill>
              <a:srgbClr val="92D05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1</a:t>
            </a:r>
          </a:p>
        </p:txBody>
      </p:sp>
      <p:sp>
        <p:nvSpPr>
          <p:cNvPr id="177" name="îṣlîḍe">
            <a:hlinkClick r:id="" action="ppaction://noaction"/>
            <a:extLst>
              <a:ext uri="{FF2B5EF4-FFF2-40B4-BE49-F238E27FC236}">
                <a16:creationId xmlns:a16="http://schemas.microsoft.com/office/drawing/2014/main" id="{BBE6593B-995D-484C-96E0-EAB502902E3A}"/>
              </a:ext>
            </a:extLst>
          </p:cNvPr>
          <p:cNvSpPr/>
          <p:nvPr/>
        </p:nvSpPr>
        <p:spPr>
          <a:xfrm>
            <a:off x="3112819" y="4404034"/>
            <a:ext cx="1453601" cy="412151"/>
          </a:xfrm>
          <a:prstGeom prst="rect">
            <a:avLst/>
          </a:prstGeom>
          <a:ln>
            <a:noFill/>
          </a:ln>
        </p:spPr>
        <p:txBody>
          <a:bodyPr wrap="square" anchor="ctr" anchorCtr="0">
            <a:normAutofit/>
          </a:bodyPr>
          <a:lstStyle/>
          <a:p>
            <a:pPr lvl="0" algn="ctr"/>
            <a:r>
              <a:rPr lang="en-US" altLang="zh-CN" b="1" dirty="0">
                <a:solidFill>
                  <a:srgbClr val="92D050"/>
                </a:solidFill>
              </a:rPr>
              <a:t>AES</a:t>
            </a:r>
            <a:r>
              <a:rPr lang="zh-CN" altLang="en-US" b="1" dirty="0">
                <a:solidFill>
                  <a:srgbClr val="92D050"/>
                </a:solidFill>
              </a:rPr>
              <a:t>主密钥</a:t>
            </a:r>
            <a:endParaRPr lang="en-US" altLang="zh-CN" sz="2000" b="1" dirty="0">
              <a:solidFill>
                <a:srgbClr val="92D050"/>
              </a:solidFill>
            </a:endParaRPr>
          </a:p>
        </p:txBody>
      </p:sp>
      <p:sp>
        <p:nvSpPr>
          <p:cNvPr id="179" name="ïṣḷiďê">
            <a:extLst>
              <a:ext uri="{FF2B5EF4-FFF2-40B4-BE49-F238E27FC236}">
                <a16:creationId xmlns:a16="http://schemas.microsoft.com/office/drawing/2014/main" id="{47FA3A8C-322A-4C21-B741-D2ED539F5D11}"/>
              </a:ext>
            </a:extLst>
          </p:cNvPr>
          <p:cNvSpPr txBox="1"/>
          <p:nvPr/>
        </p:nvSpPr>
        <p:spPr>
          <a:xfrm>
            <a:off x="7450749" y="3173677"/>
            <a:ext cx="4413885" cy="588240"/>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私钥被主密钥解密</a:t>
            </a:r>
            <a:endParaRPr lang="zh-CN" altLang="en-US" spc="100" dirty="0">
              <a:solidFill>
                <a:schemeClr val="accent4">
                  <a:lumMod val="60000"/>
                  <a:lumOff val="40000"/>
                </a:schemeClr>
              </a:solidFill>
            </a:endParaRPr>
          </a:p>
        </p:txBody>
      </p:sp>
      <p:pic>
        <p:nvPicPr>
          <p:cNvPr id="180" name="图片 179">
            <a:extLst>
              <a:ext uri="{FF2B5EF4-FFF2-40B4-BE49-F238E27FC236}">
                <a16:creationId xmlns:a16="http://schemas.microsoft.com/office/drawing/2014/main" id="{0CD3C0BB-2076-4955-81C5-9F7C2C975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593" y="4097094"/>
            <a:ext cx="317640" cy="317640"/>
          </a:xfrm>
          <a:prstGeom prst="rect">
            <a:avLst/>
          </a:prstGeom>
        </p:spPr>
      </p:pic>
      <p:grpSp>
        <p:nvGrpSpPr>
          <p:cNvPr id="12" name="组合 11">
            <a:extLst>
              <a:ext uri="{FF2B5EF4-FFF2-40B4-BE49-F238E27FC236}">
                <a16:creationId xmlns:a16="http://schemas.microsoft.com/office/drawing/2014/main" id="{1C5379BC-2EE4-43B7-A7F0-3A3776BC0F4D}"/>
              </a:ext>
            </a:extLst>
          </p:cNvPr>
          <p:cNvGrpSpPr/>
          <p:nvPr/>
        </p:nvGrpSpPr>
        <p:grpSpPr>
          <a:xfrm>
            <a:off x="3145625" y="2298122"/>
            <a:ext cx="1480827" cy="1644837"/>
            <a:chOff x="3145625" y="2298122"/>
            <a:chExt cx="1480827" cy="1644837"/>
          </a:xfrm>
        </p:grpSpPr>
        <p:sp>
          <p:nvSpPr>
            <p:cNvPr id="181" name="îṣlîḍe">
              <a:hlinkClick r:id="" action="ppaction://noaction"/>
              <a:extLst>
                <a:ext uri="{FF2B5EF4-FFF2-40B4-BE49-F238E27FC236}">
                  <a16:creationId xmlns:a16="http://schemas.microsoft.com/office/drawing/2014/main" id="{9E481EB5-4B83-407B-A6E0-E632EEE12F3F}"/>
                </a:ext>
              </a:extLst>
            </p:cNvPr>
            <p:cNvSpPr/>
            <p:nvPr/>
          </p:nvSpPr>
          <p:spPr>
            <a:xfrm>
              <a:off x="3145625" y="3530808"/>
              <a:ext cx="1453601" cy="412151"/>
            </a:xfrm>
            <a:prstGeom prst="rect">
              <a:avLst/>
            </a:prstGeom>
            <a:ln>
              <a:noFill/>
            </a:ln>
          </p:spPr>
          <p:txBody>
            <a:bodyPr wrap="square" anchor="ctr" anchorCtr="0">
              <a:normAutofit/>
            </a:bodyPr>
            <a:lstStyle/>
            <a:p>
              <a:pPr lvl="0" algn="ctr"/>
              <a:r>
                <a:rPr lang="zh-CN" altLang="en-US" b="1" dirty="0">
                  <a:solidFill>
                    <a:srgbClr val="92D050"/>
                  </a:solidFill>
                </a:rPr>
                <a:t>私钥上下文</a:t>
              </a:r>
              <a:endParaRPr lang="en-US" altLang="zh-CN" b="1" dirty="0">
                <a:solidFill>
                  <a:srgbClr val="92D050"/>
                </a:solidFill>
              </a:endParaRPr>
            </a:p>
          </p:txBody>
        </p:sp>
        <p:sp>
          <p:nvSpPr>
            <p:cNvPr id="182" name="îṣlîḍe">
              <a:hlinkClick r:id="" action="ppaction://noaction"/>
              <a:extLst>
                <a:ext uri="{FF2B5EF4-FFF2-40B4-BE49-F238E27FC236}">
                  <a16:creationId xmlns:a16="http://schemas.microsoft.com/office/drawing/2014/main" id="{D4EA1BD4-CBDA-48A7-83CA-86DCD82394BC}"/>
                </a:ext>
              </a:extLst>
            </p:cNvPr>
            <p:cNvSpPr/>
            <p:nvPr/>
          </p:nvSpPr>
          <p:spPr>
            <a:xfrm>
              <a:off x="3172851" y="3148574"/>
              <a:ext cx="1453601" cy="412151"/>
            </a:xfrm>
            <a:prstGeom prst="rect">
              <a:avLst/>
            </a:prstGeom>
            <a:ln>
              <a:noFill/>
            </a:ln>
          </p:spPr>
          <p:txBody>
            <a:bodyPr wrap="square" anchor="ctr" anchorCtr="0">
              <a:normAutofit/>
            </a:bodyPr>
            <a:lstStyle/>
            <a:p>
              <a:pPr lvl="0" algn="ctr"/>
              <a:r>
                <a:rPr lang="en-US" altLang="zh-CN" b="1" dirty="0">
                  <a:solidFill>
                    <a:srgbClr val="92D050"/>
                  </a:solidFill>
                </a:rPr>
                <a:t>……</a:t>
              </a:r>
            </a:p>
          </p:txBody>
        </p:sp>
        <p:sp>
          <p:nvSpPr>
            <p:cNvPr id="183" name="îṣlîḍe">
              <a:hlinkClick r:id="" action="ppaction://noaction"/>
              <a:extLst>
                <a:ext uri="{FF2B5EF4-FFF2-40B4-BE49-F238E27FC236}">
                  <a16:creationId xmlns:a16="http://schemas.microsoft.com/office/drawing/2014/main" id="{45239164-E8FF-4987-9987-2269014812CD}"/>
                </a:ext>
              </a:extLst>
            </p:cNvPr>
            <p:cNvSpPr/>
            <p:nvPr/>
          </p:nvSpPr>
          <p:spPr>
            <a:xfrm>
              <a:off x="3163836" y="2711042"/>
              <a:ext cx="1453601" cy="412151"/>
            </a:xfrm>
            <a:prstGeom prst="rect">
              <a:avLst/>
            </a:prstGeom>
            <a:ln>
              <a:noFill/>
            </a:ln>
          </p:spPr>
          <p:txBody>
            <a:bodyPr wrap="square" anchor="ctr" anchorCtr="0">
              <a:normAutofit/>
            </a:bodyPr>
            <a:lstStyle/>
            <a:p>
              <a:pPr lvl="0" algn="ctr"/>
              <a:r>
                <a:rPr lang="zh-CN" altLang="en-US" b="1" dirty="0">
                  <a:solidFill>
                    <a:srgbClr val="92D050"/>
                  </a:solidFill>
                </a:rPr>
                <a:t>输入</a:t>
              </a:r>
              <a:endParaRPr lang="en-US" altLang="zh-CN" b="1" dirty="0">
                <a:solidFill>
                  <a:srgbClr val="92D050"/>
                </a:solidFill>
              </a:endParaRPr>
            </a:p>
          </p:txBody>
        </p:sp>
        <p:sp>
          <p:nvSpPr>
            <p:cNvPr id="184" name="îṣlîḍe">
              <a:hlinkClick r:id="" action="ppaction://noaction"/>
              <a:extLst>
                <a:ext uri="{FF2B5EF4-FFF2-40B4-BE49-F238E27FC236}">
                  <a16:creationId xmlns:a16="http://schemas.microsoft.com/office/drawing/2014/main" id="{24681008-2389-403B-B8A8-49091E855737}"/>
                </a:ext>
              </a:extLst>
            </p:cNvPr>
            <p:cNvSpPr/>
            <p:nvPr/>
          </p:nvSpPr>
          <p:spPr>
            <a:xfrm>
              <a:off x="3163836" y="2298122"/>
              <a:ext cx="1453601" cy="412151"/>
            </a:xfrm>
            <a:prstGeom prst="rect">
              <a:avLst/>
            </a:prstGeom>
            <a:ln>
              <a:noFill/>
            </a:ln>
          </p:spPr>
          <p:txBody>
            <a:bodyPr wrap="square" anchor="ctr" anchorCtr="0">
              <a:normAutofit/>
            </a:bodyPr>
            <a:lstStyle/>
            <a:p>
              <a:pPr lvl="0" algn="ctr"/>
              <a:r>
                <a:rPr lang="zh-CN" altLang="en-US" b="1" dirty="0">
                  <a:solidFill>
                    <a:srgbClr val="92D050"/>
                  </a:solidFill>
                </a:rPr>
                <a:t>输出</a:t>
              </a:r>
              <a:endParaRPr lang="en-US" altLang="zh-CN" b="1" dirty="0">
                <a:solidFill>
                  <a:srgbClr val="92D050"/>
                </a:solidFill>
              </a:endParaRPr>
            </a:p>
          </p:txBody>
        </p:sp>
      </p:grpSp>
      <p:sp>
        <p:nvSpPr>
          <p:cNvPr id="185" name="ïṣḷiďê">
            <a:extLst>
              <a:ext uri="{FF2B5EF4-FFF2-40B4-BE49-F238E27FC236}">
                <a16:creationId xmlns:a16="http://schemas.microsoft.com/office/drawing/2014/main" id="{FECE4998-7964-433B-ADC7-197C6DD3E80A}"/>
              </a:ext>
            </a:extLst>
          </p:cNvPr>
          <p:cNvSpPr txBox="1"/>
          <p:nvPr/>
        </p:nvSpPr>
        <p:spPr>
          <a:xfrm>
            <a:off x="7464369" y="3697497"/>
            <a:ext cx="4413885" cy="588240"/>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进行加</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解密操作，得到密</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明文</a:t>
            </a:r>
            <a:endParaRPr lang="zh-CN" altLang="en-US" spc="100" dirty="0">
              <a:solidFill>
                <a:schemeClr val="accent4">
                  <a:lumMod val="60000"/>
                  <a:lumOff val="40000"/>
                </a:schemeClr>
              </a:solidFill>
            </a:endParaRPr>
          </a:p>
        </p:txBody>
      </p:sp>
      <p:sp>
        <p:nvSpPr>
          <p:cNvPr id="186" name="ïṣḷiďê">
            <a:extLst>
              <a:ext uri="{FF2B5EF4-FFF2-40B4-BE49-F238E27FC236}">
                <a16:creationId xmlns:a16="http://schemas.microsoft.com/office/drawing/2014/main" id="{C6911B77-6095-4192-B051-D038374B1B10}"/>
              </a:ext>
            </a:extLst>
          </p:cNvPr>
          <p:cNvSpPr txBox="1"/>
          <p:nvPr/>
        </p:nvSpPr>
        <p:spPr>
          <a:xfrm>
            <a:off x="7486058" y="4262851"/>
            <a:ext cx="4413885" cy="142518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注：保证</a:t>
            </a:r>
            <a:r>
              <a:rPr lang="zh-CN" altLang="en-US" spc="100" dirty="0">
                <a:solidFill>
                  <a:schemeClr val="accent4">
                    <a:lumMod val="60000"/>
                    <a:lumOff val="40000"/>
                  </a:schemeClr>
                </a:solidFill>
              </a:rPr>
              <a:t>原子性</a:t>
            </a:r>
            <a:r>
              <a:rPr lang="zh-CN" altLang="en-US" spc="100" dirty="0">
                <a:solidFill>
                  <a:schemeClr val="tx1">
                    <a:lumMod val="65000"/>
                    <a:lumOff val="35000"/>
                  </a:schemeClr>
                </a:solidFill>
              </a:rPr>
              <a:t>，禁用调度和中断，加解密结束后，</a:t>
            </a:r>
            <a:r>
              <a:rPr lang="zh-CN" altLang="en-US" spc="100" dirty="0">
                <a:solidFill>
                  <a:schemeClr val="accent4">
                    <a:lumMod val="60000"/>
                    <a:lumOff val="40000"/>
                  </a:schemeClr>
                </a:solidFill>
              </a:rPr>
              <a:t>清除</a:t>
            </a:r>
            <a:r>
              <a:rPr lang="en-US" altLang="zh-CN" spc="100" dirty="0">
                <a:solidFill>
                  <a:schemeClr val="tx1">
                    <a:lumMod val="65000"/>
                    <a:lumOff val="35000"/>
                  </a:schemeClr>
                </a:solidFill>
              </a:rPr>
              <a:t>Cache</a:t>
            </a:r>
            <a:r>
              <a:rPr lang="zh-CN" altLang="en-US" spc="100" dirty="0">
                <a:solidFill>
                  <a:schemeClr val="tx1">
                    <a:lumMod val="65000"/>
                    <a:lumOff val="35000"/>
                  </a:schemeClr>
                </a:solidFill>
              </a:rPr>
              <a:t>中</a:t>
            </a:r>
            <a:r>
              <a:rPr lang="zh-CN" altLang="en-US" spc="100" dirty="0">
                <a:solidFill>
                  <a:schemeClr val="accent4">
                    <a:lumMod val="60000"/>
                    <a:lumOff val="40000"/>
                  </a:schemeClr>
                </a:solidFill>
              </a:rPr>
              <a:t>所有敏感数据</a:t>
            </a:r>
            <a:r>
              <a:rPr lang="zh-CN" altLang="en-US" spc="100" dirty="0">
                <a:solidFill>
                  <a:schemeClr val="tx1">
                    <a:lumMod val="65000"/>
                    <a:lumOff val="35000"/>
                  </a:schemeClr>
                </a:solidFill>
              </a:rPr>
              <a:t>再开启调度和中断</a:t>
            </a:r>
            <a:endParaRPr lang="zh-CN" altLang="en-US" spc="100" dirty="0">
              <a:solidFill>
                <a:schemeClr val="accent4">
                  <a:lumMod val="60000"/>
                  <a:lumOff val="40000"/>
                </a:schemeClr>
              </a:solidFill>
            </a:endParaRPr>
          </a:p>
        </p:txBody>
      </p:sp>
      <p:cxnSp>
        <p:nvCxnSpPr>
          <p:cNvPr id="187" name="直接箭头连接符 186">
            <a:extLst>
              <a:ext uri="{FF2B5EF4-FFF2-40B4-BE49-F238E27FC236}">
                <a16:creationId xmlns:a16="http://schemas.microsoft.com/office/drawing/2014/main" id="{A476BC91-175D-412D-BA94-56F1F3A1AD84}"/>
              </a:ext>
            </a:extLst>
          </p:cNvPr>
          <p:cNvCxnSpPr>
            <a:cxnSpLocks/>
          </p:cNvCxnSpPr>
          <p:nvPr/>
        </p:nvCxnSpPr>
        <p:spPr>
          <a:xfrm>
            <a:off x="1727933" y="4240342"/>
            <a:ext cx="1417692" cy="9557"/>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5230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2"/>
                                        </p:tgtEl>
                                        <p:attrNameLst>
                                          <p:attrName>style.visibility</p:attrName>
                                        </p:attrNameLst>
                                      </p:cBhvr>
                                      <p:to>
                                        <p:strVal val="visible"/>
                                      </p:to>
                                    </p:set>
                                    <p:animEffect transition="in" filter="wipe(right)">
                                      <p:cBhvr>
                                        <p:cTn id="11" dur="500"/>
                                        <p:tgtEl>
                                          <p:spTgt spid="172"/>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wipe(right)">
                                      <p:cBhvr>
                                        <p:cTn id="15" dur="500"/>
                                        <p:tgtEl>
                                          <p:spTgt spid="1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fade">
                                      <p:cBhvr>
                                        <p:cTn id="20" dur="500"/>
                                        <p:tgtEl>
                                          <p:spTgt spid="14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87"/>
                                        </p:tgtEl>
                                        <p:attrNameLst>
                                          <p:attrName>style.visibility</p:attrName>
                                        </p:attrNameLst>
                                      </p:cBhvr>
                                      <p:to>
                                        <p:strVal val="visible"/>
                                      </p:to>
                                    </p:set>
                                    <p:animEffect transition="in" filter="wipe(left)">
                                      <p:cBhvr>
                                        <p:cTn id="24" dur="500"/>
                                        <p:tgtEl>
                                          <p:spTgt spid="187"/>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animEffect transition="in" filter="wipe(left)">
                                      <p:cBhvr>
                                        <p:cTn id="28" dur="500"/>
                                        <p:tgtEl>
                                          <p:spTgt spid="176"/>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wipe(left)">
                                      <p:cBhvr>
                                        <p:cTn id="32" dur="500"/>
                                        <p:tgtEl>
                                          <p:spTgt spid="1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par>
                          <p:cTn id="38" fill="hold">
                            <p:stCondLst>
                              <p:cond delay="500"/>
                            </p:stCondLst>
                            <p:childTnLst>
                              <p:par>
                                <p:cTn id="39" presetID="26" presetClass="emph" presetSubtype="0" repeatCount="3000" fill="hold" nodeType="afterEffect">
                                  <p:stCondLst>
                                    <p:cond delay="0"/>
                                  </p:stCondLst>
                                  <p:childTnLst>
                                    <p:animEffect transition="out" filter="fade">
                                      <p:cBhvr>
                                        <p:cTn id="40" dur="500" tmFilter="0, 0; .2, .5; .8, .5; 1, 0"/>
                                        <p:tgtEl>
                                          <p:spTgt spid="180"/>
                                        </p:tgtEl>
                                      </p:cBhvr>
                                    </p:animEffect>
                                    <p:animScale>
                                      <p:cBhvr>
                                        <p:cTn id="41" dur="250" autoRev="1" fill="hold"/>
                                        <p:tgtEl>
                                          <p:spTgt spid="180"/>
                                        </p:tgtEl>
                                      </p:cBhvr>
                                      <p:by x="105000" y="105000"/>
                                    </p:animScale>
                                  </p:childTnLst>
                                </p:cTn>
                              </p:par>
                            </p:childTnLst>
                          </p:cTn>
                        </p:par>
                        <p:par>
                          <p:cTn id="42" fill="hold">
                            <p:stCondLst>
                              <p:cond delay="2000"/>
                            </p:stCondLst>
                            <p:childTnLst>
                              <p:par>
                                <p:cTn id="43" presetID="10" presetClass="exit" presetSubtype="0" fill="hold" nodeType="afterEffect">
                                  <p:stCondLst>
                                    <p:cond delay="0"/>
                                  </p:stCondLst>
                                  <p:childTnLst>
                                    <p:animEffect transition="out" filter="fade">
                                      <p:cBhvr>
                                        <p:cTn id="44" dur="500"/>
                                        <p:tgtEl>
                                          <p:spTgt spid="180"/>
                                        </p:tgtEl>
                                      </p:cBhvr>
                                    </p:animEffect>
                                    <p:set>
                                      <p:cBhvr>
                                        <p:cTn id="45" dur="1" fill="hold">
                                          <p:stCondLst>
                                            <p:cond delay="499"/>
                                          </p:stCondLst>
                                        </p:cTn>
                                        <p:tgtEl>
                                          <p:spTgt spid="18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5"/>
                                        </p:tgtEl>
                                        <p:attrNameLst>
                                          <p:attrName>style.visibility</p:attrName>
                                        </p:attrNameLst>
                                      </p:cBhvr>
                                      <p:to>
                                        <p:strVal val="visible"/>
                                      </p:to>
                                    </p:set>
                                    <p:animEffect transition="in" filter="fade">
                                      <p:cBhvr>
                                        <p:cTn id="50" dur="500"/>
                                        <p:tgtEl>
                                          <p:spTgt spid="185"/>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6"/>
                                        </p:tgtEl>
                                        <p:attrNameLst>
                                          <p:attrName>style.visibility</p:attrName>
                                        </p:attrNameLst>
                                      </p:cBhvr>
                                      <p:to>
                                        <p:strVal val="visible"/>
                                      </p:to>
                                    </p:set>
                                    <p:animEffect transition="in" filter="fade">
                                      <p:cBhvr>
                                        <p:cTn id="59"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0" grpId="0"/>
      <p:bldP spid="176" grpId="0" animBg="1"/>
      <p:bldP spid="177" grpId="0"/>
      <p:bldP spid="179" grpId="0"/>
      <p:bldP spid="185" grpId="0"/>
      <p:bldP spid="1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关键策略</a:t>
            </a:r>
          </a:p>
        </p:txBody>
      </p:sp>
      <p:sp>
        <p:nvSpPr>
          <p:cNvPr id="10" name="ïṣḷiďê">
            <a:extLst>
              <a:ext uri="{FF2B5EF4-FFF2-40B4-BE49-F238E27FC236}">
                <a16:creationId xmlns:a16="http://schemas.microsoft.com/office/drawing/2014/main" id="{32B6C5C6-B12F-4AC5-A27E-8F80870BA702}"/>
              </a:ext>
            </a:extLst>
          </p:cNvPr>
          <p:cNvSpPr txBox="1"/>
          <p:nvPr/>
        </p:nvSpPr>
        <p:spPr>
          <a:xfrm>
            <a:off x="483217" y="2139351"/>
            <a:ext cx="11100051" cy="815696"/>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ü"/>
            </a:pPr>
            <a:r>
              <a:rPr lang="zh-CN" altLang="en-US" dirty="0"/>
              <a:t>如果发生 </a:t>
            </a:r>
            <a:r>
              <a:rPr lang="en-US" altLang="zh-CN" dirty="0">
                <a:solidFill>
                  <a:schemeClr val="accent4">
                    <a:lumMod val="60000"/>
                    <a:lumOff val="40000"/>
                  </a:schemeClr>
                </a:solidFill>
              </a:rPr>
              <a:t>Cache </a:t>
            </a:r>
            <a:r>
              <a:rPr lang="zh-CN" altLang="en-US" dirty="0">
                <a:solidFill>
                  <a:schemeClr val="accent4">
                    <a:lumMod val="60000"/>
                    <a:lumOff val="40000"/>
                  </a:schemeClr>
                </a:solidFill>
              </a:rPr>
              <a:t>未命中</a:t>
            </a:r>
            <a:r>
              <a:rPr lang="zh-CN" altLang="en-US" dirty="0"/>
              <a:t>，</a:t>
            </a:r>
            <a:r>
              <a:rPr lang="en-US" altLang="zh-CN" dirty="0"/>
              <a:t>CPU </a:t>
            </a:r>
            <a:r>
              <a:rPr lang="zh-CN" altLang="en-US" dirty="0"/>
              <a:t>会自动地从高级 </a:t>
            </a:r>
            <a:r>
              <a:rPr lang="en-US" altLang="zh-CN" dirty="0"/>
              <a:t>Cache </a:t>
            </a:r>
            <a:r>
              <a:rPr lang="zh-CN" altLang="en-US" dirty="0"/>
              <a:t>或者内存中把该地址</a:t>
            </a:r>
            <a:r>
              <a:rPr lang="zh-CN" altLang="en-US" dirty="0">
                <a:solidFill>
                  <a:schemeClr val="accent4">
                    <a:lumMod val="60000"/>
                    <a:lumOff val="40000"/>
                  </a:schemeClr>
                </a:solidFill>
              </a:rPr>
              <a:t>缓存到 </a:t>
            </a:r>
            <a:r>
              <a:rPr lang="en-US" altLang="zh-CN" dirty="0">
                <a:solidFill>
                  <a:schemeClr val="accent4">
                    <a:lumMod val="60000"/>
                    <a:lumOff val="40000"/>
                  </a:schemeClr>
                </a:solidFill>
              </a:rPr>
              <a:t>LI D-Cache </a:t>
            </a:r>
            <a:r>
              <a:rPr lang="zh-CN" altLang="en-US" dirty="0">
                <a:solidFill>
                  <a:schemeClr val="accent4">
                    <a:lumMod val="60000"/>
                    <a:lumOff val="40000"/>
                  </a:schemeClr>
                </a:solidFill>
              </a:rPr>
              <a:t>中</a:t>
            </a:r>
            <a:r>
              <a:rPr lang="zh-CN" altLang="en-US" dirty="0"/>
              <a:t>。利用这个特性，通过</a:t>
            </a:r>
            <a:r>
              <a:rPr lang="zh-CN" altLang="en-US" dirty="0">
                <a:solidFill>
                  <a:schemeClr val="accent4">
                    <a:lumMod val="60000"/>
                    <a:lumOff val="40000"/>
                  </a:schemeClr>
                </a:solidFill>
              </a:rPr>
              <a:t>读写代码和数据段</a:t>
            </a:r>
            <a:r>
              <a:rPr lang="zh-CN" altLang="en-US" dirty="0"/>
              <a:t>，就可以把代码和明密文及密钥放到到 </a:t>
            </a:r>
            <a:r>
              <a:rPr lang="en-US" altLang="zh-CN" dirty="0"/>
              <a:t>Cache </a:t>
            </a:r>
            <a:r>
              <a:rPr lang="zh-CN" altLang="en-US" dirty="0"/>
              <a:t>中</a:t>
            </a:r>
            <a:endParaRPr lang="en-US" altLang="zh-CN" dirty="0"/>
          </a:p>
        </p:txBody>
      </p:sp>
      <p:sp>
        <p:nvSpPr>
          <p:cNvPr id="9" name="ïṣḷiďê">
            <a:extLst>
              <a:ext uri="{FF2B5EF4-FFF2-40B4-BE49-F238E27FC236}">
                <a16:creationId xmlns:a16="http://schemas.microsoft.com/office/drawing/2014/main" id="{5B67F93A-D053-4A0E-A51C-5D77C2DB9388}"/>
              </a:ext>
            </a:extLst>
          </p:cNvPr>
          <p:cNvSpPr txBox="1"/>
          <p:nvPr/>
        </p:nvSpPr>
        <p:spPr>
          <a:xfrm>
            <a:off x="483215" y="4825719"/>
            <a:ext cx="11100051" cy="1020786"/>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用</a:t>
            </a:r>
            <a:r>
              <a:rPr lang="zh-CN" altLang="en-US" dirty="0">
                <a:solidFill>
                  <a:schemeClr val="accent4">
                    <a:lumMod val="60000"/>
                    <a:lumOff val="40000"/>
                  </a:schemeClr>
                </a:solidFill>
              </a:rPr>
              <a:t>结构体</a:t>
            </a:r>
            <a:r>
              <a:rPr lang="zh-CN" altLang="en-US" dirty="0"/>
              <a:t>包含私钥运算用到的所有变量，静态存储到栈中方便管理</a:t>
            </a:r>
            <a:endParaRPr lang="en-US" altLang="zh-CN" dirty="0"/>
          </a:p>
          <a:p>
            <a:pPr marL="285750" indent="-285750">
              <a:lnSpc>
                <a:spcPct val="150000"/>
              </a:lnSpc>
              <a:buFont typeface="Wingdings" panose="05000000000000000000" pitchFamily="2" charset="2"/>
              <a:buChar char="ü"/>
            </a:pPr>
            <a:r>
              <a:rPr lang="zh-CN" altLang="en-US" dirty="0"/>
              <a:t>现今</a:t>
            </a:r>
            <a:r>
              <a:rPr lang="zh-CN" altLang="en-US" dirty="0">
                <a:solidFill>
                  <a:schemeClr val="accent4">
                    <a:lumMod val="60000"/>
                    <a:lumOff val="40000"/>
                  </a:schemeClr>
                </a:solidFill>
              </a:rPr>
              <a:t> </a:t>
            </a:r>
            <a:r>
              <a:rPr lang="en-US" altLang="zh-CN" dirty="0"/>
              <a:t>LI D-Cache</a:t>
            </a:r>
            <a:r>
              <a:rPr lang="zh-CN" altLang="en-US" dirty="0"/>
              <a:t>容量大部分为</a:t>
            </a:r>
            <a:r>
              <a:rPr lang="en-US" altLang="zh-CN" dirty="0">
                <a:solidFill>
                  <a:schemeClr val="accent4">
                    <a:lumMod val="60000"/>
                    <a:lumOff val="40000"/>
                  </a:schemeClr>
                </a:solidFill>
              </a:rPr>
              <a:t>32KB</a:t>
            </a:r>
            <a:r>
              <a:rPr lang="zh-CN" altLang="en-US" dirty="0"/>
              <a:t>，完全</a:t>
            </a:r>
            <a:r>
              <a:rPr lang="zh-CN" altLang="en-US" dirty="0">
                <a:solidFill>
                  <a:schemeClr val="accent4">
                    <a:lumMod val="60000"/>
                    <a:lumOff val="40000"/>
                  </a:schemeClr>
                </a:solidFill>
              </a:rPr>
              <a:t>可容纳结构体所有数据</a:t>
            </a:r>
            <a:r>
              <a:rPr lang="zh-CN" altLang="en-US" dirty="0"/>
              <a:t>，不需要交换到</a:t>
            </a:r>
            <a:r>
              <a:rPr lang="en-US" altLang="zh-CN" dirty="0"/>
              <a:t>2</a:t>
            </a:r>
            <a:r>
              <a:rPr lang="zh-CN" altLang="en-US" dirty="0"/>
              <a:t>级缓存</a:t>
            </a:r>
            <a:endParaRPr lang="en-US" altLang="zh-CN" dirty="0"/>
          </a:p>
        </p:txBody>
      </p:sp>
      <p:grpSp>
        <p:nvGrpSpPr>
          <p:cNvPr id="3" name="组合 2">
            <a:extLst>
              <a:ext uri="{FF2B5EF4-FFF2-40B4-BE49-F238E27FC236}">
                <a16:creationId xmlns:a16="http://schemas.microsoft.com/office/drawing/2014/main" id="{466D62B7-2AD2-4E1B-A293-7212024A4BF4}"/>
              </a:ext>
            </a:extLst>
          </p:cNvPr>
          <p:cNvGrpSpPr/>
          <p:nvPr/>
        </p:nvGrpSpPr>
        <p:grpSpPr>
          <a:xfrm>
            <a:off x="483601" y="1044121"/>
            <a:ext cx="2054442" cy="526076"/>
            <a:chOff x="198158" y="894926"/>
            <a:chExt cx="2039947" cy="446763"/>
          </a:xfrm>
        </p:grpSpPr>
        <p:sp>
          <p:nvSpPr>
            <p:cNvPr id="15" name="îṣlîḍe">
              <a:hlinkClick r:id="" action="ppaction://noaction"/>
              <a:extLst>
                <a:ext uri="{FF2B5EF4-FFF2-40B4-BE49-F238E27FC236}">
                  <a16:creationId xmlns:a16="http://schemas.microsoft.com/office/drawing/2014/main" id="{F1F8FFFA-964B-4604-A00D-B06B66797394}"/>
                </a:ext>
              </a:extLst>
            </p:cNvPr>
            <p:cNvSpPr/>
            <p:nvPr/>
          </p:nvSpPr>
          <p:spPr>
            <a:xfrm>
              <a:off x="626020" y="894926"/>
              <a:ext cx="1612085" cy="446763"/>
            </a:xfrm>
            <a:prstGeom prst="rect">
              <a:avLst/>
            </a:prstGeom>
          </p:spPr>
          <p:txBody>
            <a:bodyPr wrap="square" anchor="ctr" anchorCtr="0">
              <a:normAutofit/>
            </a:bodyPr>
            <a:lstStyle/>
            <a:p>
              <a:pPr lvl="0"/>
              <a:r>
                <a:rPr lang="zh-CN" altLang="en-US" sz="2000" b="1" spc="100" dirty="0">
                  <a:solidFill>
                    <a:schemeClr val="accent4"/>
                  </a:solidFill>
                </a:rPr>
                <a:t>挑战和应对</a:t>
              </a:r>
              <a:endParaRPr lang="zh-CN" altLang="en-US" sz="2000" b="1" dirty="0">
                <a:solidFill>
                  <a:schemeClr val="accent4"/>
                </a:solidFill>
              </a:endParaRPr>
            </a:p>
          </p:txBody>
        </p:sp>
        <p:grpSp>
          <p:nvGrpSpPr>
            <p:cNvPr id="20" name="组合 19">
              <a:extLst>
                <a:ext uri="{FF2B5EF4-FFF2-40B4-BE49-F238E27FC236}">
                  <a16:creationId xmlns:a16="http://schemas.microsoft.com/office/drawing/2014/main" id="{9773066E-2E82-4AD1-9083-290F5FB28DA3}"/>
                </a:ext>
              </a:extLst>
            </p:cNvPr>
            <p:cNvGrpSpPr>
              <a:grpSpLocks noChangeAspect="1"/>
            </p:cNvGrpSpPr>
            <p:nvPr/>
          </p:nvGrpSpPr>
          <p:grpSpPr>
            <a:xfrm>
              <a:off x="198158" y="951360"/>
              <a:ext cx="427861" cy="317445"/>
              <a:chOff x="18906789" y="5501248"/>
              <a:chExt cx="523125" cy="388125"/>
            </a:xfrm>
            <a:solidFill>
              <a:schemeClr val="accent4"/>
            </a:solidFill>
          </p:grpSpPr>
          <p:sp>
            <p:nvSpPr>
              <p:cNvPr id="21" name="任意多边形: 形状 20">
                <a:extLst>
                  <a:ext uri="{FF2B5EF4-FFF2-40B4-BE49-F238E27FC236}">
                    <a16:creationId xmlns:a16="http://schemas.microsoft.com/office/drawing/2014/main" id="{E23B60F3-1DD1-483C-89E7-20712E49DE5F}"/>
                  </a:ext>
                </a:extLst>
              </p:cNvPr>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7895E603-E023-4027-BB1C-D7E59E7D333B}"/>
                  </a:ext>
                </a:extLst>
              </p:cNvPr>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a:extLst>
                  <a:ext uri="{FF2B5EF4-FFF2-40B4-BE49-F238E27FC236}">
                    <a16:creationId xmlns:a16="http://schemas.microsoft.com/office/drawing/2014/main" id="{594D6691-F4C4-47E8-B472-0239516115A5}"/>
                  </a:ext>
                </a:extLst>
              </p:cNvPr>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
        <p:nvSpPr>
          <p:cNvPr id="17" name="îṣlîḍe">
            <a:hlinkClick r:id="" action="ppaction://noaction"/>
            <a:extLst>
              <a:ext uri="{FF2B5EF4-FFF2-40B4-BE49-F238E27FC236}">
                <a16:creationId xmlns:a16="http://schemas.microsoft.com/office/drawing/2014/main" id="{0C2F5AFD-3934-4D17-887E-86B208DCE40D}"/>
              </a:ext>
            </a:extLst>
          </p:cNvPr>
          <p:cNvSpPr/>
          <p:nvPr/>
        </p:nvSpPr>
        <p:spPr>
          <a:xfrm>
            <a:off x="483217" y="1669925"/>
            <a:ext cx="7376237" cy="511807"/>
          </a:xfrm>
          <a:prstGeom prst="rect">
            <a:avLst/>
          </a:prstGeom>
        </p:spPr>
        <p:txBody>
          <a:bodyPr wrap="square" anchor="ctr" anchorCtr="0">
            <a:normAutofit/>
          </a:bodyPr>
          <a:lstStyle/>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对于开发者是透明的，</a:t>
            </a:r>
            <a:r>
              <a:rPr lang="zh-CN" altLang="en-US" b="1" dirty="0">
                <a:solidFill>
                  <a:schemeClr val="tx1">
                    <a:lumMod val="50000"/>
                    <a:lumOff val="50000"/>
                  </a:schemeClr>
                </a:solidFill>
              </a:rPr>
              <a:t>不能直接对</a:t>
            </a:r>
            <a:r>
              <a:rPr lang="en-US" altLang="zh-CN" b="1" dirty="0">
                <a:solidFill>
                  <a:schemeClr val="tx1">
                    <a:lumMod val="50000"/>
                    <a:lumOff val="50000"/>
                  </a:schemeClr>
                </a:solidFill>
              </a:rPr>
              <a:t>Cache</a:t>
            </a:r>
            <a:r>
              <a:rPr lang="zh-CN" altLang="en-US" b="1" dirty="0">
                <a:solidFill>
                  <a:schemeClr val="tx1">
                    <a:lumMod val="50000"/>
                    <a:lumOff val="50000"/>
                  </a:schemeClr>
                </a:solidFill>
              </a:rPr>
              <a:t>进行存取操作</a:t>
            </a:r>
            <a:endParaRPr lang="en-US" altLang="zh-CN" b="1" dirty="0">
              <a:solidFill>
                <a:schemeClr val="tx1">
                  <a:lumMod val="50000"/>
                  <a:lumOff val="50000"/>
                </a:schemeClr>
              </a:solidFill>
            </a:endParaRPr>
          </a:p>
        </p:txBody>
      </p:sp>
      <p:sp>
        <p:nvSpPr>
          <p:cNvPr id="18" name="îṣlîḍe">
            <a:hlinkClick r:id="" action="ppaction://noaction"/>
            <a:extLst>
              <a:ext uri="{FF2B5EF4-FFF2-40B4-BE49-F238E27FC236}">
                <a16:creationId xmlns:a16="http://schemas.microsoft.com/office/drawing/2014/main" id="{BD9769DE-14BC-4B1E-BB79-408FF0A6D2B9}"/>
              </a:ext>
            </a:extLst>
          </p:cNvPr>
          <p:cNvSpPr/>
          <p:nvPr/>
        </p:nvSpPr>
        <p:spPr>
          <a:xfrm>
            <a:off x="483217" y="2793592"/>
            <a:ext cx="7856690" cy="815696"/>
          </a:xfrm>
          <a:prstGeom prst="rect">
            <a:avLst/>
          </a:prstGeom>
        </p:spPr>
        <p:txBody>
          <a:bodyPr wrap="square" anchor="ctr" anchorCtr="0">
            <a:normAutofit/>
          </a:bodyPr>
          <a:lstStyle/>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替换和写回机制不易控制，</a:t>
            </a:r>
            <a:r>
              <a:rPr lang="zh-CN" altLang="en-US" b="1" dirty="0">
                <a:solidFill>
                  <a:schemeClr val="tx1">
                    <a:lumMod val="50000"/>
                    <a:lumOff val="50000"/>
                  </a:schemeClr>
                </a:solidFill>
              </a:rPr>
              <a:t>是系统根据使用情况动态分配的</a:t>
            </a:r>
            <a:endParaRPr lang="en-US" altLang="zh-CN" b="1" dirty="0">
              <a:solidFill>
                <a:schemeClr val="tx1">
                  <a:lumMod val="50000"/>
                  <a:lumOff val="50000"/>
                </a:schemeClr>
              </a:solidFill>
            </a:endParaRPr>
          </a:p>
        </p:txBody>
      </p:sp>
      <p:sp>
        <p:nvSpPr>
          <p:cNvPr id="19" name="îṣlîḍe">
            <a:hlinkClick r:id="" action="ppaction://noaction"/>
            <a:extLst>
              <a:ext uri="{FF2B5EF4-FFF2-40B4-BE49-F238E27FC236}">
                <a16:creationId xmlns:a16="http://schemas.microsoft.com/office/drawing/2014/main" id="{2E213FE3-9D31-4DDD-AC94-E0921225BD3F}"/>
              </a:ext>
            </a:extLst>
          </p:cNvPr>
          <p:cNvSpPr/>
          <p:nvPr/>
        </p:nvSpPr>
        <p:spPr>
          <a:xfrm>
            <a:off x="483214" y="4189917"/>
            <a:ext cx="7856690" cy="815696"/>
          </a:xfrm>
          <a:prstGeom prst="rect">
            <a:avLst/>
          </a:prstGeom>
        </p:spPr>
        <p:txBody>
          <a:bodyPr wrap="square" anchor="ctr" anchorCtr="0">
            <a:normAutofit/>
          </a:bodyPr>
          <a:lstStyle/>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通常是多层次架构，</a:t>
            </a:r>
            <a:r>
              <a:rPr lang="zh-CN" altLang="en-US" b="1" dirty="0">
                <a:solidFill>
                  <a:schemeClr val="tx1">
                    <a:lumMod val="50000"/>
                    <a:lumOff val="50000"/>
                  </a:schemeClr>
                </a:solidFill>
              </a:rPr>
              <a:t>不可控因素更多，给实现带来不便</a:t>
            </a:r>
          </a:p>
        </p:txBody>
      </p:sp>
      <p:sp>
        <p:nvSpPr>
          <p:cNvPr id="24" name="ïṣḷiďê">
            <a:extLst>
              <a:ext uri="{FF2B5EF4-FFF2-40B4-BE49-F238E27FC236}">
                <a16:creationId xmlns:a16="http://schemas.microsoft.com/office/drawing/2014/main" id="{8B148A04-03F3-4BD0-BDEF-44AA0631F02C}"/>
              </a:ext>
            </a:extLst>
          </p:cNvPr>
          <p:cNvSpPr txBox="1"/>
          <p:nvPr/>
        </p:nvSpPr>
        <p:spPr>
          <a:xfrm>
            <a:off x="483216" y="3447833"/>
            <a:ext cx="11100051" cy="797257"/>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ü"/>
            </a:pPr>
            <a:r>
              <a:rPr lang="zh-CN" altLang="en-US" dirty="0"/>
              <a:t>把其他替换模式设置为</a:t>
            </a:r>
            <a:r>
              <a:rPr lang="zh-CN" altLang="en-US" dirty="0">
                <a:solidFill>
                  <a:schemeClr val="accent4">
                    <a:lumMod val="60000"/>
                    <a:lumOff val="40000"/>
                  </a:schemeClr>
                </a:solidFill>
              </a:rPr>
              <a:t>非填充（</a:t>
            </a:r>
            <a:r>
              <a:rPr lang="en-US" altLang="zh-CN" dirty="0">
                <a:solidFill>
                  <a:schemeClr val="accent4">
                    <a:lumMod val="60000"/>
                    <a:lumOff val="40000"/>
                  </a:schemeClr>
                </a:solidFill>
              </a:rPr>
              <a:t>no-fill</a:t>
            </a:r>
            <a:r>
              <a:rPr lang="zh-CN" altLang="en-US" dirty="0">
                <a:solidFill>
                  <a:schemeClr val="accent4">
                    <a:lumMod val="60000"/>
                    <a:lumOff val="40000"/>
                  </a:schemeClr>
                </a:solidFill>
              </a:rPr>
              <a:t>）</a:t>
            </a:r>
            <a:r>
              <a:rPr lang="zh-CN" altLang="en-US" dirty="0"/>
              <a:t>来避免其他进程把代码和数据从 </a:t>
            </a:r>
            <a:r>
              <a:rPr lang="en-US" altLang="zh-CN" dirty="0"/>
              <a:t>Cache </a:t>
            </a:r>
            <a:r>
              <a:rPr lang="zh-CN" altLang="en-US" dirty="0"/>
              <a:t>同步到内存</a:t>
            </a:r>
            <a:endParaRPr lang="en-US" altLang="zh-CN" dirty="0"/>
          </a:p>
          <a:p>
            <a:pPr marL="285750" indent="-285750">
              <a:lnSpc>
                <a:spcPct val="130000"/>
              </a:lnSpc>
              <a:buFont typeface="Wingdings" panose="05000000000000000000" pitchFamily="2" charset="2"/>
              <a:buChar char="ü"/>
            </a:pPr>
            <a:r>
              <a:rPr lang="zh-CN" altLang="en-US" dirty="0">
                <a:solidFill>
                  <a:schemeClr val="accent4">
                    <a:lumMod val="60000"/>
                    <a:lumOff val="40000"/>
                  </a:schemeClr>
                </a:solidFill>
              </a:rPr>
              <a:t>原子操作</a:t>
            </a:r>
            <a:r>
              <a:rPr lang="zh-CN" altLang="en-US" dirty="0"/>
              <a:t>，保障本</a:t>
            </a:r>
            <a:r>
              <a:rPr lang="en-US" altLang="zh-CN" dirty="0"/>
              <a:t>CPU</a:t>
            </a:r>
            <a:r>
              <a:rPr lang="zh-CN" altLang="en-US" dirty="0"/>
              <a:t>内核被当前加密进程独占，进程数据不会被缓存到内存</a:t>
            </a:r>
            <a:endParaRPr lang="en-US" altLang="zh-CN" dirty="0"/>
          </a:p>
          <a:p>
            <a:pPr marL="285750" indent="-285750">
              <a:lnSpc>
                <a:spcPct val="130000"/>
              </a:lnSpc>
              <a:buFont typeface="Wingdings" panose="05000000000000000000" pitchFamily="2" charset="2"/>
              <a:buChar char="ü"/>
            </a:pPr>
            <a:endParaRPr lang="en-US" altLang="zh-CN" dirty="0"/>
          </a:p>
        </p:txBody>
      </p:sp>
    </p:spTree>
    <p:extLst>
      <p:ext uri="{BB962C8B-B14F-4D97-AF65-F5344CB8AC3E}">
        <p14:creationId xmlns:p14="http://schemas.microsoft.com/office/powerpoint/2010/main" val="32120638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120640" y="1183043"/>
            <a:ext cx="6718433" cy="4954232"/>
            <a:chOff x="5482591" y="1354493"/>
            <a:chExt cx="6718433" cy="4954232"/>
          </a:xfrm>
        </p:grpSpPr>
        <p:grpSp>
          <p:nvGrpSpPr>
            <p:cNvPr id="26" name="组合 25"/>
            <p:cNvGrpSpPr/>
            <p:nvPr/>
          </p:nvGrpSpPr>
          <p:grpSpPr>
            <a:xfrm>
              <a:off x="8398149" y="6153823"/>
              <a:ext cx="789631" cy="154902"/>
              <a:chOff x="7957225" y="6063574"/>
              <a:chExt cx="1190110"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286215" y="4171068"/>
              <a:ext cx="522507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TEE-based key security scheme</a:t>
              </a:r>
              <a:endParaRPr lang="zh-CN" altLang="en-US" sz="2800" dirty="0">
                <a:solidFill>
                  <a:schemeClr val="bg2">
                    <a:lumMod val="75000"/>
                  </a:schemeClr>
                </a:solidFill>
                <a:cs typeface="+mn-ea"/>
                <a:sym typeface="+mn-lt"/>
              </a:endParaRPr>
            </a:p>
          </p:txBody>
        </p:sp>
        <p:sp>
          <p:nvSpPr>
            <p:cNvPr id="28" name="文本占位符 12"/>
            <p:cNvSpPr txBox="1"/>
            <p:nvPr/>
          </p:nvSpPr>
          <p:spPr>
            <a:xfrm>
              <a:off x="5482591" y="3031304"/>
              <a:ext cx="6718433" cy="795391"/>
            </a:xfrm>
            <a:prstGeom prst="rect">
              <a:avLst/>
            </a:prstGeom>
          </p:spPr>
          <p:txBody>
            <a:bodyPr vert="horz" lIns="0" tIns="0" rIns="0" bIns="0" rtlCol="0" anchor="ctr">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基于</a:t>
              </a:r>
              <a:r>
                <a:rPr lang="zh-CN" altLang="en-US" dirty="0">
                  <a:latin typeface="微软雅黑" panose="020B0503020204020204" pitchFamily="34" charset="-122"/>
                  <a:cs typeface="+mn-ea"/>
                  <a:sym typeface="+mn-lt"/>
                </a:rPr>
                <a:t>可信执行环境</a:t>
              </a:r>
              <a:r>
                <a:rPr lang="zh-CN" altLang="en-US" sz="4000" b="1" dirty="0">
                  <a:latin typeface="微软雅黑" panose="020B0503020204020204" pitchFamily="34" charset="-122"/>
                  <a:cs typeface="+mn-ea"/>
                  <a:sym typeface="+mn-lt"/>
                </a:rPr>
                <a:t>的密钥安全方案</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973434" y="1408668"/>
            <a:ext cx="5355846" cy="1098506"/>
            <a:chOff x="5337036" y="1031947"/>
            <a:chExt cx="5355846"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4308872" cy="797491"/>
              <a:chOff x="6384011" y="1247332"/>
              <a:chExt cx="4308872" cy="790542"/>
            </a:xfrm>
          </p:grpSpPr>
          <p:sp>
            <p:nvSpPr>
              <p:cNvPr id="48" name="文本框 47"/>
              <p:cNvSpPr txBox="1"/>
              <p:nvPr/>
            </p:nvSpPr>
            <p:spPr>
              <a:xfrm>
                <a:off x="6384011" y="1247332"/>
                <a:ext cx="4308872"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基于寄存器的密钥安全方案</a:t>
                </a:r>
              </a:p>
            </p:txBody>
          </p:sp>
          <p:sp>
            <p:nvSpPr>
              <p:cNvPr id="49" name="文本框 48"/>
              <p:cNvSpPr txBox="1"/>
              <p:nvPr/>
            </p:nvSpPr>
            <p:spPr>
              <a:xfrm>
                <a:off x="6384142" y="1773078"/>
                <a:ext cx="3550652"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Register-based key security scheme</a:t>
                </a:r>
                <a:endParaRPr lang="zh-CN" altLang="en-US" sz="1600" dirty="0">
                  <a:solidFill>
                    <a:schemeClr val="bg2">
                      <a:lumMod val="75000"/>
                    </a:schemeClr>
                  </a:solidFill>
                  <a:cs typeface="+mn-ea"/>
                  <a:sym typeface="+mn-lt"/>
                </a:endParaRPr>
              </a:p>
            </p:txBody>
          </p:sp>
        </p:grpSp>
      </p:grpSp>
      <p:grpSp>
        <p:nvGrpSpPr>
          <p:cNvPr id="50" name="组合 49"/>
          <p:cNvGrpSpPr/>
          <p:nvPr/>
        </p:nvGrpSpPr>
        <p:grpSpPr>
          <a:xfrm>
            <a:off x="4973434" y="4439166"/>
            <a:ext cx="3559011" cy="1098506"/>
            <a:chOff x="5337036" y="1031947"/>
            <a:chExt cx="3559011" cy="1098506"/>
          </a:xfrm>
        </p:grpSpPr>
        <p:sp>
          <p:nvSpPr>
            <p:cNvPr id="51" name="文本框 5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2" name="组合 51"/>
            <p:cNvGrpSpPr/>
            <p:nvPr/>
          </p:nvGrpSpPr>
          <p:grpSpPr>
            <a:xfrm>
              <a:off x="6384010" y="1248904"/>
              <a:ext cx="2512037" cy="797491"/>
              <a:chOff x="6384011" y="1247332"/>
              <a:chExt cx="2512037" cy="790542"/>
            </a:xfrm>
          </p:grpSpPr>
          <p:sp>
            <p:nvSpPr>
              <p:cNvPr id="53" name="文本框 52"/>
              <p:cNvSpPr txBox="1"/>
              <p:nvPr/>
            </p:nvSpPr>
            <p:spPr>
              <a:xfrm>
                <a:off x="6384011" y="1247332"/>
                <a:ext cx="1795363"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总结与作业</a:t>
                </a:r>
              </a:p>
            </p:txBody>
          </p:sp>
          <p:sp>
            <p:nvSpPr>
              <p:cNvPr id="54" name="文本框 53"/>
              <p:cNvSpPr txBox="1"/>
              <p:nvPr/>
            </p:nvSpPr>
            <p:spPr>
              <a:xfrm>
                <a:off x="6384142" y="1773078"/>
                <a:ext cx="2511906"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Summary and Homework</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4973434" y="2418834"/>
            <a:ext cx="5354243" cy="1098506"/>
            <a:chOff x="5337036" y="1031947"/>
            <a:chExt cx="5354243"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4307269" cy="797491"/>
              <a:chOff x="6384011" y="1247332"/>
              <a:chExt cx="4307269" cy="790542"/>
            </a:xfrm>
          </p:grpSpPr>
          <p:sp>
            <p:nvSpPr>
              <p:cNvPr id="58" name="文本框 57"/>
              <p:cNvSpPr txBox="1"/>
              <p:nvPr/>
            </p:nvSpPr>
            <p:spPr>
              <a:xfrm>
                <a:off x="6384011" y="1247332"/>
                <a:ext cx="4307269"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基于</a:t>
                </a:r>
                <a:r>
                  <a:rPr lang="en-US" altLang="zh-CN" sz="2800" b="1" dirty="0">
                    <a:latin typeface="微软雅黑" panose="020B0503020204020204" pitchFamily="34" charset="-122"/>
                    <a:cs typeface="+mn-ea"/>
                    <a:sym typeface="+mn-lt"/>
                  </a:rPr>
                  <a:t>Cache</a:t>
                </a:r>
                <a:r>
                  <a:rPr lang="zh-CN" altLang="en-US" sz="2800" b="1" dirty="0">
                    <a:latin typeface="微软雅黑" panose="020B0503020204020204" pitchFamily="34" charset="-122"/>
                    <a:cs typeface="+mn-ea"/>
                    <a:sym typeface="+mn-lt"/>
                  </a:rPr>
                  <a:t>的密钥安全方案</a:t>
                </a:r>
              </a:p>
            </p:txBody>
          </p:sp>
          <p:sp>
            <p:nvSpPr>
              <p:cNvPr id="59" name="文本框 58"/>
              <p:cNvSpPr txBox="1"/>
              <p:nvPr/>
            </p:nvSpPr>
            <p:spPr>
              <a:xfrm>
                <a:off x="6384142" y="1773078"/>
                <a:ext cx="3465692"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Cache-based key security scheme</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4973434" y="3429000"/>
            <a:ext cx="6433064" cy="1098506"/>
            <a:chOff x="5337036" y="1031947"/>
            <a:chExt cx="6433064"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5386090" cy="797491"/>
              <a:chOff x="6384011" y="1247332"/>
              <a:chExt cx="5386090" cy="790542"/>
            </a:xfrm>
          </p:grpSpPr>
          <p:sp>
            <p:nvSpPr>
              <p:cNvPr id="63" name="文本框 62"/>
              <p:cNvSpPr txBox="1"/>
              <p:nvPr/>
            </p:nvSpPr>
            <p:spPr>
              <a:xfrm>
                <a:off x="6384011" y="1247332"/>
                <a:ext cx="5386090"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基于可信执行环境的密钥安全方案</a:t>
                </a:r>
              </a:p>
            </p:txBody>
          </p:sp>
          <p:sp>
            <p:nvSpPr>
              <p:cNvPr id="64" name="文本框 63"/>
              <p:cNvSpPr txBox="1"/>
              <p:nvPr/>
            </p:nvSpPr>
            <p:spPr>
              <a:xfrm>
                <a:off x="6384142" y="1773078"/>
                <a:ext cx="3077766"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TEE-based key security scheme</a:t>
                </a:r>
                <a:endParaRPr lang="zh-CN" altLang="en-US" sz="1600" dirty="0">
                  <a:solidFill>
                    <a:schemeClr val="bg2">
                      <a:lumMod val="75000"/>
                    </a:schemeClr>
                  </a:solidFill>
                  <a:cs typeface="+mn-ea"/>
                  <a:sym typeface="+mn-lt"/>
                </a:endParaRPr>
              </a:p>
            </p:txBody>
          </p:sp>
        </p:grpSp>
      </p:grpSp>
    </p:spTree>
    <p:extLst>
      <p:ext uri="{BB962C8B-B14F-4D97-AF65-F5344CB8AC3E}">
        <p14:creationId xmlns:p14="http://schemas.microsoft.com/office/powerpoint/2010/main" val="385174671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可信执行环境</a:t>
            </a:r>
          </a:p>
        </p:txBody>
      </p:sp>
      <p:sp>
        <p:nvSpPr>
          <p:cNvPr id="10" name="ïṣḷiďê">
            <a:extLst>
              <a:ext uri="{FF2B5EF4-FFF2-40B4-BE49-F238E27FC236}">
                <a16:creationId xmlns:a16="http://schemas.microsoft.com/office/drawing/2014/main" id="{32B6C5C6-B12F-4AC5-A27E-8F80870BA702}"/>
              </a:ext>
            </a:extLst>
          </p:cNvPr>
          <p:cNvSpPr txBox="1"/>
          <p:nvPr/>
        </p:nvSpPr>
        <p:spPr>
          <a:xfrm>
            <a:off x="435090" y="1409693"/>
            <a:ext cx="11100051" cy="815696"/>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ü"/>
            </a:pPr>
            <a:r>
              <a:rPr lang="zh-CN" altLang="en-US" dirty="0"/>
              <a:t>可信执行环境 </a:t>
            </a:r>
            <a:r>
              <a:rPr lang="en-US" altLang="zh-CN" dirty="0"/>
              <a:t>(Trusted Execution Environment, TEE) </a:t>
            </a:r>
            <a:r>
              <a:rPr lang="zh-CN" altLang="en-US" dirty="0"/>
              <a:t>是主处理器上的</a:t>
            </a:r>
            <a:r>
              <a:rPr lang="zh-CN" altLang="en-US" dirty="0">
                <a:solidFill>
                  <a:schemeClr val="accent4">
                    <a:lumMod val="60000"/>
                    <a:lumOff val="40000"/>
                  </a:schemeClr>
                </a:solidFill>
              </a:rPr>
              <a:t>专用区域</a:t>
            </a:r>
            <a:r>
              <a:rPr lang="zh-CN" altLang="en-US" dirty="0"/>
              <a:t>，它对加载到该环境内部的代码和数据实施</a:t>
            </a:r>
            <a:r>
              <a:rPr lang="zh-CN" altLang="en-US" dirty="0">
                <a:solidFill>
                  <a:schemeClr val="accent4">
                    <a:lumMod val="60000"/>
                    <a:lumOff val="40000"/>
                  </a:schemeClr>
                </a:solidFill>
              </a:rPr>
              <a:t>额外的安全保护</a:t>
            </a:r>
            <a:r>
              <a:rPr lang="zh-CN" altLang="en-US" dirty="0"/>
              <a:t>，可与</a:t>
            </a:r>
            <a:r>
              <a:rPr lang="zh-CN" altLang="en-US" dirty="0">
                <a:solidFill>
                  <a:schemeClr val="accent4">
                    <a:lumMod val="60000"/>
                    <a:lumOff val="40000"/>
                  </a:schemeClr>
                </a:solidFill>
              </a:rPr>
              <a:t>操作系统并行</a:t>
            </a:r>
            <a:r>
              <a:rPr lang="zh-CN" altLang="en-US" dirty="0"/>
              <a:t>运行</a:t>
            </a:r>
            <a:endParaRPr lang="en-US" altLang="zh-CN" dirty="0"/>
          </a:p>
        </p:txBody>
      </p:sp>
      <p:grpSp>
        <p:nvGrpSpPr>
          <p:cNvPr id="3" name="组合 2">
            <a:extLst>
              <a:ext uri="{FF2B5EF4-FFF2-40B4-BE49-F238E27FC236}">
                <a16:creationId xmlns:a16="http://schemas.microsoft.com/office/drawing/2014/main" id="{466D62B7-2AD2-4E1B-A293-7212024A4BF4}"/>
              </a:ext>
            </a:extLst>
          </p:cNvPr>
          <p:cNvGrpSpPr/>
          <p:nvPr/>
        </p:nvGrpSpPr>
        <p:grpSpPr>
          <a:xfrm>
            <a:off x="565416" y="920073"/>
            <a:ext cx="2054442" cy="526076"/>
            <a:chOff x="198158" y="894926"/>
            <a:chExt cx="2039947" cy="446763"/>
          </a:xfrm>
        </p:grpSpPr>
        <p:sp>
          <p:nvSpPr>
            <p:cNvPr id="15" name="îṣlîḍe">
              <a:hlinkClick r:id="" action="ppaction://noaction"/>
              <a:extLst>
                <a:ext uri="{FF2B5EF4-FFF2-40B4-BE49-F238E27FC236}">
                  <a16:creationId xmlns:a16="http://schemas.microsoft.com/office/drawing/2014/main" id="{F1F8FFFA-964B-4604-A00D-B06B66797394}"/>
                </a:ext>
              </a:extLst>
            </p:cNvPr>
            <p:cNvSpPr/>
            <p:nvPr/>
          </p:nvSpPr>
          <p:spPr>
            <a:xfrm>
              <a:off x="626020" y="894926"/>
              <a:ext cx="1612085" cy="446763"/>
            </a:xfrm>
            <a:prstGeom prst="rect">
              <a:avLst/>
            </a:prstGeom>
          </p:spPr>
          <p:txBody>
            <a:bodyPr wrap="square" anchor="ctr" anchorCtr="0">
              <a:normAutofit/>
            </a:bodyPr>
            <a:lstStyle/>
            <a:p>
              <a:pPr lvl="0"/>
              <a:r>
                <a:rPr lang="zh-CN" altLang="en-US" sz="2000" b="1" spc="100" dirty="0">
                  <a:solidFill>
                    <a:schemeClr val="accent4"/>
                  </a:solidFill>
                </a:rPr>
                <a:t>概念</a:t>
              </a:r>
              <a:endParaRPr lang="zh-CN" altLang="en-US" sz="2000" b="1" dirty="0">
                <a:solidFill>
                  <a:schemeClr val="accent4"/>
                </a:solidFill>
              </a:endParaRPr>
            </a:p>
          </p:txBody>
        </p:sp>
        <p:grpSp>
          <p:nvGrpSpPr>
            <p:cNvPr id="20" name="组合 19">
              <a:extLst>
                <a:ext uri="{FF2B5EF4-FFF2-40B4-BE49-F238E27FC236}">
                  <a16:creationId xmlns:a16="http://schemas.microsoft.com/office/drawing/2014/main" id="{9773066E-2E82-4AD1-9083-290F5FB28DA3}"/>
                </a:ext>
              </a:extLst>
            </p:cNvPr>
            <p:cNvGrpSpPr>
              <a:grpSpLocks noChangeAspect="1"/>
            </p:cNvGrpSpPr>
            <p:nvPr/>
          </p:nvGrpSpPr>
          <p:grpSpPr>
            <a:xfrm>
              <a:off x="198158" y="951360"/>
              <a:ext cx="427861" cy="317445"/>
              <a:chOff x="18906789" y="5501248"/>
              <a:chExt cx="523125" cy="388125"/>
            </a:xfrm>
            <a:solidFill>
              <a:schemeClr val="accent4"/>
            </a:solidFill>
          </p:grpSpPr>
          <p:sp>
            <p:nvSpPr>
              <p:cNvPr id="21" name="任意多边形: 形状 20">
                <a:extLst>
                  <a:ext uri="{FF2B5EF4-FFF2-40B4-BE49-F238E27FC236}">
                    <a16:creationId xmlns:a16="http://schemas.microsoft.com/office/drawing/2014/main" id="{E23B60F3-1DD1-483C-89E7-20712E49DE5F}"/>
                  </a:ext>
                </a:extLst>
              </p:cNvPr>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7895E603-E023-4027-BB1C-D7E59E7D333B}"/>
                  </a:ext>
                </a:extLst>
              </p:cNvPr>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a:extLst>
                  <a:ext uri="{FF2B5EF4-FFF2-40B4-BE49-F238E27FC236}">
                    <a16:creationId xmlns:a16="http://schemas.microsoft.com/office/drawing/2014/main" id="{594D6691-F4C4-47E8-B472-0239516115A5}"/>
                  </a:ext>
                </a:extLst>
              </p:cNvPr>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
        <p:nvSpPr>
          <p:cNvPr id="24" name="ïṣḷiďê">
            <a:extLst>
              <a:ext uri="{FF2B5EF4-FFF2-40B4-BE49-F238E27FC236}">
                <a16:creationId xmlns:a16="http://schemas.microsoft.com/office/drawing/2014/main" id="{8B148A04-03F3-4BD0-BDEF-44AA0631F02C}"/>
              </a:ext>
            </a:extLst>
          </p:cNvPr>
          <p:cNvSpPr txBox="1"/>
          <p:nvPr/>
        </p:nvSpPr>
        <p:spPr>
          <a:xfrm>
            <a:off x="435090" y="2274756"/>
            <a:ext cx="11100051" cy="815696"/>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ü"/>
            </a:pPr>
            <a:r>
              <a:rPr lang="zh-CN" altLang="en-US" dirty="0"/>
              <a:t>软硬件结合方式实现：</a:t>
            </a:r>
            <a:r>
              <a:rPr lang="zh-CN" altLang="en-US" dirty="0">
                <a:solidFill>
                  <a:schemeClr val="accent4">
                    <a:lumMod val="60000"/>
                    <a:lumOff val="40000"/>
                  </a:schemeClr>
                </a:solidFill>
              </a:rPr>
              <a:t>硬件隔离</a:t>
            </a:r>
            <a:r>
              <a:rPr lang="zh-CN" altLang="en-US" dirty="0"/>
              <a:t>保证富操作系统 </a:t>
            </a:r>
            <a:r>
              <a:rPr lang="en-US" altLang="zh-CN" dirty="0"/>
              <a:t>(rich OS) </a:t>
            </a:r>
            <a:r>
              <a:rPr lang="zh-CN" altLang="en-US" dirty="0"/>
              <a:t>上的用户应用程序不能访问那些只有 </a:t>
            </a:r>
            <a:r>
              <a:rPr lang="en-US" altLang="zh-CN" dirty="0"/>
              <a:t>TEE </a:t>
            </a:r>
            <a:r>
              <a:rPr lang="zh-CN" altLang="en-US" dirty="0"/>
              <a:t>内部可信应用才能访问的外设和内存等资源；</a:t>
            </a:r>
            <a:r>
              <a:rPr lang="zh-CN" altLang="en-US" dirty="0">
                <a:solidFill>
                  <a:schemeClr val="accent4">
                    <a:lumMod val="60000"/>
                    <a:lumOff val="40000"/>
                  </a:schemeClr>
                </a:solidFill>
              </a:rPr>
              <a:t>软件隔离</a:t>
            </a:r>
            <a:r>
              <a:rPr lang="zh-CN" altLang="en-US" dirty="0"/>
              <a:t>保证了 </a:t>
            </a:r>
            <a:r>
              <a:rPr lang="en-US" altLang="zh-CN" dirty="0"/>
              <a:t>TEE </a:t>
            </a:r>
            <a:r>
              <a:rPr lang="zh-CN" altLang="en-US" dirty="0"/>
              <a:t>内部可信应用之间不能互相进行非授权访问</a:t>
            </a:r>
            <a:endParaRPr lang="en-US" altLang="zh-CN" dirty="0"/>
          </a:p>
          <a:p>
            <a:pPr marL="285750" indent="-285750">
              <a:lnSpc>
                <a:spcPct val="130000"/>
              </a:lnSpc>
              <a:buFont typeface="Wingdings" panose="05000000000000000000" pitchFamily="2" charset="2"/>
              <a:buChar char="ü"/>
            </a:pPr>
            <a:endParaRPr lang="en-US" altLang="zh-CN" dirty="0"/>
          </a:p>
        </p:txBody>
      </p:sp>
      <p:grpSp>
        <p:nvGrpSpPr>
          <p:cNvPr id="4" name="组合 3">
            <a:extLst>
              <a:ext uri="{FF2B5EF4-FFF2-40B4-BE49-F238E27FC236}">
                <a16:creationId xmlns:a16="http://schemas.microsoft.com/office/drawing/2014/main" id="{8BC3FC26-130A-4A8B-9D03-A88FED3A955C}"/>
              </a:ext>
            </a:extLst>
          </p:cNvPr>
          <p:cNvGrpSpPr/>
          <p:nvPr/>
        </p:nvGrpSpPr>
        <p:grpSpPr>
          <a:xfrm>
            <a:off x="732435" y="3159501"/>
            <a:ext cx="3002633" cy="3171006"/>
            <a:chOff x="732435" y="3159501"/>
            <a:chExt cx="3002633" cy="3171006"/>
          </a:xfrm>
        </p:grpSpPr>
        <p:grpSp>
          <p:nvGrpSpPr>
            <p:cNvPr id="16" name="组合 15">
              <a:extLst>
                <a:ext uri="{FF2B5EF4-FFF2-40B4-BE49-F238E27FC236}">
                  <a16:creationId xmlns:a16="http://schemas.microsoft.com/office/drawing/2014/main" id="{F20B363B-BA5D-463A-AFCA-C11F23C6AF32}"/>
                </a:ext>
              </a:extLst>
            </p:cNvPr>
            <p:cNvGrpSpPr/>
            <p:nvPr/>
          </p:nvGrpSpPr>
          <p:grpSpPr>
            <a:xfrm>
              <a:off x="732435" y="3159501"/>
              <a:ext cx="3002626" cy="2937788"/>
              <a:chOff x="649070" y="2871658"/>
              <a:chExt cx="3002626" cy="2937788"/>
            </a:xfrm>
          </p:grpSpPr>
          <p:sp>
            <p:nvSpPr>
              <p:cNvPr id="26" name="ïṥḻíďé">
                <a:extLst>
                  <a:ext uri="{FF2B5EF4-FFF2-40B4-BE49-F238E27FC236}">
                    <a16:creationId xmlns:a16="http://schemas.microsoft.com/office/drawing/2014/main" id="{8649B917-230B-4AB3-98A7-9C984A4FB5C3}"/>
                  </a:ext>
                </a:extLst>
              </p:cNvPr>
              <p:cNvSpPr txBox="1"/>
              <p:nvPr/>
            </p:nvSpPr>
            <p:spPr>
              <a:xfrm>
                <a:off x="649070" y="3279856"/>
                <a:ext cx="3002626" cy="1264203"/>
              </a:xfrm>
              <a:prstGeom prst="rect">
                <a:avLst/>
              </a:prstGeom>
              <a:noFill/>
              <a:ln>
                <a:noFill/>
              </a:ln>
            </p:spPr>
            <p:txBody>
              <a:bodyPr wrap="square" lIns="91440" tIns="45720" rIns="0" bIns="45720" anchor="t" anchorCtr="0">
                <a:noAutofit/>
              </a:bodyPr>
              <a:lstStyle/>
              <a:p>
                <a:pPr>
                  <a:lnSpc>
                    <a:spcPct val="150000"/>
                  </a:lnSpc>
                </a:pPr>
                <a:r>
                  <a:rPr lang="zh-CN" altLang="en-US" sz="1600" spc="100" dirty="0">
                    <a:solidFill>
                      <a:schemeClr val="accent4">
                        <a:lumMod val="60000"/>
                        <a:lumOff val="40000"/>
                      </a:schemeClr>
                    </a:solidFill>
                  </a:rPr>
                  <a:t>两个虚拟核心，</a:t>
                </a:r>
                <a:r>
                  <a:rPr lang="zh-CN" altLang="en-US" sz="1600" spc="100" dirty="0"/>
                  <a:t>其中</a:t>
                </a:r>
                <a:r>
                  <a:rPr lang="zh-CN" altLang="en-US" sz="1600" spc="100" dirty="0">
                    <a:solidFill>
                      <a:schemeClr val="accent4">
                        <a:lumMod val="60000"/>
                        <a:lumOff val="40000"/>
                      </a:schemeClr>
                    </a:solidFill>
                  </a:rPr>
                  <a:t>一个为安全环境</a:t>
                </a:r>
                <a:r>
                  <a:rPr lang="zh-CN" altLang="en-US" sz="1600" spc="100" dirty="0"/>
                  <a:t>，实现了与非安全环境之间的硬件和软件资源隔离</a:t>
                </a:r>
              </a:p>
            </p:txBody>
          </p:sp>
          <p:sp>
            <p:nvSpPr>
              <p:cNvPr id="27" name="ïṡḷiḑé">
                <a:hlinkClick r:id="rId3" action="ppaction://hlinksldjump"/>
                <a:extLst>
                  <a:ext uri="{FF2B5EF4-FFF2-40B4-BE49-F238E27FC236}">
                    <a16:creationId xmlns:a16="http://schemas.microsoft.com/office/drawing/2014/main" id="{A84F3C7D-6482-475A-AE84-E61BC96D21E6}"/>
                  </a:ext>
                </a:extLst>
              </p:cNvPr>
              <p:cNvSpPr/>
              <p:nvPr/>
            </p:nvSpPr>
            <p:spPr>
              <a:xfrm>
                <a:off x="649070" y="2871658"/>
                <a:ext cx="3002626" cy="446763"/>
              </a:xfrm>
              <a:prstGeom prst="rect">
                <a:avLst/>
              </a:prstGeom>
            </p:spPr>
            <p:txBody>
              <a:bodyPr wrap="square" anchor="ctr" anchorCtr="0">
                <a:normAutofit/>
              </a:bodyPr>
              <a:lstStyle/>
              <a:p>
                <a:pPr lvl="0"/>
                <a:r>
                  <a:rPr lang="en-US" altLang="zh-CN" sz="2000" b="1" dirty="0">
                    <a:solidFill>
                      <a:schemeClr val="accent4"/>
                    </a:solidFill>
                  </a:rPr>
                  <a:t>ARM </a:t>
                </a:r>
                <a:r>
                  <a:rPr lang="en-US" altLang="zh-CN" sz="2000" b="1" dirty="0" err="1">
                    <a:solidFill>
                      <a:schemeClr val="accent4"/>
                    </a:solidFill>
                  </a:rPr>
                  <a:t>TrustZone</a:t>
                </a:r>
                <a:endParaRPr lang="en-US" altLang="zh-CN" sz="2000" b="1" dirty="0">
                  <a:solidFill>
                    <a:schemeClr val="accent4"/>
                  </a:solidFill>
                </a:endParaRPr>
              </a:p>
            </p:txBody>
          </p:sp>
          <p:cxnSp>
            <p:nvCxnSpPr>
              <p:cNvPr id="28" name="直接连接符 27">
                <a:extLst>
                  <a:ext uri="{FF2B5EF4-FFF2-40B4-BE49-F238E27FC236}">
                    <a16:creationId xmlns:a16="http://schemas.microsoft.com/office/drawing/2014/main" id="{A08E6E7D-2DBF-4561-A1CC-51877AF9306A}"/>
                  </a:ext>
                </a:extLst>
              </p:cNvPr>
              <p:cNvCxnSpPr/>
              <p:nvPr/>
            </p:nvCxnSpPr>
            <p:spPr>
              <a:xfrm>
                <a:off x="673100" y="2876435"/>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111061AA-2BEF-4A7B-9D84-4D86E1F424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 t="9668" r="185" b="9296"/>
            <a:stretch/>
          </p:blipFill>
          <p:spPr bwMode="auto">
            <a:xfrm>
              <a:off x="756465" y="4819134"/>
              <a:ext cx="2978603" cy="15113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5" name="组合 4">
            <a:extLst>
              <a:ext uri="{FF2B5EF4-FFF2-40B4-BE49-F238E27FC236}">
                <a16:creationId xmlns:a16="http://schemas.microsoft.com/office/drawing/2014/main" id="{EE1F2E90-6F98-43CC-8CE5-0560BA30C4E2}"/>
              </a:ext>
            </a:extLst>
          </p:cNvPr>
          <p:cNvGrpSpPr/>
          <p:nvPr/>
        </p:nvGrpSpPr>
        <p:grpSpPr>
          <a:xfrm>
            <a:off x="4570621" y="3159501"/>
            <a:ext cx="3026672" cy="3164030"/>
            <a:chOff x="4570621" y="3159501"/>
            <a:chExt cx="3026672" cy="3164030"/>
          </a:xfrm>
        </p:grpSpPr>
        <p:grpSp>
          <p:nvGrpSpPr>
            <p:cNvPr id="30" name="组合 29">
              <a:extLst>
                <a:ext uri="{FF2B5EF4-FFF2-40B4-BE49-F238E27FC236}">
                  <a16:creationId xmlns:a16="http://schemas.microsoft.com/office/drawing/2014/main" id="{20E74F36-0F5D-4DA3-8262-1AA912F37380}"/>
                </a:ext>
              </a:extLst>
            </p:cNvPr>
            <p:cNvGrpSpPr/>
            <p:nvPr/>
          </p:nvGrpSpPr>
          <p:grpSpPr>
            <a:xfrm>
              <a:off x="4570621" y="3159501"/>
              <a:ext cx="3026672" cy="2933011"/>
              <a:chOff x="4570621" y="3159501"/>
              <a:chExt cx="3026672" cy="2933011"/>
            </a:xfrm>
          </p:grpSpPr>
          <p:sp>
            <p:nvSpPr>
              <p:cNvPr id="32" name="ïṣḷiďê">
                <a:extLst>
                  <a:ext uri="{FF2B5EF4-FFF2-40B4-BE49-F238E27FC236}">
                    <a16:creationId xmlns:a16="http://schemas.microsoft.com/office/drawing/2014/main" id="{19F0C903-3368-4C00-8E53-A5090F8A8661}"/>
                  </a:ext>
                </a:extLst>
              </p:cNvPr>
              <p:cNvSpPr txBox="1"/>
              <p:nvPr/>
            </p:nvSpPr>
            <p:spPr>
              <a:xfrm>
                <a:off x="4570621" y="3606264"/>
                <a:ext cx="3002634" cy="1264203"/>
              </a:xfrm>
              <a:prstGeom prst="rect">
                <a:avLst/>
              </a:prstGeom>
              <a:noFill/>
              <a:ln>
                <a:noFill/>
              </a:ln>
            </p:spPr>
            <p:txBody>
              <a:bodyPr wrap="square" lIns="91440" tIns="45720" rIns="0" bIns="45720" anchor="t" anchorCtr="0">
                <a:noAutofit/>
              </a:bodyPr>
              <a:lstStyle/>
              <a:p>
                <a:pPr>
                  <a:lnSpc>
                    <a:spcPct val="150000"/>
                  </a:lnSpc>
                </a:pPr>
                <a:r>
                  <a:rPr lang="zh-CN" altLang="en-US" sz="1600" spc="100" dirty="0"/>
                  <a:t>提供</a:t>
                </a:r>
                <a:r>
                  <a:rPr lang="zh-CN" altLang="en-US" sz="1600" spc="100" dirty="0">
                    <a:solidFill>
                      <a:schemeClr val="accent4">
                        <a:lumMod val="60000"/>
                        <a:lumOff val="40000"/>
                      </a:schemeClr>
                    </a:solidFill>
                  </a:rPr>
                  <a:t>可信的用户态空间</a:t>
                </a:r>
                <a:r>
                  <a:rPr lang="zh-CN" altLang="en-US" sz="1600" spc="100" dirty="0"/>
                  <a:t>，以保障用户关键代码和数据的机密性和完整性</a:t>
                </a:r>
              </a:p>
            </p:txBody>
          </p:sp>
          <p:sp>
            <p:nvSpPr>
              <p:cNvPr id="33" name="îṣlîḍe">
                <a:hlinkClick r:id="rId5" action="ppaction://hlinksldjump"/>
                <a:extLst>
                  <a:ext uri="{FF2B5EF4-FFF2-40B4-BE49-F238E27FC236}">
                    <a16:creationId xmlns:a16="http://schemas.microsoft.com/office/drawing/2014/main" id="{DD065250-1FF2-4A3B-870E-DFF179D82AC4}"/>
                  </a:ext>
                </a:extLst>
              </p:cNvPr>
              <p:cNvSpPr/>
              <p:nvPr/>
            </p:nvSpPr>
            <p:spPr>
              <a:xfrm>
                <a:off x="4594664" y="3217419"/>
                <a:ext cx="3002629" cy="446763"/>
              </a:xfrm>
              <a:prstGeom prst="rect">
                <a:avLst/>
              </a:prstGeom>
            </p:spPr>
            <p:txBody>
              <a:bodyPr wrap="square" anchor="ctr" anchorCtr="0">
                <a:normAutofit/>
              </a:bodyPr>
              <a:lstStyle/>
              <a:p>
                <a:r>
                  <a:rPr lang="en-US" altLang="zh-CN" sz="2000" b="1" dirty="0">
                    <a:solidFill>
                      <a:schemeClr val="accent4"/>
                    </a:solidFill>
                  </a:rPr>
                  <a:t>Intel SGX</a:t>
                </a:r>
                <a:endParaRPr lang="zh-CN" altLang="en-US" sz="2000" b="1" dirty="0">
                  <a:solidFill>
                    <a:schemeClr val="accent4"/>
                  </a:solidFill>
                </a:endParaRPr>
              </a:p>
            </p:txBody>
          </p:sp>
          <p:cxnSp>
            <p:nvCxnSpPr>
              <p:cNvPr id="34" name="直接连接符 33">
                <a:extLst>
                  <a:ext uri="{FF2B5EF4-FFF2-40B4-BE49-F238E27FC236}">
                    <a16:creationId xmlns:a16="http://schemas.microsoft.com/office/drawing/2014/main" id="{4C15D828-FB54-486D-8603-94CAA21E4ECF}"/>
                  </a:ext>
                </a:extLst>
              </p:cNvPr>
              <p:cNvCxnSpPr/>
              <p:nvPr/>
            </p:nvCxnSpPr>
            <p:spPr>
              <a:xfrm>
                <a:off x="4594664" y="3159501"/>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AutoShape 6" descr="能量分析- 维基百科，自由的百科全书">
                <a:extLst>
                  <a:ext uri="{FF2B5EF4-FFF2-40B4-BE49-F238E27FC236}">
                    <a16:creationId xmlns:a16="http://schemas.microsoft.com/office/drawing/2014/main" id="{7EFDC05C-7696-467C-B7FF-35BD786F85C2}"/>
                  </a:ext>
                </a:extLst>
              </p:cNvPr>
              <p:cNvSpPr>
                <a:spLocks noChangeAspect="1" noChangeArrowheads="1"/>
              </p:cNvSpPr>
              <p:nvPr/>
            </p:nvSpPr>
            <p:spPr bwMode="auto">
              <a:xfrm>
                <a:off x="5943600" y="3415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028" name="Picture 4">
              <a:extLst>
                <a:ext uri="{FF2B5EF4-FFF2-40B4-BE49-F238E27FC236}">
                  <a16:creationId xmlns:a16="http://schemas.microsoft.com/office/drawing/2014/main" id="{010FD6E6-4E34-47ED-93CA-8FD5B1196B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 t="4003" r="263" b="5697"/>
            <a:stretch/>
          </p:blipFill>
          <p:spPr bwMode="auto">
            <a:xfrm>
              <a:off x="4584158" y="4831902"/>
              <a:ext cx="2989108" cy="1491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6" name="组合 5">
            <a:extLst>
              <a:ext uri="{FF2B5EF4-FFF2-40B4-BE49-F238E27FC236}">
                <a16:creationId xmlns:a16="http://schemas.microsoft.com/office/drawing/2014/main" id="{C074E693-53BE-43D7-A11E-2C5973C44872}"/>
              </a:ext>
            </a:extLst>
          </p:cNvPr>
          <p:cNvGrpSpPr/>
          <p:nvPr/>
        </p:nvGrpSpPr>
        <p:grpSpPr>
          <a:xfrm>
            <a:off x="8516257" y="3159500"/>
            <a:ext cx="3018895" cy="3164031"/>
            <a:chOff x="8516257" y="3159500"/>
            <a:chExt cx="3018895" cy="3164031"/>
          </a:xfrm>
        </p:grpSpPr>
        <p:grpSp>
          <p:nvGrpSpPr>
            <p:cNvPr id="37" name="组合 36">
              <a:extLst>
                <a:ext uri="{FF2B5EF4-FFF2-40B4-BE49-F238E27FC236}">
                  <a16:creationId xmlns:a16="http://schemas.microsoft.com/office/drawing/2014/main" id="{7C287001-59FF-4B52-A39F-83D2B2E4F785}"/>
                </a:ext>
              </a:extLst>
            </p:cNvPr>
            <p:cNvGrpSpPr/>
            <p:nvPr/>
          </p:nvGrpSpPr>
          <p:grpSpPr>
            <a:xfrm>
              <a:off x="8516257" y="3159500"/>
              <a:ext cx="3002635" cy="2933011"/>
              <a:chOff x="8516257" y="3159500"/>
              <a:chExt cx="3002635" cy="2933011"/>
            </a:xfrm>
          </p:grpSpPr>
          <p:sp>
            <p:nvSpPr>
              <p:cNvPr id="38" name="îśḷídè">
                <a:extLst>
                  <a:ext uri="{FF2B5EF4-FFF2-40B4-BE49-F238E27FC236}">
                    <a16:creationId xmlns:a16="http://schemas.microsoft.com/office/drawing/2014/main" id="{6DD29768-5793-4AEB-A458-C61E2A968EEE}"/>
                  </a:ext>
                </a:extLst>
              </p:cNvPr>
              <p:cNvSpPr txBox="1"/>
              <p:nvPr/>
            </p:nvSpPr>
            <p:spPr>
              <a:xfrm>
                <a:off x="8516257" y="3606199"/>
                <a:ext cx="3002635" cy="1264203"/>
              </a:xfrm>
              <a:prstGeom prst="rect">
                <a:avLst/>
              </a:prstGeom>
              <a:noFill/>
              <a:ln>
                <a:noFill/>
              </a:ln>
            </p:spPr>
            <p:txBody>
              <a:bodyPr wrap="square" lIns="91440" tIns="45720" rIns="0" bIns="45720" anchor="t" anchorCtr="0">
                <a:noAutofit/>
              </a:bodyPr>
              <a:lstStyle/>
              <a:p>
                <a:pPr>
                  <a:lnSpc>
                    <a:spcPct val="150000"/>
                  </a:lnSpc>
                </a:pPr>
                <a:r>
                  <a:rPr lang="zh-CN" altLang="en-US" sz="1600" spc="100" dirty="0"/>
                  <a:t>结合</a:t>
                </a:r>
                <a:r>
                  <a:rPr lang="zh-CN" altLang="en-US" sz="1600" dirty="0"/>
                  <a:t>特定 </a:t>
                </a:r>
                <a:r>
                  <a:rPr lang="en-US" altLang="zh-CN" sz="1600" dirty="0"/>
                  <a:t>CPU</a:t>
                </a:r>
                <a:r>
                  <a:rPr lang="zh-CN" altLang="en-US" sz="1600" spc="100" dirty="0"/>
                  <a:t>、专用硬件和相关固件，</a:t>
                </a:r>
                <a:r>
                  <a:rPr lang="zh-CN" altLang="en-US" sz="1600" spc="100" dirty="0">
                    <a:solidFill>
                      <a:schemeClr val="accent4">
                        <a:lumMod val="60000"/>
                        <a:lumOff val="40000"/>
                      </a:schemeClr>
                    </a:solidFill>
                  </a:rPr>
                  <a:t>构建度量信任根</a:t>
                </a:r>
                <a:r>
                  <a:rPr lang="zh-CN" altLang="en-US" sz="1600" spc="100" dirty="0"/>
                  <a:t>，提供可信平台和操作系统</a:t>
                </a:r>
              </a:p>
            </p:txBody>
          </p:sp>
          <p:sp>
            <p:nvSpPr>
              <p:cNvPr id="39" name="íšļîďé">
                <a:hlinkClick r:id="rId7" action="ppaction://hlinksldjump"/>
                <a:extLst>
                  <a:ext uri="{FF2B5EF4-FFF2-40B4-BE49-F238E27FC236}">
                    <a16:creationId xmlns:a16="http://schemas.microsoft.com/office/drawing/2014/main" id="{C171C3D5-7F04-4E6E-9248-4DAB8EBA21D1}"/>
                  </a:ext>
                </a:extLst>
              </p:cNvPr>
              <p:cNvSpPr/>
              <p:nvPr/>
            </p:nvSpPr>
            <p:spPr>
              <a:xfrm>
                <a:off x="8516259" y="3220594"/>
                <a:ext cx="3002633" cy="446763"/>
              </a:xfrm>
              <a:prstGeom prst="rect">
                <a:avLst/>
              </a:prstGeom>
            </p:spPr>
            <p:txBody>
              <a:bodyPr wrap="square" anchor="ctr" anchorCtr="0">
                <a:normAutofit/>
              </a:bodyPr>
              <a:lstStyle/>
              <a:p>
                <a:r>
                  <a:rPr lang="en-US" altLang="zh-CN" sz="2000" b="1" dirty="0">
                    <a:solidFill>
                      <a:schemeClr val="accent4"/>
                    </a:solidFill>
                  </a:rPr>
                  <a:t>Intel TXT</a:t>
                </a:r>
                <a:endParaRPr lang="zh-CN" altLang="en-US" sz="2000" b="1" dirty="0">
                  <a:solidFill>
                    <a:schemeClr val="accent4"/>
                  </a:solidFill>
                </a:endParaRPr>
              </a:p>
            </p:txBody>
          </p:sp>
          <p:cxnSp>
            <p:nvCxnSpPr>
              <p:cNvPr id="40" name="直接连接符 39">
                <a:extLst>
                  <a:ext uri="{FF2B5EF4-FFF2-40B4-BE49-F238E27FC236}">
                    <a16:creationId xmlns:a16="http://schemas.microsoft.com/office/drawing/2014/main" id="{F5AB4FE0-7371-4BA2-A6A0-BC2C537BE4CF}"/>
                  </a:ext>
                </a:extLst>
              </p:cNvPr>
              <p:cNvCxnSpPr/>
              <p:nvPr/>
            </p:nvCxnSpPr>
            <p:spPr>
              <a:xfrm>
                <a:off x="8522659" y="3159500"/>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i$1iḑé">
                <a:extLst>
                  <a:ext uri="{FF2B5EF4-FFF2-40B4-BE49-F238E27FC236}">
                    <a16:creationId xmlns:a16="http://schemas.microsoft.com/office/drawing/2014/main" id="{E9D2B749-DFC6-4D2F-9E26-3F6A96F2C1D2}"/>
                  </a:ext>
                </a:extLst>
              </p:cNvPr>
              <p:cNvSpPr/>
              <p:nvPr/>
            </p:nvSpPr>
            <p:spPr>
              <a:xfrm>
                <a:off x="8616369" y="5292587"/>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pic>
          <p:nvPicPr>
            <p:cNvPr id="1030" name="Picture 6">
              <a:extLst>
                <a:ext uri="{FF2B5EF4-FFF2-40B4-BE49-F238E27FC236}">
                  <a16:creationId xmlns:a16="http://schemas.microsoft.com/office/drawing/2014/main" id="{162AC4AE-F97E-4CA7-AD95-3897291BB92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 t="11969" r="-539" b="17324"/>
            <a:stretch/>
          </p:blipFill>
          <p:spPr bwMode="auto">
            <a:xfrm>
              <a:off x="8522670" y="4831902"/>
              <a:ext cx="3012482" cy="1491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43" name="动作按钮: 空白 42">
            <a:hlinkClick r:id="rId9" action="ppaction://hlinksldjump" highlightClick="1"/>
            <a:extLst>
              <a:ext uri="{FF2B5EF4-FFF2-40B4-BE49-F238E27FC236}">
                <a16:creationId xmlns:a16="http://schemas.microsoft.com/office/drawing/2014/main" id="{A2A77F58-675A-4246-8A2F-1B269CD134A3}"/>
              </a:ext>
            </a:extLst>
          </p:cNvPr>
          <p:cNvSpPr/>
          <p:nvPr/>
        </p:nvSpPr>
        <p:spPr bwMode="auto">
          <a:xfrm>
            <a:off x="10539874" y="5157934"/>
            <a:ext cx="1214446" cy="1075772"/>
          </a:xfrm>
          <a:prstGeom prst="actionButtonBlank">
            <a:avLst/>
          </a:prstGeom>
          <a:noFill/>
          <a:ln w="12700" cap="sq" cmpd="sng" algn="ctr">
            <a:noFill/>
            <a:prstDash val="solid"/>
            <a:round/>
            <a:headEnd type="none" w="sm" len="sm"/>
            <a:tailEnd type="none" w="sm" len="sm"/>
          </a:ln>
          <a:effectLst>
            <a:outerShdw blurRad="50800" dist="190500" dir="2940000" algn="tl" rotWithShape="0">
              <a:prstClr val="black"/>
            </a:outerShdw>
          </a:effectLst>
          <a:scene3d>
            <a:camera prst="orthographicFront"/>
            <a:lightRig rig="soft" dir="t"/>
          </a:scene3d>
          <a:sp3d>
            <a:bevelT w="127000" h="127000"/>
          </a:sp3d>
        </p:spPr>
        <p:txBody>
          <a:bodyPr vert="horz" wrap="none" lIns="91440" tIns="45720" rIns="91440" bIns="45720" numCol="1" rtlCol="0" anchor="t" anchorCtr="0" compatLnSpc="1">
            <a:prstTxWarp prst="textNoShape">
              <a:avLst/>
            </a:prstTxWarp>
          </a:bodyPr>
          <a:lstStyle/>
          <a:p>
            <a:pPr marL="0" marR="0" indent="0" algn="l" defTabSz="914400" eaLnBrk="1" fontAlgn="auto" latinLnBrk="0" hangingPunct="1">
              <a:lnSpc>
                <a:spcPct val="100000"/>
              </a:lnSpc>
              <a:spcBef>
                <a:spcPts val="0"/>
              </a:spcBef>
              <a:spcAft>
                <a:spcPts val="0"/>
              </a:spcAft>
              <a:buClrTx/>
              <a:buSzTx/>
              <a:buFontTx/>
              <a:buNone/>
              <a:tabLst/>
            </a:pPr>
            <a:endParaRPr kumimoji="0" lang="zh-CN" altLang="en-US" sz="2400" b="1" i="0" u="none" strike="noStrike" kern="0" cap="all" spc="0" normalizeH="0" baseline="0" noProof="0">
              <a:ln w="9000" cmpd="sng">
                <a:solidFill>
                  <a:srgbClr val="2A5682">
                    <a:shade val="50000"/>
                    <a:satMod val="120000"/>
                  </a:srgbClr>
                </a:solidFill>
                <a:prstDash val="solid"/>
              </a:ln>
              <a:gradFill>
                <a:gsLst>
                  <a:gs pos="0">
                    <a:srgbClr val="2A5682">
                      <a:shade val="20000"/>
                      <a:satMod val="245000"/>
                    </a:srgbClr>
                  </a:gs>
                  <a:gs pos="43000">
                    <a:srgbClr val="2A5682">
                      <a:satMod val="255000"/>
                    </a:srgbClr>
                  </a:gs>
                  <a:gs pos="48000">
                    <a:srgbClr val="2A5682">
                      <a:shade val="85000"/>
                      <a:satMod val="255000"/>
                    </a:srgbClr>
                  </a:gs>
                  <a:gs pos="100000">
                    <a:srgbClr val="2A5682">
                      <a:shade val="20000"/>
                      <a:satMod val="245000"/>
                    </a:srgbClr>
                  </a:gs>
                </a:gsLst>
                <a:lin ang="5400000"/>
              </a:gradFill>
              <a:effectLst>
                <a:reflection blurRad="12700" stA="28000" endPos="45000" dist="1000" dir="5400000" sy="-100000" algn="bl" rotWithShape="0"/>
              </a:effectLst>
              <a:uLnTx/>
              <a:uFillTx/>
              <a:latin typeface="Times New Roman" charset="0"/>
              <a:ea typeface="+mn-ea"/>
            </a:endParaRPr>
          </a:p>
        </p:txBody>
      </p:sp>
    </p:spTree>
    <p:extLst>
      <p:ext uri="{BB962C8B-B14F-4D97-AF65-F5344CB8AC3E}">
        <p14:creationId xmlns:p14="http://schemas.microsoft.com/office/powerpoint/2010/main" val="31497339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2644A-2AD6-4167-8BD8-3F45EB1CAF83}"/>
              </a:ext>
            </a:extLst>
          </p:cNvPr>
          <p:cNvSpPr>
            <a:spLocks noGrp="1"/>
          </p:cNvSpPr>
          <p:nvPr>
            <p:ph type="title"/>
          </p:nvPr>
        </p:nvSpPr>
        <p:spPr>
          <a:xfrm>
            <a:off x="577850" y="249067"/>
            <a:ext cx="8643848" cy="480131"/>
          </a:xfrm>
        </p:spPr>
        <p:txBody>
          <a:bodyPr/>
          <a:lstStyle/>
          <a:p>
            <a:r>
              <a:rPr lang="en-US" altLang="zh-CN" dirty="0"/>
              <a:t>ARM </a:t>
            </a:r>
            <a:r>
              <a:rPr lang="en-US" altLang="zh-CN" dirty="0" err="1"/>
              <a:t>TrustZone</a:t>
            </a:r>
            <a:endParaRPr lang="zh-CN" altLang="en-US" dirty="0"/>
          </a:p>
        </p:txBody>
      </p:sp>
      <p:sp>
        <p:nvSpPr>
          <p:cNvPr id="5" name="文本框 4">
            <a:extLst>
              <a:ext uri="{FF2B5EF4-FFF2-40B4-BE49-F238E27FC236}">
                <a16:creationId xmlns:a16="http://schemas.microsoft.com/office/drawing/2014/main" id="{5E161A27-C3FA-4805-89EA-AA13FD337DFD}"/>
              </a:ext>
            </a:extLst>
          </p:cNvPr>
          <p:cNvSpPr txBox="1"/>
          <p:nvPr/>
        </p:nvSpPr>
        <p:spPr>
          <a:xfrm>
            <a:off x="6996617" y="5179780"/>
            <a:ext cx="5019575" cy="1060931"/>
          </a:xfrm>
          <a:prstGeom prst="rect">
            <a:avLst/>
          </a:prstGeom>
          <a:noFill/>
        </p:spPr>
        <p:txBody>
          <a:bodyPr wrap="square" rtlCol="0">
            <a:spAutoFit/>
          </a:bodyPr>
          <a:lstStyle/>
          <a:p>
            <a:pPr marL="342900" indent="-342900" algn="just" eaLnBrk="1">
              <a:lnSpc>
                <a:spcPct val="120000"/>
              </a:lnSpc>
              <a:spcBef>
                <a:spcPts val="300"/>
              </a:spcBef>
              <a:spcAft>
                <a:spcPts val="300"/>
              </a:spcAft>
              <a:buClr>
                <a:srgbClr val="006C39"/>
              </a:buClr>
              <a:buFont typeface="Arial" panose="020B0604020202020204" pitchFamily="34" charset="0"/>
              <a:buChar char="•"/>
              <a:defRPr/>
            </a:pPr>
            <a:r>
              <a:rPr lang="en-US" altLang="zh-CN" dirty="0">
                <a:solidFill>
                  <a:srgbClr val="202122"/>
                </a:solidFill>
                <a:latin typeface="Arial" panose="020B0604020202020204" pitchFamily="34" charset="0"/>
              </a:rPr>
              <a:t>IO</a:t>
            </a:r>
            <a:r>
              <a:rPr lang="zh-CN" altLang="en-US" dirty="0">
                <a:solidFill>
                  <a:srgbClr val="202122"/>
                </a:solidFill>
                <a:latin typeface="Arial" panose="020B0604020202020204" pitchFamily="34" charset="0"/>
              </a:rPr>
              <a:t>设备隔离：在保护控制器中设置，每个</a:t>
            </a:r>
            <a:r>
              <a:rPr lang="zh-CN" altLang="en-US" dirty="0">
                <a:solidFill>
                  <a:schemeClr val="accent4">
                    <a:lumMod val="60000"/>
                    <a:lumOff val="40000"/>
                  </a:schemeClr>
                </a:solidFill>
                <a:latin typeface="Arial" panose="020B0604020202020204" pitchFamily="34" charset="0"/>
              </a:rPr>
              <a:t>外设拥有唯一标识</a:t>
            </a:r>
            <a:r>
              <a:rPr lang="zh-CN" altLang="en-US" dirty="0">
                <a:solidFill>
                  <a:srgbClr val="202122"/>
                </a:solidFill>
                <a:latin typeface="Arial" panose="020B0604020202020204" pitchFamily="34" charset="0"/>
              </a:rPr>
              <a:t>，安全域可访问所有外设，普通域只能访问普通外设</a:t>
            </a:r>
            <a:endParaRPr lang="en-US" altLang="zh-CN" dirty="0">
              <a:solidFill>
                <a:srgbClr val="202122"/>
              </a:solidFill>
              <a:latin typeface="Arial" panose="020B0604020202020204" pitchFamily="34" charset="0"/>
            </a:endParaRPr>
          </a:p>
        </p:txBody>
      </p:sp>
      <p:pic>
        <p:nvPicPr>
          <p:cNvPr id="2050" name="Picture 2">
            <a:extLst>
              <a:ext uri="{FF2B5EF4-FFF2-40B4-BE49-F238E27FC236}">
                <a16:creationId xmlns:a16="http://schemas.microsoft.com/office/drawing/2014/main" id="{40E13F6E-B7D8-4ACC-8E95-07E37C8426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094"/>
          <a:stretch/>
        </p:blipFill>
        <p:spPr bwMode="auto">
          <a:xfrm>
            <a:off x="415285" y="1067456"/>
            <a:ext cx="6172200" cy="41851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D78CE0-480A-4C4E-AB2E-F08138122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05" y="5484817"/>
            <a:ext cx="2024719" cy="7558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55D45A5-5D63-491C-9421-115CDA6198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147" b="20000"/>
          <a:stretch/>
        </p:blipFill>
        <p:spPr bwMode="auto">
          <a:xfrm>
            <a:off x="2350068" y="5484817"/>
            <a:ext cx="2141928" cy="75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4A36D6E-9A5A-414B-B2B0-375F839309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7540" y="5484817"/>
            <a:ext cx="2279077" cy="75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83F1B0E6-A24F-43C7-91DA-AB1E7287B8E9}"/>
              </a:ext>
            </a:extLst>
          </p:cNvPr>
          <p:cNvSpPr txBox="1"/>
          <p:nvPr/>
        </p:nvSpPr>
        <p:spPr>
          <a:xfrm>
            <a:off x="6996617" y="3928210"/>
            <a:ext cx="5019575" cy="1060931"/>
          </a:xfrm>
          <a:prstGeom prst="rect">
            <a:avLst/>
          </a:prstGeom>
          <a:noFill/>
        </p:spPr>
        <p:txBody>
          <a:bodyPr wrap="square" rtlCol="0">
            <a:spAutoFit/>
          </a:bodyPr>
          <a:lstStyle/>
          <a:p>
            <a:pPr marL="342900" indent="-342900" algn="just" eaLnBrk="1">
              <a:lnSpc>
                <a:spcPct val="12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内存区域隔离：安全域和普通域映射到</a:t>
            </a:r>
            <a:r>
              <a:rPr lang="zh-CN" altLang="en-US" dirty="0">
                <a:solidFill>
                  <a:schemeClr val="accent4">
                    <a:lumMod val="60000"/>
                    <a:lumOff val="40000"/>
                  </a:schemeClr>
                </a:solidFill>
                <a:latin typeface="Arial" panose="020B0604020202020204" pitchFamily="34" charset="0"/>
              </a:rPr>
              <a:t>不同的物理地址空间</a:t>
            </a:r>
            <a:r>
              <a:rPr lang="zh-CN" altLang="en-US" dirty="0">
                <a:latin typeface="Arial" panose="020B0604020202020204" pitchFamily="34" charset="0"/>
              </a:rPr>
              <a:t>，设置</a:t>
            </a:r>
            <a:r>
              <a:rPr lang="zh-CN" altLang="en-US" dirty="0">
                <a:solidFill>
                  <a:schemeClr val="accent4">
                    <a:lumMod val="60000"/>
                    <a:lumOff val="40000"/>
                  </a:schemeClr>
                </a:solidFill>
                <a:latin typeface="Arial" panose="020B0604020202020204" pitchFamily="34" charset="0"/>
              </a:rPr>
              <a:t>地址空间控制器</a:t>
            </a:r>
            <a:r>
              <a:rPr lang="zh-CN" altLang="en-US" dirty="0">
                <a:latin typeface="Arial" panose="020B0604020202020204" pitchFamily="34" charset="0"/>
              </a:rPr>
              <a:t>来控制域对内存的适用</a:t>
            </a:r>
            <a:endParaRPr lang="en-US" altLang="zh-CN" dirty="0">
              <a:latin typeface="Arial" panose="020B0604020202020204" pitchFamily="34" charset="0"/>
            </a:endParaRPr>
          </a:p>
        </p:txBody>
      </p:sp>
      <p:sp>
        <p:nvSpPr>
          <p:cNvPr id="12" name="文本框 11">
            <a:extLst>
              <a:ext uri="{FF2B5EF4-FFF2-40B4-BE49-F238E27FC236}">
                <a16:creationId xmlns:a16="http://schemas.microsoft.com/office/drawing/2014/main" id="{6B3224DF-71E7-4758-8912-6495CA15DDD3}"/>
              </a:ext>
            </a:extLst>
          </p:cNvPr>
          <p:cNvSpPr txBox="1"/>
          <p:nvPr/>
        </p:nvSpPr>
        <p:spPr>
          <a:xfrm>
            <a:off x="6996617" y="1024637"/>
            <a:ext cx="5019575" cy="1128963"/>
          </a:xfrm>
          <a:prstGeom prst="rect">
            <a:avLst/>
          </a:prstGeom>
          <a:noFill/>
        </p:spPr>
        <p:txBody>
          <a:bodyPr wrap="square" rtlCol="0">
            <a:spAutoFit/>
          </a:bodyPr>
          <a:lstStyle/>
          <a:p>
            <a:pPr marL="342900" indent="-342900" algn="just" eaLnBrk="1">
              <a:lnSpc>
                <a:spcPct val="120000"/>
              </a:lnSpc>
              <a:spcBef>
                <a:spcPts val="300"/>
              </a:spcBef>
              <a:spcAft>
                <a:spcPts val="300"/>
              </a:spcAft>
              <a:buClr>
                <a:schemeClr val="tx2"/>
              </a:buClr>
              <a:buFont typeface="Arial" panose="020B0604020202020204" pitchFamily="34" charset="0"/>
              <a:buChar char="•"/>
            </a:pPr>
            <a:r>
              <a:rPr lang="zh-CN" altLang="en-US" b="0" i="0" dirty="0">
                <a:solidFill>
                  <a:srgbClr val="202122"/>
                </a:solidFill>
                <a:effectLst/>
                <a:latin typeface="Arial" panose="020B0604020202020204" pitchFamily="34" charset="0"/>
              </a:rPr>
              <a:t>处理器上的一个</a:t>
            </a:r>
            <a:r>
              <a:rPr lang="zh-CN" altLang="en-US" b="0" i="0" dirty="0">
                <a:solidFill>
                  <a:schemeClr val="accent4">
                    <a:lumMod val="60000"/>
                    <a:lumOff val="40000"/>
                  </a:schemeClr>
                </a:solidFill>
                <a:effectLst/>
                <a:latin typeface="Arial" panose="020B0604020202020204" pitchFamily="34" charset="0"/>
              </a:rPr>
              <a:t>硬件安全扩展</a:t>
            </a:r>
            <a:r>
              <a:rPr lang="zh-CN" altLang="en-US" b="0" i="0" dirty="0">
                <a:solidFill>
                  <a:srgbClr val="202122"/>
                </a:solidFill>
                <a:effectLst/>
                <a:latin typeface="Arial" panose="020B0604020202020204" pitchFamily="34" charset="0"/>
              </a:rPr>
              <a:t>，提供</a:t>
            </a:r>
            <a:r>
              <a:rPr lang="en-US" altLang="zh-CN" b="0" i="0" dirty="0">
                <a:solidFill>
                  <a:srgbClr val="202122"/>
                </a:solidFill>
                <a:effectLst/>
                <a:latin typeface="Arial" panose="020B0604020202020204" pitchFamily="34" charset="0"/>
              </a:rPr>
              <a:t>ARM</a:t>
            </a:r>
            <a:r>
              <a:rPr lang="zh-CN" altLang="en-US" b="0" i="0" dirty="0">
                <a:solidFill>
                  <a:srgbClr val="202122"/>
                </a:solidFill>
                <a:effectLst/>
                <a:latin typeface="Arial" panose="020B0604020202020204" pitchFamily="34" charset="0"/>
              </a:rPr>
              <a:t>平台上系统维度、硬件层次的隔离，定义两个执行域</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安全域、普通域</a:t>
            </a:r>
            <a:endParaRPr lang="en-US" altLang="zh-CN" sz="2200" dirty="0">
              <a:latin typeface="+mn-ea"/>
              <a:ea typeface="+mn-ea"/>
            </a:endParaRPr>
          </a:p>
        </p:txBody>
      </p:sp>
      <p:sp>
        <p:nvSpPr>
          <p:cNvPr id="13" name="文本框 12">
            <a:extLst>
              <a:ext uri="{FF2B5EF4-FFF2-40B4-BE49-F238E27FC236}">
                <a16:creationId xmlns:a16="http://schemas.microsoft.com/office/drawing/2014/main" id="{C5789744-CCF6-40D0-A8C5-B41F2DA38B7B}"/>
              </a:ext>
            </a:extLst>
          </p:cNvPr>
          <p:cNvSpPr txBox="1"/>
          <p:nvPr/>
        </p:nvSpPr>
        <p:spPr>
          <a:xfrm>
            <a:off x="6996617" y="2344240"/>
            <a:ext cx="5019575" cy="1393330"/>
          </a:xfrm>
          <a:prstGeom prst="rect">
            <a:avLst/>
          </a:prstGeom>
          <a:noFill/>
        </p:spPr>
        <p:txBody>
          <a:bodyPr wrap="square" rtlCol="0">
            <a:spAutoFit/>
          </a:bodyPr>
          <a:lstStyle/>
          <a:p>
            <a:pPr marL="342900" indent="-342900" algn="just" eaLnBrk="1">
              <a:lnSpc>
                <a:spcPct val="120000"/>
              </a:lnSpc>
              <a:spcBef>
                <a:spcPts val="300"/>
              </a:spcBef>
              <a:spcAft>
                <a:spcPts val="300"/>
              </a:spcAft>
              <a:buClr>
                <a:srgbClr val="006C39"/>
              </a:buClr>
              <a:buFont typeface="Arial" panose="020B0604020202020204" pitchFamily="34" charset="0"/>
              <a:buChar char="•"/>
              <a:defRPr/>
            </a:pPr>
            <a:r>
              <a:rPr lang="en-US" altLang="zh-CN" dirty="0">
                <a:solidFill>
                  <a:srgbClr val="202122"/>
                </a:solidFill>
                <a:latin typeface="Arial" panose="020B0604020202020204" pitchFamily="34" charset="0"/>
              </a:rPr>
              <a:t>CPU</a:t>
            </a:r>
            <a:r>
              <a:rPr lang="zh-CN" altLang="en-US" dirty="0">
                <a:solidFill>
                  <a:srgbClr val="202122"/>
                </a:solidFill>
                <a:latin typeface="Arial" panose="020B0604020202020204" pitchFamily="34" charset="0"/>
              </a:rPr>
              <a:t>状态隔离：支持</a:t>
            </a:r>
            <a:r>
              <a:rPr lang="zh-CN" altLang="en-US" dirty="0">
                <a:solidFill>
                  <a:schemeClr val="accent4">
                    <a:lumMod val="60000"/>
                    <a:lumOff val="40000"/>
                  </a:schemeClr>
                </a:solidFill>
                <a:latin typeface="Arial" panose="020B0604020202020204" pitchFamily="34" charset="0"/>
              </a:rPr>
              <a:t>两种</a:t>
            </a:r>
            <a:r>
              <a:rPr lang="en-US" altLang="zh-CN" dirty="0">
                <a:solidFill>
                  <a:schemeClr val="accent4">
                    <a:lumMod val="60000"/>
                    <a:lumOff val="40000"/>
                  </a:schemeClr>
                </a:solidFill>
                <a:latin typeface="Arial" panose="020B0604020202020204" pitchFamily="34" charset="0"/>
              </a:rPr>
              <a:t>CPU</a:t>
            </a:r>
            <a:r>
              <a:rPr lang="zh-CN" altLang="en-US" dirty="0">
                <a:solidFill>
                  <a:schemeClr val="accent4">
                    <a:lumMod val="60000"/>
                    <a:lumOff val="40000"/>
                  </a:schemeClr>
                </a:solidFill>
                <a:latin typeface="Arial" panose="020B0604020202020204" pitchFamily="34" charset="0"/>
              </a:rPr>
              <a:t>状态</a:t>
            </a:r>
            <a:r>
              <a:rPr lang="en-US" altLang="zh-CN" dirty="0">
                <a:solidFill>
                  <a:srgbClr val="202122"/>
                </a:solidFill>
                <a:latin typeface="Arial" panose="020B0604020202020204" pitchFamily="34" charset="0"/>
              </a:rPr>
              <a:t>——</a:t>
            </a:r>
            <a:r>
              <a:rPr lang="zh-CN" altLang="en-US" dirty="0">
                <a:solidFill>
                  <a:srgbClr val="202122"/>
                </a:solidFill>
                <a:latin typeface="Arial" panose="020B0604020202020204" pitchFamily="34" charset="0"/>
              </a:rPr>
              <a:t>安全状态和非安全状态，分别对应两个域，通过</a:t>
            </a:r>
            <a:r>
              <a:rPr lang="zh-CN" altLang="en-US" dirty="0">
                <a:solidFill>
                  <a:schemeClr val="accent4">
                    <a:lumMod val="60000"/>
                    <a:lumOff val="40000"/>
                  </a:schemeClr>
                </a:solidFill>
                <a:latin typeface="Arial" panose="020B0604020202020204" pitchFamily="34" charset="0"/>
              </a:rPr>
              <a:t>安全配置寄存器</a:t>
            </a:r>
            <a:r>
              <a:rPr lang="zh-CN" altLang="en-US" dirty="0">
                <a:solidFill>
                  <a:srgbClr val="202122"/>
                </a:solidFill>
                <a:latin typeface="Arial" panose="020B0604020202020204" pitchFamily="34" charset="0"/>
              </a:rPr>
              <a:t>标志；添加</a:t>
            </a:r>
            <a:r>
              <a:rPr lang="zh-CN" altLang="en-US" dirty="0">
                <a:solidFill>
                  <a:schemeClr val="accent4">
                    <a:lumMod val="60000"/>
                    <a:lumOff val="40000"/>
                  </a:schemeClr>
                </a:solidFill>
                <a:latin typeface="Arial" panose="020B0604020202020204" pitchFamily="34" charset="0"/>
              </a:rPr>
              <a:t>监视器模式</a:t>
            </a:r>
            <a:r>
              <a:rPr lang="zh-CN" altLang="en-US" dirty="0">
                <a:latin typeface="Arial" panose="020B0604020202020204" pitchFamily="34" charset="0"/>
              </a:rPr>
              <a:t>，</a:t>
            </a:r>
            <a:r>
              <a:rPr lang="zh-CN" altLang="en-US" dirty="0">
                <a:solidFill>
                  <a:srgbClr val="202122"/>
                </a:solidFill>
                <a:latin typeface="Arial" panose="020B0604020202020204" pitchFamily="34" charset="0"/>
              </a:rPr>
              <a:t>状态转换需先进入该模式</a:t>
            </a:r>
            <a:endParaRPr lang="en-US" altLang="zh-CN" dirty="0">
              <a:solidFill>
                <a:srgbClr val="202122"/>
              </a:solidFill>
              <a:latin typeface="Arial" panose="020B0604020202020204" pitchFamily="34" charset="0"/>
            </a:endParaRPr>
          </a:p>
        </p:txBody>
      </p:sp>
    </p:spTree>
    <p:extLst>
      <p:ext uri="{BB962C8B-B14F-4D97-AF65-F5344CB8AC3E}">
        <p14:creationId xmlns:p14="http://schemas.microsoft.com/office/powerpoint/2010/main" val="3314626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C3B14-0649-4678-A031-8E60BF85A610}"/>
              </a:ext>
            </a:extLst>
          </p:cNvPr>
          <p:cNvSpPr>
            <a:spLocks noGrp="1"/>
          </p:cNvSpPr>
          <p:nvPr>
            <p:ph type="title"/>
          </p:nvPr>
        </p:nvSpPr>
        <p:spPr/>
        <p:txBody>
          <a:bodyPr/>
          <a:lstStyle/>
          <a:p>
            <a:r>
              <a:rPr lang="en-US" altLang="zh-CN" dirty="0"/>
              <a:t>ARM </a:t>
            </a:r>
            <a:r>
              <a:rPr lang="en-US" altLang="zh-CN" dirty="0" err="1"/>
              <a:t>TrustZone</a:t>
            </a:r>
            <a:r>
              <a:rPr lang="en-US" altLang="zh-CN" dirty="0"/>
              <a:t> </a:t>
            </a:r>
            <a:r>
              <a:rPr lang="zh-CN" altLang="en-US" dirty="0"/>
              <a:t>密钥安全方案</a:t>
            </a:r>
          </a:p>
        </p:txBody>
      </p:sp>
      <p:grpSp>
        <p:nvGrpSpPr>
          <p:cNvPr id="3" name="组合 2">
            <a:extLst>
              <a:ext uri="{FF2B5EF4-FFF2-40B4-BE49-F238E27FC236}">
                <a16:creationId xmlns:a16="http://schemas.microsoft.com/office/drawing/2014/main" id="{9921E19E-1194-4CDE-976D-FB8F1BAD78B7}"/>
              </a:ext>
            </a:extLst>
          </p:cNvPr>
          <p:cNvGrpSpPr/>
          <p:nvPr/>
        </p:nvGrpSpPr>
        <p:grpSpPr>
          <a:xfrm>
            <a:off x="342973" y="1013786"/>
            <a:ext cx="11141882" cy="1964590"/>
            <a:chOff x="562438" y="3561198"/>
            <a:chExt cx="11141882" cy="1964590"/>
          </a:xfrm>
        </p:grpSpPr>
        <p:sp>
          <p:nvSpPr>
            <p:cNvPr id="4" name="文本框 3">
              <a:extLst>
                <a:ext uri="{FF2B5EF4-FFF2-40B4-BE49-F238E27FC236}">
                  <a16:creationId xmlns:a16="http://schemas.microsoft.com/office/drawing/2014/main" id="{0337A43A-AD05-400B-B97E-688DA1572C0D}"/>
                </a:ext>
              </a:extLst>
            </p:cNvPr>
            <p:cNvSpPr txBox="1"/>
            <p:nvPr/>
          </p:nvSpPr>
          <p:spPr>
            <a:xfrm>
              <a:off x="562438" y="4113607"/>
              <a:ext cx="11141882" cy="1412181"/>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按照 </a:t>
              </a:r>
              <a:r>
                <a:rPr lang="zh-CN" altLang="en-US" dirty="0">
                  <a:solidFill>
                    <a:schemeClr val="accent4">
                      <a:lumMod val="60000"/>
                      <a:lumOff val="40000"/>
                    </a:schemeClr>
                  </a:solidFill>
                  <a:latin typeface="+mn-ea"/>
                  <a:ea typeface="+mn-ea"/>
                  <a:cs typeface="Arial" panose="020B0604020202020204" pitchFamily="34" charset="0"/>
                </a:rPr>
                <a:t>加载安全启动程序</a:t>
              </a:r>
              <a:r>
                <a:rPr lang="en-US" altLang="zh-CN"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a:t>
              </a:r>
              <a:r>
                <a:rPr lang="zh-CN" altLang="en-US"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加载</a:t>
              </a:r>
              <a:r>
                <a:rPr lang="zh-CN" altLang="en-US" dirty="0">
                  <a:solidFill>
                    <a:schemeClr val="accent4">
                      <a:lumMod val="60000"/>
                      <a:lumOff val="40000"/>
                    </a:schemeClr>
                  </a:solidFill>
                  <a:latin typeface="+mn-ea"/>
                  <a:ea typeface="+mn-ea"/>
                  <a:cs typeface="Arial" panose="020B0604020202020204" pitchFamily="34" charset="0"/>
                </a:rPr>
                <a:t>安全操作系统镜像和密码软件实现</a:t>
              </a:r>
              <a:r>
                <a:rPr lang="en-US" altLang="zh-CN"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a:t>
              </a:r>
              <a:r>
                <a:rPr lang="zh-CN" altLang="en-US"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加载</a:t>
              </a:r>
              <a:r>
                <a:rPr lang="zh-CN" altLang="en-US" dirty="0">
                  <a:solidFill>
                    <a:schemeClr val="accent4">
                      <a:lumMod val="60000"/>
                      <a:lumOff val="40000"/>
                    </a:schemeClr>
                  </a:solidFill>
                  <a:latin typeface="+mn-ea"/>
                  <a:ea typeface="+mn-ea"/>
                  <a:cs typeface="Arial" panose="020B0604020202020204" pitchFamily="34" charset="0"/>
                </a:rPr>
                <a:t>非安全启动加载程序和富操作系统内核</a:t>
              </a:r>
              <a:r>
                <a:rPr lang="en-US" altLang="zh-CN"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a:t>
              </a:r>
              <a:r>
                <a:rPr lang="zh-CN" altLang="en-US" dirty="0">
                  <a:solidFill>
                    <a:schemeClr val="accent4">
                      <a:lumMod val="60000"/>
                      <a:lumOff val="40000"/>
                    </a:schemeClr>
                  </a:solidFill>
                  <a:latin typeface="+mn-ea"/>
                  <a:ea typeface="+mn-ea"/>
                  <a:cs typeface="Arial" panose="020B0604020202020204" pitchFamily="34" charset="0"/>
                </a:rPr>
                <a:t>安全启动加载程序跳转系统到普通域 </a:t>
              </a:r>
              <a:r>
                <a:rPr lang="zh-CN" altLang="en-US" dirty="0">
                  <a:latin typeface="+mn-ea"/>
                  <a:ea typeface="+mn-ea"/>
                  <a:cs typeface="Arial" panose="020B0604020202020204" pitchFamily="34" charset="0"/>
                </a:rPr>
                <a:t>的顺序启动系统</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由于密码软件实现是在富操作系统之前加载的，富操作系统中的攻击者无法破坏启动过程，这样攻击者就无法篡改静态密码软件实现</a:t>
              </a:r>
              <a:endParaRPr lang="en-US" altLang="zh-CN" sz="2000" dirty="0">
                <a:latin typeface="+mn-ea"/>
                <a:ea typeface="+mn-ea"/>
                <a:cs typeface="Arial" panose="020B0604020202020204" pitchFamily="34" charset="0"/>
              </a:endParaRPr>
            </a:p>
          </p:txBody>
        </p:sp>
        <p:sp>
          <p:nvSpPr>
            <p:cNvPr id="5" name="îṣlîḍe">
              <a:hlinkClick r:id="" action="ppaction://noaction"/>
              <a:extLst>
                <a:ext uri="{FF2B5EF4-FFF2-40B4-BE49-F238E27FC236}">
                  <a16:creationId xmlns:a16="http://schemas.microsoft.com/office/drawing/2014/main" id="{0059ABA1-C379-4B72-AD33-BFB34D0048FA}"/>
                </a:ext>
              </a:extLst>
            </p:cNvPr>
            <p:cNvSpPr/>
            <p:nvPr/>
          </p:nvSpPr>
          <p:spPr>
            <a:xfrm>
              <a:off x="1108428" y="3574520"/>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代码完整性保护</a:t>
              </a:r>
            </a:p>
          </p:txBody>
        </p:sp>
        <p:sp>
          <p:nvSpPr>
            <p:cNvPr id="6" name="Freeform 12">
              <a:extLst>
                <a:ext uri="{FF2B5EF4-FFF2-40B4-BE49-F238E27FC236}">
                  <a16:creationId xmlns:a16="http://schemas.microsoft.com/office/drawing/2014/main" id="{BE5B47A1-8444-4885-B267-3F5322BA96D8}"/>
                </a:ext>
              </a:extLst>
            </p:cNvPr>
            <p:cNvSpPr/>
            <p:nvPr/>
          </p:nvSpPr>
          <p:spPr bwMode="auto">
            <a:xfrm>
              <a:off x="562438" y="3561198"/>
              <a:ext cx="503520" cy="438965"/>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9" name="组合 18">
            <a:extLst>
              <a:ext uri="{FF2B5EF4-FFF2-40B4-BE49-F238E27FC236}">
                <a16:creationId xmlns:a16="http://schemas.microsoft.com/office/drawing/2014/main" id="{C07EFE11-C227-46CF-A38D-FE3AB84B6F51}"/>
              </a:ext>
            </a:extLst>
          </p:cNvPr>
          <p:cNvGrpSpPr/>
          <p:nvPr/>
        </p:nvGrpSpPr>
        <p:grpSpPr>
          <a:xfrm>
            <a:off x="342973" y="3084308"/>
            <a:ext cx="11141882" cy="1729636"/>
            <a:chOff x="342973" y="2996435"/>
            <a:chExt cx="11141882" cy="1729636"/>
          </a:xfrm>
        </p:grpSpPr>
        <p:sp>
          <p:nvSpPr>
            <p:cNvPr id="8" name="文本框 7">
              <a:extLst>
                <a:ext uri="{FF2B5EF4-FFF2-40B4-BE49-F238E27FC236}">
                  <a16:creationId xmlns:a16="http://schemas.microsoft.com/office/drawing/2014/main" id="{2F7F87F1-B3F3-4436-8768-9998BADDAACB}"/>
                </a:ext>
              </a:extLst>
            </p:cNvPr>
            <p:cNvSpPr txBox="1"/>
            <p:nvPr/>
          </p:nvSpPr>
          <p:spPr>
            <a:xfrm>
              <a:off x="342973" y="3603135"/>
              <a:ext cx="11141882" cy="1122936"/>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域隔离机制</a:t>
              </a:r>
              <a:r>
                <a:rPr lang="zh-CN" altLang="en-US" dirty="0">
                  <a:latin typeface="+mn-ea"/>
                  <a:ea typeface="+mn-ea"/>
                  <a:cs typeface="Arial" panose="020B0604020202020204" pitchFamily="34" charset="0"/>
                </a:rPr>
                <a:t>保证了密码计算过程中敏感数据安全</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域切换机制</a:t>
              </a:r>
              <a:r>
                <a:rPr lang="zh-CN" altLang="en-US" dirty="0">
                  <a:latin typeface="+mn-ea"/>
                  <a:ea typeface="+mn-ea"/>
                  <a:cs typeface="Arial" panose="020B0604020202020204" pitchFamily="34" charset="0"/>
                </a:rPr>
                <a:t>保证攻击者无法发起恶意域切换，并在完成计算后清理寄存器和内存</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注：不能抵抗冷启动攻击和</a:t>
              </a:r>
              <a:r>
                <a:rPr lang="en-US" altLang="zh-CN" dirty="0">
                  <a:latin typeface="+mn-ea"/>
                  <a:ea typeface="+mn-ea"/>
                  <a:cs typeface="Arial" panose="020B0604020202020204" pitchFamily="34" charset="0"/>
                </a:rPr>
                <a:t>DMA</a:t>
              </a:r>
              <a:r>
                <a:rPr lang="zh-CN" altLang="en-US" dirty="0">
                  <a:latin typeface="+mn-ea"/>
                  <a:ea typeface="+mn-ea"/>
                  <a:cs typeface="Arial" panose="020B0604020202020204" pitchFamily="34" charset="0"/>
                </a:rPr>
                <a:t>攻击</a:t>
              </a:r>
              <a:endParaRPr lang="en-US" altLang="zh-CN" dirty="0">
                <a:latin typeface="+mn-ea"/>
                <a:ea typeface="+mn-ea"/>
                <a:cs typeface="Arial" panose="020B0604020202020204" pitchFamily="34" charset="0"/>
              </a:endParaRPr>
            </a:p>
          </p:txBody>
        </p:sp>
        <p:sp>
          <p:nvSpPr>
            <p:cNvPr id="9" name="îṣlîḍe">
              <a:hlinkClick r:id="" action="ppaction://noaction"/>
              <a:extLst>
                <a:ext uri="{FF2B5EF4-FFF2-40B4-BE49-F238E27FC236}">
                  <a16:creationId xmlns:a16="http://schemas.microsoft.com/office/drawing/2014/main" id="{7C0885D8-ED2B-413C-845A-63A23F263598}"/>
                </a:ext>
              </a:extLst>
            </p:cNvPr>
            <p:cNvSpPr/>
            <p:nvPr/>
          </p:nvSpPr>
          <p:spPr>
            <a:xfrm>
              <a:off x="888963" y="306404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运行期密钥保护</a:t>
              </a:r>
            </a:p>
          </p:txBody>
        </p:sp>
        <p:sp>
          <p:nvSpPr>
            <p:cNvPr id="15" name="íś1îdè">
              <a:extLst>
                <a:ext uri="{FF2B5EF4-FFF2-40B4-BE49-F238E27FC236}">
                  <a16:creationId xmlns:a16="http://schemas.microsoft.com/office/drawing/2014/main" id="{30C8EEE8-E258-4AC5-B13F-810FC46F8E33}"/>
                </a:ext>
              </a:extLst>
            </p:cNvPr>
            <p:cNvSpPr/>
            <p:nvPr/>
          </p:nvSpPr>
          <p:spPr>
            <a:xfrm>
              <a:off x="345496" y="2996435"/>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20" name="组合 19">
            <a:extLst>
              <a:ext uri="{FF2B5EF4-FFF2-40B4-BE49-F238E27FC236}">
                <a16:creationId xmlns:a16="http://schemas.microsoft.com/office/drawing/2014/main" id="{C3293FC7-B16E-4A06-8FF5-C6BC0A9CBD92}"/>
              </a:ext>
            </a:extLst>
          </p:cNvPr>
          <p:cNvGrpSpPr/>
          <p:nvPr/>
        </p:nvGrpSpPr>
        <p:grpSpPr>
          <a:xfrm>
            <a:off x="342973" y="4919876"/>
            <a:ext cx="11141882" cy="1378795"/>
            <a:chOff x="342973" y="4642474"/>
            <a:chExt cx="11141882" cy="1378795"/>
          </a:xfrm>
        </p:grpSpPr>
        <p:sp>
          <p:nvSpPr>
            <p:cNvPr id="12" name="文本框 11">
              <a:extLst>
                <a:ext uri="{FF2B5EF4-FFF2-40B4-BE49-F238E27FC236}">
                  <a16:creationId xmlns:a16="http://schemas.microsoft.com/office/drawing/2014/main" id="{3DBB4A9C-9AEF-405F-BB9A-FA9795A7856F}"/>
                </a:ext>
              </a:extLst>
            </p:cNvPr>
            <p:cNvSpPr txBox="1"/>
            <p:nvPr/>
          </p:nvSpPr>
          <p:spPr>
            <a:xfrm>
              <a:off x="342973" y="5273885"/>
              <a:ext cx="11141882" cy="747384"/>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指定</a:t>
              </a:r>
              <a:r>
                <a:rPr lang="en-US" altLang="zh-CN" dirty="0">
                  <a:solidFill>
                    <a:schemeClr val="accent4">
                      <a:lumMod val="60000"/>
                      <a:lumOff val="40000"/>
                    </a:schemeClr>
                  </a:solidFill>
                  <a:latin typeface="+mn-ea"/>
                  <a:ea typeface="+mn-ea"/>
                  <a:cs typeface="Arial" panose="020B0604020202020204" pitchFamily="34" charset="0"/>
                </a:rPr>
                <a:t>I/O</a:t>
              </a:r>
              <a:r>
                <a:rPr lang="zh-CN" altLang="en-US" dirty="0">
                  <a:solidFill>
                    <a:schemeClr val="accent4">
                      <a:lumMod val="60000"/>
                      <a:lumOff val="40000"/>
                    </a:schemeClr>
                  </a:solidFill>
                  <a:latin typeface="+mn-ea"/>
                  <a:ea typeface="+mn-ea"/>
                  <a:cs typeface="Arial" panose="020B0604020202020204" pitchFamily="34" charset="0"/>
                </a:rPr>
                <a:t>访问权限</a:t>
              </a:r>
              <a:r>
                <a:rPr lang="zh-CN" altLang="en-US" dirty="0">
                  <a:latin typeface="+mn-ea"/>
                  <a:ea typeface="+mn-ea"/>
                  <a:cs typeface="Arial" panose="020B0604020202020204" pitchFamily="34" charset="0"/>
                </a:rPr>
                <a:t>，将密钥保存在</a:t>
              </a:r>
              <a:r>
                <a:rPr lang="zh-CN" altLang="en-US" dirty="0">
                  <a:solidFill>
                    <a:schemeClr val="accent4">
                      <a:lumMod val="60000"/>
                      <a:lumOff val="40000"/>
                    </a:schemeClr>
                  </a:solidFill>
                  <a:latin typeface="+mn-ea"/>
                  <a:ea typeface="+mn-ea"/>
                  <a:cs typeface="Arial" panose="020B0604020202020204" pitchFamily="34" charset="0"/>
                </a:rPr>
                <a:t>只有安全域可以访问</a:t>
              </a:r>
              <a:r>
                <a:rPr lang="zh-CN" altLang="en-US" dirty="0">
                  <a:latin typeface="+mn-ea"/>
                  <a:ea typeface="+mn-ea"/>
                  <a:cs typeface="Arial" panose="020B0604020202020204" pitchFamily="34" charset="0"/>
                </a:rPr>
                <a:t>的非易失性存储介质中</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借助硬件</a:t>
              </a:r>
              <a:r>
                <a:rPr lang="zh-CN" altLang="en-US" dirty="0">
                  <a:latin typeface="+mn-ea"/>
                  <a:ea typeface="+mn-ea"/>
                  <a:cs typeface="Arial" panose="020B0604020202020204" pitchFamily="34" charset="0"/>
                </a:rPr>
                <a:t>将密钥以密文形式存储，</a:t>
              </a:r>
              <a:r>
                <a:rPr lang="zh-CN" altLang="en-US" dirty="0">
                  <a:solidFill>
                    <a:schemeClr val="accent4">
                      <a:lumMod val="60000"/>
                      <a:lumOff val="40000"/>
                    </a:schemeClr>
                  </a:solidFill>
                  <a:latin typeface="+mn-ea"/>
                  <a:ea typeface="+mn-ea"/>
                  <a:cs typeface="Arial" panose="020B0604020202020204" pitchFamily="34" charset="0"/>
                </a:rPr>
                <a:t>密钥加密密钥</a:t>
              </a:r>
              <a:r>
                <a:rPr lang="zh-CN" altLang="en-US" dirty="0">
                  <a:latin typeface="+mn-ea"/>
                  <a:ea typeface="+mn-ea"/>
                  <a:cs typeface="Arial" panose="020B0604020202020204" pitchFamily="34" charset="0"/>
                </a:rPr>
                <a:t>被存储在基于可编程电子熔丝的</a:t>
              </a:r>
              <a:r>
                <a:rPr lang="zh-CN" altLang="en-US" dirty="0">
                  <a:solidFill>
                    <a:schemeClr val="accent4">
                      <a:lumMod val="60000"/>
                      <a:lumOff val="40000"/>
                    </a:schemeClr>
                  </a:solidFill>
                  <a:latin typeface="+mn-ea"/>
                  <a:ea typeface="+mn-ea"/>
                  <a:cs typeface="Arial" panose="020B0604020202020204" pitchFamily="34" charset="0"/>
                </a:rPr>
                <a:t>安全存储</a:t>
              </a:r>
              <a:r>
                <a:rPr lang="zh-CN" altLang="en-US" dirty="0">
                  <a:latin typeface="+mn-ea"/>
                  <a:ea typeface="+mn-ea"/>
                  <a:cs typeface="Arial" panose="020B0604020202020204" pitchFamily="34" charset="0"/>
                </a:rPr>
                <a:t>中</a:t>
              </a:r>
              <a:endParaRPr lang="en-US" altLang="zh-CN" sz="2000" dirty="0">
                <a:latin typeface="+mn-ea"/>
                <a:ea typeface="+mn-ea"/>
                <a:cs typeface="Arial" panose="020B0604020202020204" pitchFamily="34" charset="0"/>
              </a:endParaRPr>
            </a:p>
          </p:txBody>
        </p:sp>
        <p:sp>
          <p:nvSpPr>
            <p:cNvPr id="13" name="îṣlîḍe">
              <a:hlinkClick r:id="" action="ppaction://noaction"/>
              <a:extLst>
                <a:ext uri="{FF2B5EF4-FFF2-40B4-BE49-F238E27FC236}">
                  <a16:creationId xmlns:a16="http://schemas.microsoft.com/office/drawing/2014/main" id="{2CB3DAC0-8B50-466F-BB5E-E920353CE328}"/>
                </a:ext>
              </a:extLst>
            </p:cNvPr>
            <p:cNvSpPr/>
            <p:nvPr/>
          </p:nvSpPr>
          <p:spPr>
            <a:xfrm>
              <a:off x="888963" y="473479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存储期密钥保护</a:t>
              </a:r>
            </a:p>
          </p:txBody>
        </p:sp>
        <p:sp>
          <p:nvSpPr>
            <p:cNvPr id="17" name="i$1iḑé">
              <a:extLst>
                <a:ext uri="{FF2B5EF4-FFF2-40B4-BE49-F238E27FC236}">
                  <a16:creationId xmlns:a16="http://schemas.microsoft.com/office/drawing/2014/main" id="{612BBC5E-22FB-4D37-AD6B-A693312B93A0}"/>
                </a:ext>
              </a:extLst>
            </p:cNvPr>
            <p:cNvSpPr/>
            <p:nvPr/>
          </p:nvSpPr>
          <p:spPr>
            <a:xfrm>
              <a:off x="377575" y="4642474"/>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sp>
        <p:nvSpPr>
          <p:cNvPr id="21" name="动作按钮: 后退或前一项 20">
            <a:hlinkClick r:id="rId2" action="ppaction://hlinksldjump" highlightClick="1"/>
            <a:extLst>
              <a:ext uri="{FF2B5EF4-FFF2-40B4-BE49-F238E27FC236}">
                <a16:creationId xmlns:a16="http://schemas.microsoft.com/office/drawing/2014/main" id="{A7715E89-DECD-47FB-A8E1-40CE90D24217}"/>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47259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10E81-E430-47E8-820C-204554669A82}"/>
              </a:ext>
            </a:extLst>
          </p:cNvPr>
          <p:cNvSpPr>
            <a:spLocks noGrp="1"/>
          </p:cNvSpPr>
          <p:nvPr>
            <p:ph type="title"/>
          </p:nvPr>
        </p:nvSpPr>
        <p:spPr>
          <a:xfrm>
            <a:off x="577850" y="249067"/>
            <a:ext cx="8643848" cy="480131"/>
          </a:xfrm>
        </p:spPr>
        <p:txBody>
          <a:bodyPr/>
          <a:lstStyle/>
          <a:p>
            <a:r>
              <a:rPr lang="en-US" altLang="zh-CN" dirty="0"/>
              <a:t>Intel SGX</a:t>
            </a:r>
            <a:endParaRPr lang="zh-CN" altLang="en-US" dirty="0"/>
          </a:p>
        </p:txBody>
      </p:sp>
      <p:pic>
        <p:nvPicPr>
          <p:cNvPr id="3074" name="Picture 2">
            <a:extLst>
              <a:ext uri="{FF2B5EF4-FFF2-40B4-BE49-F238E27FC236}">
                <a16:creationId xmlns:a16="http://schemas.microsoft.com/office/drawing/2014/main" id="{749B77CF-EB92-4728-9DEA-B2FCC1628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14" y="1082843"/>
            <a:ext cx="5024583" cy="45195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60C663B-88D2-4E8F-AFC0-2B99F34FD07C}"/>
              </a:ext>
            </a:extLst>
          </p:cNvPr>
          <p:cNvSpPr txBox="1"/>
          <p:nvPr/>
        </p:nvSpPr>
        <p:spPr>
          <a:xfrm>
            <a:off x="6025414" y="5109976"/>
            <a:ext cx="5276494" cy="984757"/>
          </a:xfrm>
          <a:prstGeom prst="rect">
            <a:avLst/>
          </a:prstGeom>
          <a:noFill/>
        </p:spPr>
        <p:txBody>
          <a:bodyPr wrap="square" rtlCol="0">
            <a:spAutoFit/>
          </a:bodyPr>
          <a:lstStyle/>
          <a:p>
            <a:pPr marL="342900" indent="-342900" algn="just" eaLnBrk="1">
              <a:lnSpc>
                <a:spcPct val="11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数据密封：内部数据加密认证，密钥专属本</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，由</a:t>
            </a:r>
            <a:r>
              <a:rPr lang="zh-CN" altLang="en-US" dirty="0">
                <a:solidFill>
                  <a:schemeClr val="accent4">
                    <a:lumMod val="60000"/>
                    <a:lumOff val="40000"/>
                  </a:schemeClr>
                </a:solidFill>
                <a:latin typeface="Arial" panose="020B0604020202020204" pitchFamily="34" charset="0"/>
              </a:rPr>
              <a:t>度量值、签发者公钥杂凑值、自定义信息、</a:t>
            </a:r>
            <a:r>
              <a:rPr lang="en-US" altLang="zh-CN" dirty="0">
                <a:solidFill>
                  <a:schemeClr val="accent4">
                    <a:lumMod val="60000"/>
                    <a:lumOff val="40000"/>
                  </a:schemeClr>
                </a:solidFill>
                <a:latin typeface="Arial" panose="020B0604020202020204" pitchFamily="34" charset="0"/>
              </a:rPr>
              <a:t>CPU</a:t>
            </a:r>
            <a:r>
              <a:rPr lang="zh-CN" altLang="en-US" dirty="0">
                <a:solidFill>
                  <a:schemeClr val="accent4">
                    <a:lumMod val="60000"/>
                    <a:lumOff val="40000"/>
                  </a:schemeClr>
                </a:solidFill>
                <a:latin typeface="Arial" panose="020B0604020202020204" pitchFamily="34" charset="0"/>
              </a:rPr>
              <a:t>内固化秘密信息</a:t>
            </a:r>
            <a:r>
              <a:rPr lang="zh-CN" altLang="en-US" dirty="0">
                <a:solidFill>
                  <a:srgbClr val="202122"/>
                </a:solidFill>
                <a:latin typeface="Arial" panose="020B0604020202020204" pitchFamily="34" charset="0"/>
              </a:rPr>
              <a:t>派生</a:t>
            </a:r>
            <a:endParaRPr lang="en-US" altLang="zh-CN" dirty="0">
              <a:solidFill>
                <a:srgbClr val="202122"/>
              </a:solidFill>
              <a:latin typeface="Arial" panose="020B0604020202020204" pitchFamily="34" charset="0"/>
            </a:endParaRPr>
          </a:p>
        </p:txBody>
      </p:sp>
      <p:sp>
        <p:nvSpPr>
          <p:cNvPr id="5" name="文本框 4">
            <a:extLst>
              <a:ext uri="{FF2B5EF4-FFF2-40B4-BE49-F238E27FC236}">
                <a16:creationId xmlns:a16="http://schemas.microsoft.com/office/drawing/2014/main" id="{24157B11-A3AE-4AF1-80F2-483A92B33758}"/>
              </a:ext>
            </a:extLst>
          </p:cNvPr>
          <p:cNvSpPr txBox="1"/>
          <p:nvPr/>
        </p:nvSpPr>
        <p:spPr>
          <a:xfrm>
            <a:off x="6025414" y="3719619"/>
            <a:ext cx="5276494" cy="1289456"/>
          </a:xfrm>
          <a:prstGeom prst="rect">
            <a:avLst/>
          </a:prstGeom>
          <a:noFill/>
        </p:spPr>
        <p:txBody>
          <a:bodyPr wrap="square" rtlCol="0">
            <a:spAutoFit/>
          </a:bodyPr>
          <a:lstStyle/>
          <a:p>
            <a:pPr marL="342900" indent="-342900" algn="just" eaLnBrk="1">
              <a:lnSpc>
                <a:spcPct val="11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隔离执行环境：不同</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拥有</a:t>
            </a:r>
            <a:r>
              <a:rPr lang="zh-CN" altLang="en-US" dirty="0">
                <a:solidFill>
                  <a:schemeClr val="accent4">
                    <a:lumMod val="60000"/>
                    <a:lumOff val="40000"/>
                  </a:schemeClr>
                </a:solidFill>
                <a:latin typeface="Arial" panose="020B0604020202020204" pitchFamily="34" charset="0"/>
              </a:rPr>
              <a:t>唯一标识</a:t>
            </a:r>
            <a:r>
              <a:rPr lang="zh-CN" altLang="en-US" dirty="0">
                <a:solidFill>
                  <a:srgbClr val="202122"/>
                </a:solidFill>
                <a:latin typeface="Arial" panose="020B0604020202020204" pitchFamily="34" charset="0"/>
              </a:rPr>
              <a:t>，与</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内</a:t>
            </a:r>
            <a:r>
              <a:rPr lang="zh-CN" altLang="en-US" dirty="0">
                <a:solidFill>
                  <a:schemeClr val="accent4">
                    <a:lumMod val="60000"/>
                    <a:lumOff val="40000"/>
                  </a:schemeClr>
                </a:solidFill>
                <a:latin typeface="Arial" panose="020B0604020202020204" pitchFamily="34" charset="0"/>
              </a:rPr>
              <a:t>代码</a:t>
            </a:r>
            <a:r>
              <a:rPr lang="en-US" altLang="zh-CN" dirty="0">
                <a:solidFill>
                  <a:schemeClr val="accent4">
                    <a:lumMod val="60000"/>
                    <a:lumOff val="40000"/>
                  </a:schemeClr>
                </a:solidFill>
                <a:latin typeface="Arial" panose="020B0604020202020204" pitchFamily="34" charset="0"/>
              </a:rPr>
              <a:t>Hash</a:t>
            </a:r>
            <a:r>
              <a:rPr lang="zh-CN" altLang="en-US" dirty="0">
                <a:solidFill>
                  <a:schemeClr val="accent4">
                    <a:lumMod val="60000"/>
                    <a:lumOff val="40000"/>
                  </a:schemeClr>
                </a:solidFill>
                <a:latin typeface="Arial" panose="020B0604020202020204" pitchFamily="34" charset="0"/>
              </a:rPr>
              <a:t>值</a:t>
            </a:r>
            <a:r>
              <a:rPr lang="zh-CN" altLang="en-US" dirty="0">
                <a:solidFill>
                  <a:srgbClr val="202122"/>
                </a:solidFill>
                <a:latin typeface="Arial" panose="020B0604020202020204" pitchFamily="34" charset="0"/>
              </a:rPr>
              <a:t>相关，称为</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度量值，</a:t>
            </a:r>
            <a:r>
              <a:rPr lang="en-US" altLang="zh-CN" dirty="0">
                <a:solidFill>
                  <a:srgbClr val="202122"/>
                </a:solidFill>
                <a:latin typeface="Arial" panose="020B0604020202020204" pitchFamily="34" charset="0"/>
              </a:rPr>
              <a:t>CPU</a:t>
            </a:r>
            <a:r>
              <a:rPr lang="zh-CN" altLang="en-US" dirty="0">
                <a:solidFill>
                  <a:srgbClr val="202122"/>
                </a:solidFill>
                <a:latin typeface="Arial" panose="020B0604020202020204" pitchFamily="34" charset="0"/>
              </a:rPr>
              <a:t>通过此值在硬件层次上区分</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；挂起时将当前状态加密存储，清空寄存器</a:t>
            </a:r>
            <a:endParaRPr lang="en-US" altLang="zh-CN" dirty="0">
              <a:solidFill>
                <a:srgbClr val="202122"/>
              </a:solidFill>
              <a:latin typeface="Arial" panose="020B0604020202020204" pitchFamily="34" charset="0"/>
            </a:endParaRPr>
          </a:p>
        </p:txBody>
      </p:sp>
      <p:sp>
        <p:nvSpPr>
          <p:cNvPr id="6" name="文本框 5">
            <a:extLst>
              <a:ext uri="{FF2B5EF4-FFF2-40B4-BE49-F238E27FC236}">
                <a16:creationId xmlns:a16="http://schemas.microsoft.com/office/drawing/2014/main" id="{B7D19436-7F95-4617-AEF4-990E499B4865}"/>
              </a:ext>
            </a:extLst>
          </p:cNvPr>
          <p:cNvSpPr txBox="1"/>
          <p:nvPr/>
        </p:nvSpPr>
        <p:spPr>
          <a:xfrm>
            <a:off x="6025414" y="2633962"/>
            <a:ext cx="5276494" cy="984757"/>
          </a:xfrm>
          <a:prstGeom prst="rect">
            <a:avLst/>
          </a:prstGeom>
          <a:noFill/>
        </p:spPr>
        <p:txBody>
          <a:bodyPr wrap="square" rtlCol="0">
            <a:spAutoFit/>
          </a:bodyPr>
          <a:lstStyle/>
          <a:p>
            <a:pPr marL="342900" indent="-342900" algn="just" eaLnBrk="1">
              <a:lnSpc>
                <a:spcPct val="11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内存加密：在物理内存划定</a:t>
            </a:r>
            <a:r>
              <a:rPr lang="zh-CN" altLang="en-US" dirty="0">
                <a:solidFill>
                  <a:schemeClr val="accent4">
                    <a:lumMod val="60000"/>
                    <a:lumOff val="40000"/>
                  </a:schemeClr>
                </a:solidFill>
                <a:latin typeface="Arial" panose="020B0604020202020204" pitchFamily="34" charset="0"/>
              </a:rPr>
              <a:t>保留区域</a:t>
            </a:r>
            <a:r>
              <a:rPr lang="zh-CN" altLang="en-US" dirty="0">
                <a:solidFill>
                  <a:srgbClr val="202122"/>
                </a:solidFill>
                <a:latin typeface="Arial" panose="020B0604020202020204" pitchFamily="34" charset="0"/>
              </a:rPr>
              <a:t>，</a:t>
            </a:r>
            <a:r>
              <a:rPr lang="zh-CN" altLang="en-US" dirty="0">
                <a:solidFill>
                  <a:schemeClr val="accent4">
                    <a:lumMod val="60000"/>
                    <a:lumOff val="40000"/>
                  </a:schemeClr>
                </a:solidFill>
                <a:latin typeface="Arial" panose="020B0604020202020204" pitchFamily="34" charset="0"/>
              </a:rPr>
              <a:t>数据</a:t>
            </a:r>
            <a:r>
              <a:rPr lang="zh-CN" altLang="en-US" dirty="0">
                <a:solidFill>
                  <a:srgbClr val="202122"/>
                </a:solidFill>
                <a:latin typeface="Arial" panose="020B0604020202020204" pitchFamily="34" charset="0"/>
              </a:rPr>
              <a:t>由</a:t>
            </a:r>
            <a:r>
              <a:rPr lang="en-US" altLang="zh-CN" dirty="0">
                <a:solidFill>
                  <a:srgbClr val="202122"/>
                </a:solidFill>
                <a:latin typeface="Arial" panose="020B0604020202020204" pitchFamily="34" charset="0"/>
              </a:rPr>
              <a:t>CPU</a:t>
            </a:r>
            <a:r>
              <a:rPr lang="zh-CN" altLang="en-US" dirty="0">
                <a:solidFill>
                  <a:schemeClr val="accent4">
                    <a:lumMod val="60000"/>
                    <a:lumOff val="40000"/>
                  </a:schemeClr>
                </a:solidFill>
                <a:latin typeface="Arial" panose="020B0604020202020204" pitchFamily="34" charset="0"/>
              </a:rPr>
              <a:t>加密后存入内存</a:t>
            </a:r>
            <a:r>
              <a:rPr lang="zh-CN" altLang="en-US" dirty="0">
                <a:solidFill>
                  <a:srgbClr val="202122"/>
                </a:solidFill>
                <a:latin typeface="Arial" panose="020B0604020202020204" pitchFamily="34" charset="0"/>
              </a:rPr>
              <a:t>，加密密钥永不出</a:t>
            </a:r>
            <a:r>
              <a:rPr lang="en-US" altLang="zh-CN" dirty="0">
                <a:solidFill>
                  <a:srgbClr val="202122"/>
                </a:solidFill>
                <a:latin typeface="Arial" panose="020B0604020202020204" pitchFamily="34" charset="0"/>
              </a:rPr>
              <a:t>CPU</a:t>
            </a:r>
            <a:r>
              <a:rPr lang="zh-CN" altLang="en-US" dirty="0">
                <a:solidFill>
                  <a:srgbClr val="202122"/>
                </a:solidFill>
                <a:latin typeface="Arial" panose="020B0604020202020204" pitchFamily="34" charset="0"/>
              </a:rPr>
              <a:t>，每次开机时随机生成，操作系统也无权访问</a:t>
            </a:r>
            <a:endParaRPr lang="en-US" altLang="zh-CN" dirty="0">
              <a:solidFill>
                <a:srgbClr val="202122"/>
              </a:solidFill>
              <a:latin typeface="Arial" panose="020B0604020202020204" pitchFamily="34" charset="0"/>
            </a:endParaRPr>
          </a:p>
        </p:txBody>
      </p:sp>
      <p:sp>
        <p:nvSpPr>
          <p:cNvPr id="8" name="文本框 7">
            <a:extLst>
              <a:ext uri="{FF2B5EF4-FFF2-40B4-BE49-F238E27FC236}">
                <a16:creationId xmlns:a16="http://schemas.microsoft.com/office/drawing/2014/main" id="{8B41BDCE-6E84-46E6-9935-60E5D1AAAA53}"/>
              </a:ext>
            </a:extLst>
          </p:cNvPr>
          <p:cNvSpPr txBox="1"/>
          <p:nvPr/>
        </p:nvSpPr>
        <p:spPr>
          <a:xfrm>
            <a:off x="6025414" y="938908"/>
            <a:ext cx="5276494" cy="1594154"/>
          </a:xfrm>
          <a:prstGeom prst="rect">
            <a:avLst/>
          </a:prstGeom>
          <a:noFill/>
        </p:spPr>
        <p:txBody>
          <a:bodyPr wrap="square" rtlCol="0">
            <a:spAutoFit/>
          </a:bodyPr>
          <a:lstStyle/>
          <a:p>
            <a:pPr marL="342900" indent="-342900" algn="just" eaLnBrk="1">
              <a:lnSpc>
                <a:spcPct val="110000"/>
              </a:lnSpc>
              <a:spcBef>
                <a:spcPts val="300"/>
              </a:spcBef>
              <a:spcAft>
                <a:spcPts val="300"/>
              </a:spcAft>
              <a:buClr>
                <a:schemeClr val="tx2"/>
              </a:buClr>
              <a:buFont typeface="Arial" panose="020B0604020202020204" pitchFamily="34" charset="0"/>
              <a:buChar char="•"/>
            </a:pPr>
            <a:r>
              <a:rPr lang="en-US" altLang="zh-CN" b="0" i="0" dirty="0">
                <a:solidFill>
                  <a:srgbClr val="202122"/>
                </a:solidFill>
                <a:effectLst/>
                <a:latin typeface="Arial" panose="020B0604020202020204" pitchFamily="34" charset="0"/>
              </a:rPr>
              <a:t>Intel SGX</a:t>
            </a:r>
            <a:r>
              <a:rPr lang="zh-CN" altLang="en-US" b="0" i="0" dirty="0">
                <a:solidFill>
                  <a:srgbClr val="202122"/>
                </a:solidFill>
                <a:effectLst/>
                <a:latin typeface="Arial" panose="020B0604020202020204" pitchFamily="34" charset="0"/>
              </a:rPr>
              <a:t>为应用程序提供</a:t>
            </a:r>
            <a:r>
              <a:rPr lang="zh-CN" altLang="en-US" b="0" i="0" dirty="0">
                <a:solidFill>
                  <a:schemeClr val="accent4">
                    <a:lumMod val="60000"/>
                    <a:lumOff val="40000"/>
                  </a:schemeClr>
                </a:solidFill>
                <a:effectLst/>
                <a:latin typeface="Arial" panose="020B0604020202020204" pitchFamily="34" charset="0"/>
              </a:rPr>
              <a:t>可信的隔离执行环境</a:t>
            </a:r>
            <a:r>
              <a:rPr lang="zh-CN" altLang="en-US" b="0" i="0" dirty="0">
                <a:solidFill>
                  <a:srgbClr val="202122"/>
                </a:solidFill>
                <a:effectLst/>
                <a:latin typeface="Arial" panose="020B0604020202020204" pitchFamily="34" charset="0"/>
              </a:rPr>
              <a:t>，称为</a:t>
            </a:r>
            <a:r>
              <a:rPr lang="en-US" altLang="zh-CN" b="0" i="0" dirty="0">
                <a:solidFill>
                  <a:schemeClr val="accent4">
                    <a:lumMod val="60000"/>
                    <a:lumOff val="40000"/>
                  </a:schemeClr>
                </a:solidFill>
                <a:effectLst/>
                <a:latin typeface="Arial" panose="020B0604020202020204" pitchFamily="34" charset="0"/>
              </a:rPr>
              <a:t>enclave</a:t>
            </a:r>
            <a:r>
              <a:rPr lang="zh-CN" altLang="en-US" b="0" i="0" dirty="0">
                <a:solidFill>
                  <a:schemeClr val="accent4">
                    <a:lumMod val="60000"/>
                    <a:lumOff val="40000"/>
                  </a:schemeClr>
                </a:solidFill>
                <a:effectLst/>
                <a:latin typeface="Arial" panose="020B0604020202020204" pitchFamily="34" charset="0"/>
              </a:rPr>
              <a:t>（飞地）</a:t>
            </a:r>
            <a:r>
              <a:rPr lang="zh-CN" altLang="en-US" b="0" i="0" dirty="0">
                <a:effectLst/>
                <a:latin typeface="Arial" panose="020B0604020202020204" pitchFamily="34" charset="0"/>
              </a:rPr>
              <a:t>；是一套</a:t>
            </a:r>
            <a:r>
              <a:rPr lang="en-US" altLang="zh-CN" b="0" i="0" dirty="0">
                <a:effectLst/>
                <a:latin typeface="Arial" panose="020B0604020202020204" pitchFamily="34" charset="0"/>
              </a:rPr>
              <a:t>CPU</a:t>
            </a:r>
            <a:r>
              <a:rPr lang="zh-CN" altLang="en-US" b="0" i="0" dirty="0">
                <a:effectLst/>
                <a:latin typeface="Arial" panose="020B0604020202020204" pitchFamily="34" charset="0"/>
              </a:rPr>
              <a:t>指令，支持应用程序通过初始化指令创建</a:t>
            </a:r>
            <a:r>
              <a:rPr lang="en-US" altLang="zh-CN" b="0" i="0" dirty="0">
                <a:effectLst/>
                <a:latin typeface="Arial" panose="020B0604020202020204" pitchFamily="34" charset="0"/>
              </a:rPr>
              <a:t>enclave</a:t>
            </a:r>
            <a:r>
              <a:rPr lang="zh-CN" altLang="en-US" b="0" i="0" dirty="0">
                <a:effectLst/>
                <a:latin typeface="Arial" panose="020B0604020202020204" pitchFamily="34" charset="0"/>
              </a:rPr>
              <a:t>，</a:t>
            </a:r>
            <a:r>
              <a:rPr lang="zh-CN" altLang="en-US" b="0" i="0" dirty="0">
                <a:solidFill>
                  <a:schemeClr val="accent4">
                    <a:lumMod val="60000"/>
                    <a:lumOff val="40000"/>
                  </a:schemeClr>
                </a:solidFill>
                <a:effectLst/>
                <a:latin typeface="Arial" panose="020B0604020202020204" pitchFamily="34" charset="0"/>
              </a:rPr>
              <a:t>禁止其他</a:t>
            </a:r>
            <a:r>
              <a:rPr lang="zh-CN" altLang="en-US" b="0" i="0" dirty="0">
                <a:effectLst/>
                <a:latin typeface="Arial" panose="020B0604020202020204" pitchFamily="34" charset="0"/>
              </a:rPr>
              <a:t>应用程序、操作系统、虚拟机等</a:t>
            </a:r>
            <a:r>
              <a:rPr lang="zh-CN" altLang="en-US" b="0" i="0" dirty="0">
                <a:solidFill>
                  <a:schemeClr val="accent4">
                    <a:lumMod val="60000"/>
                    <a:lumOff val="40000"/>
                  </a:schemeClr>
                </a:solidFill>
                <a:effectLst/>
                <a:latin typeface="Arial" panose="020B0604020202020204" pitchFamily="34" charset="0"/>
              </a:rPr>
              <a:t>对</a:t>
            </a:r>
            <a:r>
              <a:rPr lang="en-US" altLang="zh-CN" b="0" i="0" dirty="0">
                <a:solidFill>
                  <a:schemeClr val="accent4">
                    <a:lumMod val="60000"/>
                    <a:lumOff val="40000"/>
                  </a:schemeClr>
                </a:solidFill>
                <a:effectLst/>
                <a:latin typeface="Arial" panose="020B0604020202020204" pitchFamily="34" charset="0"/>
              </a:rPr>
              <a:t>enclave</a:t>
            </a:r>
            <a:r>
              <a:rPr lang="zh-CN" altLang="en-US" b="0" i="0" dirty="0">
                <a:effectLst/>
                <a:latin typeface="Arial" panose="020B0604020202020204" pitchFamily="34" charset="0"/>
              </a:rPr>
              <a:t>内代码和数据的直接</a:t>
            </a:r>
            <a:r>
              <a:rPr lang="zh-CN" altLang="en-US" b="0" i="0" dirty="0">
                <a:solidFill>
                  <a:schemeClr val="accent4">
                    <a:lumMod val="60000"/>
                    <a:lumOff val="40000"/>
                  </a:schemeClr>
                </a:solidFill>
                <a:effectLst/>
                <a:latin typeface="Arial" panose="020B0604020202020204" pitchFamily="34" charset="0"/>
              </a:rPr>
              <a:t>访问</a:t>
            </a:r>
          </a:p>
        </p:txBody>
      </p:sp>
    </p:spTree>
    <p:extLst>
      <p:ext uri="{BB962C8B-B14F-4D97-AF65-F5344CB8AC3E}">
        <p14:creationId xmlns:p14="http://schemas.microsoft.com/office/powerpoint/2010/main" val="21721420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C3B14-0649-4678-A031-8E60BF85A610}"/>
              </a:ext>
            </a:extLst>
          </p:cNvPr>
          <p:cNvSpPr>
            <a:spLocks noGrp="1"/>
          </p:cNvSpPr>
          <p:nvPr>
            <p:ph type="title"/>
          </p:nvPr>
        </p:nvSpPr>
        <p:spPr/>
        <p:txBody>
          <a:bodyPr/>
          <a:lstStyle/>
          <a:p>
            <a:r>
              <a:rPr lang="en-US" altLang="zh-CN" dirty="0"/>
              <a:t>Intel SGX </a:t>
            </a:r>
            <a:r>
              <a:rPr lang="zh-CN" altLang="en-US" dirty="0"/>
              <a:t>密钥安全方案</a:t>
            </a:r>
          </a:p>
        </p:txBody>
      </p:sp>
      <p:grpSp>
        <p:nvGrpSpPr>
          <p:cNvPr id="3" name="组合 2">
            <a:extLst>
              <a:ext uri="{FF2B5EF4-FFF2-40B4-BE49-F238E27FC236}">
                <a16:creationId xmlns:a16="http://schemas.microsoft.com/office/drawing/2014/main" id="{9921E19E-1194-4CDE-976D-FB8F1BAD78B7}"/>
              </a:ext>
            </a:extLst>
          </p:cNvPr>
          <p:cNvGrpSpPr/>
          <p:nvPr/>
        </p:nvGrpSpPr>
        <p:grpSpPr>
          <a:xfrm>
            <a:off x="297506" y="1013786"/>
            <a:ext cx="11141882" cy="1222849"/>
            <a:chOff x="562438" y="3561198"/>
            <a:chExt cx="11141882" cy="1222849"/>
          </a:xfrm>
        </p:grpSpPr>
        <p:sp>
          <p:nvSpPr>
            <p:cNvPr id="4" name="文本框 3">
              <a:extLst>
                <a:ext uri="{FF2B5EF4-FFF2-40B4-BE49-F238E27FC236}">
                  <a16:creationId xmlns:a16="http://schemas.microsoft.com/office/drawing/2014/main" id="{0337A43A-AD05-400B-B97E-688DA1572C0D}"/>
                </a:ext>
              </a:extLst>
            </p:cNvPr>
            <p:cNvSpPr txBox="1"/>
            <p:nvPr/>
          </p:nvSpPr>
          <p:spPr>
            <a:xfrm>
              <a:off x="562438" y="4113607"/>
              <a:ext cx="11141882" cy="670440"/>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每个</a:t>
              </a:r>
              <a:r>
                <a:rPr lang="en-US" altLang="zh-CN" dirty="0">
                  <a:solidFill>
                    <a:schemeClr val="accent4">
                      <a:lumMod val="60000"/>
                      <a:lumOff val="40000"/>
                    </a:schemeClr>
                  </a:solidFill>
                  <a:latin typeface="+mn-ea"/>
                  <a:ea typeface="+mn-ea"/>
                  <a:cs typeface="Arial" panose="020B0604020202020204" pitchFamily="34" charset="0"/>
                </a:rPr>
                <a:t>enclave</a:t>
              </a:r>
              <a:r>
                <a:rPr lang="zh-CN" altLang="en-US" dirty="0">
                  <a:solidFill>
                    <a:schemeClr val="accent4">
                      <a:lumMod val="60000"/>
                      <a:lumOff val="40000"/>
                    </a:schemeClr>
                  </a:solidFill>
                  <a:latin typeface="+mn-ea"/>
                  <a:ea typeface="+mn-ea"/>
                  <a:cs typeface="Arial" panose="020B0604020202020204" pitchFamily="34" charset="0"/>
                </a:rPr>
                <a:t>度量值唯一且与</a:t>
              </a:r>
              <a:r>
                <a:rPr lang="en-US" altLang="zh-CN" dirty="0">
                  <a:solidFill>
                    <a:schemeClr val="accent4">
                      <a:lumMod val="60000"/>
                      <a:lumOff val="40000"/>
                    </a:schemeClr>
                  </a:solidFill>
                  <a:latin typeface="+mn-ea"/>
                  <a:ea typeface="+mn-ea"/>
                  <a:cs typeface="Arial" panose="020B0604020202020204" pitchFamily="34" charset="0"/>
                </a:rPr>
                <a:t>enclave</a:t>
              </a:r>
              <a:r>
                <a:rPr lang="zh-CN" altLang="en-US" dirty="0">
                  <a:solidFill>
                    <a:schemeClr val="accent4">
                      <a:lumMod val="60000"/>
                      <a:lumOff val="40000"/>
                    </a:schemeClr>
                  </a:solidFill>
                  <a:latin typeface="+mn-ea"/>
                  <a:ea typeface="+mn-ea"/>
                  <a:cs typeface="Arial" panose="020B0604020202020204" pitchFamily="34" charset="0"/>
                </a:rPr>
                <a:t>内代码相关</a:t>
              </a:r>
              <a:r>
                <a:rPr lang="zh-CN" altLang="en-US" dirty="0">
                  <a:latin typeface="+mn-ea"/>
                  <a:ea typeface="+mn-ea"/>
                  <a:cs typeface="Arial" panose="020B0604020202020204" pitchFamily="34" charset="0"/>
                </a:rPr>
                <a:t>，对代码的任意修改都会导致</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度量值改变，</a:t>
              </a:r>
              <a:r>
                <a:rPr lang="en-US" altLang="zh-CN" dirty="0">
                  <a:latin typeface="+mn-ea"/>
                  <a:ea typeface="+mn-ea"/>
                  <a:cs typeface="Arial" panose="020B0604020202020204" pitchFamily="34" charset="0"/>
                </a:rPr>
                <a:t>CPU </a:t>
              </a:r>
              <a:r>
                <a:rPr lang="zh-CN" altLang="en-US" dirty="0">
                  <a:latin typeface="+mn-ea"/>
                  <a:ea typeface="+mn-ea"/>
                  <a:cs typeface="Arial" panose="020B0604020202020204" pitchFamily="34" charset="0"/>
                </a:rPr>
                <a:t>能够通过度量值在硬件层次上区分</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。因此，外部无法破坏</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内的密码软件实现的代码完整性</a:t>
              </a:r>
              <a:endParaRPr lang="en-US" altLang="zh-CN" sz="2000" dirty="0">
                <a:latin typeface="+mn-ea"/>
                <a:ea typeface="+mn-ea"/>
                <a:cs typeface="Arial" panose="020B0604020202020204" pitchFamily="34" charset="0"/>
              </a:endParaRPr>
            </a:p>
          </p:txBody>
        </p:sp>
        <p:sp>
          <p:nvSpPr>
            <p:cNvPr id="5" name="îṣlîḍe">
              <a:hlinkClick r:id="" action="ppaction://noaction"/>
              <a:extLst>
                <a:ext uri="{FF2B5EF4-FFF2-40B4-BE49-F238E27FC236}">
                  <a16:creationId xmlns:a16="http://schemas.microsoft.com/office/drawing/2014/main" id="{0059ABA1-C379-4B72-AD33-BFB34D0048FA}"/>
                </a:ext>
              </a:extLst>
            </p:cNvPr>
            <p:cNvSpPr/>
            <p:nvPr/>
          </p:nvSpPr>
          <p:spPr>
            <a:xfrm>
              <a:off x="1108428" y="3574520"/>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代码完整性保护</a:t>
              </a:r>
            </a:p>
          </p:txBody>
        </p:sp>
        <p:sp>
          <p:nvSpPr>
            <p:cNvPr id="6" name="Freeform 12">
              <a:extLst>
                <a:ext uri="{FF2B5EF4-FFF2-40B4-BE49-F238E27FC236}">
                  <a16:creationId xmlns:a16="http://schemas.microsoft.com/office/drawing/2014/main" id="{BE5B47A1-8444-4885-B267-3F5322BA96D8}"/>
                </a:ext>
              </a:extLst>
            </p:cNvPr>
            <p:cNvSpPr/>
            <p:nvPr/>
          </p:nvSpPr>
          <p:spPr bwMode="auto">
            <a:xfrm>
              <a:off x="562438" y="3561198"/>
              <a:ext cx="503520" cy="438965"/>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 name="组合 6">
            <a:extLst>
              <a:ext uri="{FF2B5EF4-FFF2-40B4-BE49-F238E27FC236}">
                <a16:creationId xmlns:a16="http://schemas.microsoft.com/office/drawing/2014/main" id="{6E7807F2-E01E-486E-B7E7-8822F3D2909C}"/>
              </a:ext>
            </a:extLst>
          </p:cNvPr>
          <p:cNvGrpSpPr/>
          <p:nvPr/>
        </p:nvGrpSpPr>
        <p:grpSpPr>
          <a:xfrm>
            <a:off x="297506" y="2447450"/>
            <a:ext cx="11141882" cy="1985091"/>
            <a:chOff x="342973" y="2996435"/>
            <a:chExt cx="11141882" cy="1985091"/>
          </a:xfrm>
        </p:grpSpPr>
        <p:sp>
          <p:nvSpPr>
            <p:cNvPr id="8" name="文本框 7">
              <a:extLst>
                <a:ext uri="{FF2B5EF4-FFF2-40B4-BE49-F238E27FC236}">
                  <a16:creationId xmlns:a16="http://schemas.microsoft.com/office/drawing/2014/main" id="{2F7F87F1-B3F3-4436-8768-9998BADDAACB}"/>
                </a:ext>
              </a:extLst>
            </p:cNvPr>
            <p:cNvSpPr txBox="1"/>
            <p:nvPr/>
          </p:nvSpPr>
          <p:spPr>
            <a:xfrm>
              <a:off x="342973" y="3603135"/>
              <a:ext cx="11141882" cy="1378391"/>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不同 </a:t>
              </a:r>
              <a:r>
                <a:rPr lang="en-US" altLang="zh-CN" dirty="0">
                  <a:latin typeface="+mn-ea"/>
                  <a:ea typeface="+mn-ea"/>
                  <a:cs typeface="Arial" panose="020B0604020202020204" pitchFamily="34" charset="0"/>
                </a:rPr>
                <a:t>enclave </a:t>
              </a:r>
              <a:r>
                <a:rPr lang="zh-CN" altLang="en-US" dirty="0">
                  <a:latin typeface="+mn-ea"/>
                  <a:ea typeface="+mn-ea"/>
                  <a:cs typeface="Arial" panose="020B0604020202020204" pitchFamily="34" charset="0"/>
                </a:rPr>
                <a:t>之间</a:t>
              </a:r>
              <a:r>
                <a:rPr lang="zh-CN" altLang="en-US" dirty="0">
                  <a:solidFill>
                    <a:schemeClr val="accent4">
                      <a:lumMod val="60000"/>
                      <a:lumOff val="40000"/>
                    </a:schemeClr>
                  </a:solidFill>
                  <a:latin typeface="+mn-ea"/>
                  <a:ea typeface="+mn-ea"/>
                  <a:cs typeface="Arial" panose="020B0604020202020204" pitchFamily="34" charset="0"/>
                </a:rPr>
                <a:t>相互隔离</a:t>
              </a:r>
              <a:r>
                <a:rPr lang="zh-CN" altLang="en-US" dirty="0">
                  <a:latin typeface="+mn-ea"/>
                  <a:ea typeface="+mn-ea"/>
                  <a:cs typeface="Arial" panose="020B0604020202020204" pitchFamily="34" charset="0"/>
                </a:rPr>
                <a:t>，外部无法访问和篡改 </a:t>
              </a:r>
              <a:r>
                <a:rPr lang="en-US" altLang="zh-CN" dirty="0">
                  <a:latin typeface="+mn-ea"/>
                  <a:ea typeface="+mn-ea"/>
                  <a:cs typeface="Arial" panose="020B0604020202020204" pitchFamily="34" charset="0"/>
                </a:rPr>
                <a:t>enclave </a:t>
              </a:r>
              <a:r>
                <a:rPr lang="zh-CN" altLang="en-US" dirty="0">
                  <a:latin typeface="+mn-ea"/>
                  <a:ea typeface="+mn-ea"/>
                  <a:cs typeface="Arial" panose="020B0604020202020204" pitchFamily="34" charset="0"/>
                </a:rPr>
                <a:t>的寄存器；一旦</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离开</a:t>
              </a:r>
              <a:r>
                <a:rPr lang="en-US" altLang="zh-CN" dirty="0">
                  <a:latin typeface="+mn-ea"/>
                  <a:ea typeface="+mn-ea"/>
                  <a:cs typeface="Arial" panose="020B0604020202020204" pitchFamily="34" charset="0"/>
                </a:rPr>
                <a:t>CPU</a:t>
              </a:r>
              <a:r>
                <a:rPr lang="zh-CN" altLang="en-US" dirty="0">
                  <a:latin typeface="+mn-ea"/>
                  <a:ea typeface="+mn-ea"/>
                  <a:cs typeface="Arial" panose="020B0604020202020204" pitchFamily="34" charset="0"/>
                </a:rPr>
                <a:t>，处理器清空运行状态所有敏感数据</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en-US" altLang="zh-CN" dirty="0">
                  <a:latin typeface="+mn-ea"/>
                  <a:ea typeface="+mn-ea"/>
                  <a:cs typeface="Arial" panose="020B0604020202020204" pitchFamily="34" charset="0"/>
                </a:rPr>
                <a:t>SGX </a:t>
              </a:r>
              <a:r>
                <a:rPr lang="zh-CN" altLang="en-US" dirty="0">
                  <a:latin typeface="+mn-ea"/>
                  <a:ea typeface="+mn-ea"/>
                  <a:cs typeface="Arial" panose="020B0604020202020204" pitchFamily="34" charset="0"/>
                </a:rPr>
                <a:t>的处理器保留内存机制对内存数据进行了加密，不仅可以防止常规操作系统的攻击者获取其中的敏感信息，</a:t>
              </a:r>
              <a:r>
                <a:rPr lang="zh-CN" altLang="en-US" dirty="0">
                  <a:solidFill>
                    <a:schemeClr val="accent4">
                      <a:lumMod val="60000"/>
                      <a:lumOff val="40000"/>
                    </a:schemeClr>
                  </a:solidFill>
                  <a:latin typeface="+mn-ea"/>
                  <a:ea typeface="+mn-ea"/>
                  <a:cs typeface="Arial" panose="020B0604020202020204" pitchFamily="34" charset="0"/>
                </a:rPr>
                <a:t>还可以抵御物理攻击</a:t>
              </a:r>
              <a:endParaRPr lang="en-US" altLang="zh-CN" dirty="0">
                <a:solidFill>
                  <a:schemeClr val="accent4">
                    <a:lumMod val="60000"/>
                    <a:lumOff val="40000"/>
                  </a:schemeClr>
                </a:solidFill>
                <a:latin typeface="+mn-ea"/>
                <a:ea typeface="+mn-ea"/>
                <a:cs typeface="Arial" panose="020B0604020202020204" pitchFamily="34" charset="0"/>
              </a:endParaRPr>
            </a:p>
          </p:txBody>
        </p:sp>
        <p:sp>
          <p:nvSpPr>
            <p:cNvPr id="9" name="îṣlîḍe">
              <a:hlinkClick r:id="" action="ppaction://noaction"/>
              <a:extLst>
                <a:ext uri="{FF2B5EF4-FFF2-40B4-BE49-F238E27FC236}">
                  <a16:creationId xmlns:a16="http://schemas.microsoft.com/office/drawing/2014/main" id="{7C0885D8-ED2B-413C-845A-63A23F263598}"/>
                </a:ext>
              </a:extLst>
            </p:cNvPr>
            <p:cNvSpPr/>
            <p:nvPr/>
          </p:nvSpPr>
          <p:spPr>
            <a:xfrm>
              <a:off x="888963" y="306404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运行期密钥保护</a:t>
              </a:r>
            </a:p>
          </p:txBody>
        </p:sp>
        <p:sp>
          <p:nvSpPr>
            <p:cNvPr id="15" name="íś1îdè">
              <a:extLst>
                <a:ext uri="{FF2B5EF4-FFF2-40B4-BE49-F238E27FC236}">
                  <a16:creationId xmlns:a16="http://schemas.microsoft.com/office/drawing/2014/main" id="{30C8EEE8-E258-4AC5-B13F-810FC46F8E33}"/>
                </a:ext>
              </a:extLst>
            </p:cNvPr>
            <p:cNvSpPr/>
            <p:nvPr/>
          </p:nvSpPr>
          <p:spPr>
            <a:xfrm>
              <a:off x="345496" y="2996435"/>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10" name="组合 9">
            <a:extLst>
              <a:ext uri="{FF2B5EF4-FFF2-40B4-BE49-F238E27FC236}">
                <a16:creationId xmlns:a16="http://schemas.microsoft.com/office/drawing/2014/main" id="{52EA98FF-072F-4AE2-A1B0-48DA8F72E210}"/>
              </a:ext>
            </a:extLst>
          </p:cNvPr>
          <p:cNvGrpSpPr/>
          <p:nvPr/>
        </p:nvGrpSpPr>
        <p:grpSpPr>
          <a:xfrm>
            <a:off x="297506" y="4643357"/>
            <a:ext cx="11141882" cy="1301851"/>
            <a:chOff x="342973" y="4642474"/>
            <a:chExt cx="11141882" cy="1301851"/>
          </a:xfrm>
        </p:grpSpPr>
        <p:sp>
          <p:nvSpPr>
            <p:cNvPr id="12" name="文本框 11">
              <a:extLst>
                <a:ext uri="{FF2B5EF4-FFF2-40B4-BE49-F238E27FC236}">
                  <a16:creationId xmlns:a16="http://schemas.microsoft.com/office/drawing/2014/main" id="{3DBB4A9C-9AEF-405F-BB9A-FA9795A7856F}"/>
                </a:ext>
              </a:extLst>
            </p:cNvPr>
            <p:cNvSpPr txBox="1"/>
            <p:nvPr/>
          </p:nvSpPr>
          <p:spPr>
            <a:xfrm>
              <a:off x="342973" y="5273885"/>
              <a:ext cx="11141882" cy="670440"/>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数据密封</a:t>
              </a:r>
              <a:r>
                <a:rPr lang="zh-CN" altLang="en-US" dirty="0">
                  <a:latin typeface="+mn-ea"/>
                  <a:ea typeface="+mn-ea"/>
                  <a:cs typeface="Arial" panose="020B0604020202020204" pitchFamily="34" charset="0"/>
                </a:rPr>
                <a:t>功能对密钥等敏感数据进行加密，</a:t>
              </a:r>
              <a:r>
                <a:rPr lang="zh-CN" altLang="en-US" dirty="0">
                  <a:solidFill>
                    <a:schemeClr val="accent4">
                      <a:lumMod val="60000"/>
                      <a:lumOff val="40000"/>
                    </a:schemeClr>
                  </a:solidFill>
                  <a:latin typeface="+mn-ea"/>
                  <a:ea typeface="+mn-ea"/>
                  <a:cs typeface="Arial" panose="020B0604020202020204" pitchFamily="34" charset="0"/>
                </a:rPr>
                <a:t>密封密钥只能由 </a:t>
              </a:r>
              <a:r>
                <a:rPr lang="en-US" altLang="zh-CN" dirty="0">
                  <a:solidFill>
                    <a:schemeClr val="accent4">
                      <a:lumMod val="60000"/>
                      <a:lumOff val="40000"/>
                    </a:schemeClr>
                  </a:solidFill>
                  <a:latin typeface="+mn-ea"/>
                  <a:ea typeface="+mn-ea"/>
                  <a:cs typeface="Arial" panose="020B0604020202020204" pitchFamily="34" charset="0"/>
                </a:rPr>
                <a:t>enclave </a:t>
              </a:r>
              <a:r>
                <a:rPr lang="zh-CN" altLang="en-US" dirty="0">
                  <a:solidFill>
                    <a:schemeClr val="accent4">
                      <a:lumMod val="60000"/>
                      <a:lumOff val="40000"/>
                    </a:schemeClr>
                  </a:solidFill>
                  <a:latin typeface="+mn-ea"/>
                  <a:ea typeface="+mn-ea"/>
                  <a:cs typeface="Arial" panose="020B0604020202020204" pitchFamily="34" charset="0"/>
                </a:rPr>
                <a:t>自身获取</a:t>
              </a:r>
              <a:r>
                <a:rPr lang="zh-CN" altLang="en-US" dirty="0">
                  <a:latin typeface="+mn-ea"/>
                  <a:ea typeface="+mn-ea"/>
                  <a:cs typeface="Arial" panose="020B0604020202020204" pitchFamily="34" charset="0"/>
                </a:rPr>
                <a:t>，包括其他</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、操作系统、虚拟机监控器等在内的外部实体都无法获取该密钥</a:t>
              </a:r>
              <a:endParaRPr lang="en-US" altLang="zh-CN" sz="2000" dirty="0">
                <a:latin typeface="+mn-ea"/>
                <a:ea typeface="+mn-ea"/>
                <a:cs typeface="Arial" panose="020B0604020202020204" pitchFamily="34" charset="0"/>
              </a:endParaRPr>
            </a:p>
          </p:txBody>
        </p:sp>
        <p:sp>
          <p:nvSpPr>
            <p:cNvPr id="13" name="îṣlîḍe">
              <a:hlinkClick r:id="" action="ppaction://noaction"/>
              <a:extLst>
                <a:ext uri="{FF2B5EF4-FFF2-40B4-BE49-F238E27FC236}">
                  <a16:creationId xmlns:a16="http://schemas.microsoft.com/office/drawing/2014/main" id="{2CB3DAC0-8B50-466F-BB5E-E920353CE328}"/>
                </a:ext>
              </a:extLst>
            </p:cNvPr>
            <p:cNvSpPr/>
            <p:nvPr/>
          </p:nvSpPr>
          <p:spPr>
            <a:xfrm>
              <a:off x="888963" y="473479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存储期密钥保护</a:t>
              </a:r>
            </a:p>
          </p:txBody>
        </p:sp>
        <p:sp>
          <p:nvSpPr>
            <p:cNvPr id="17" name="i$1iḑé">
              <a:extLst>
                <a:ext uri="{FF2B5EF4-FFF2-40B4-BE49-F238E27FC236}">
                  <a16:creationId xmlns:a16="http://schemas.microsoft.com/office/drawing/2014/main" id="{612BBC5E-22FB-4D37-AD6B-A693312B93A0}"/>
                </a:ext>
              </a:extLst>
            </p:cNvPr>
            <p:cNvSpPr/>
            <p:nvPr/>
          </p:nvSpPr>
          <p:spPr>
            <a:xfrm>
              <a:off x="377575" y="4642474"/>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sp>
        <p:nvSpPr>
          <p:cNvPr id="19" name="动作按钮: 后退或前一项 18">
            <a:hlinkClick r:id="rId2" action="ppaction://hlinksldjump" highlightClick="1"/>
            <a:extLst>
              <a:ext uri="{FF2B5EF4-FFF2-40B4-BE49-F238E27FC236}">
                <a16:creationId xmlns:a16="http://schemas.microsoft.com/office/drawing/2014/main" id="{D914665B-3FFC-4D6E-A689-4DC99250C8AA}"/>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4455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19D8F-0633-41F0-8625-1E59B757C322}"/>
              </a:ext>
            </a:extLst>
          </p:cNvPr>
          <p:cNvSpPr>
            <a:spLocks noGrp="1"/>
          </p:cNvSpPr>
          <p:nvPr>
            <p:ph type="title"/>
          </p:nvPr>
        </p:nvSpPr>
        <p:spPr/>
        <p:txBody>
          <a:bodyPr/>
          <a:lstStyle/>
          <a:p>
            <a:pPr lvl="0"/>
            <a:r>
              <a:rPr lang="en-US" altLang="zh-CN" dirty="0"/>
              <a:t>Intel TXT</a:t>
            </a:r>
            <a:endParaRPr lang="zh-CN" altLang="en-US" dirty="0"/>
          </a:p>
        </p:txBody>
      </p:sp>
      <p:sp>
        <p:nvSpPr>
          <p:cNvPr id="4" name="ïṣḷiďê">
            <a:extLst>
              <a:ext uri="{FF2B5EF4-FFF2-40B4-BE49-F238E27FC236}">
                <a16:creationId xmlns:a16="http://schemas.microsoft.com/office/drawing/2014/main" id="{513BEE0C-8A0A-49D1-BAC5-17B176731FFD}"/>
              </a:ext>
            </a:extLst>
          </p:cNvPr>
          <p:cNvSpPr txBox="1"/>
          <p:nvPr/>
        </p:nvSpPr>
        <p:spPr>
          <a:xfrm>
            <a:off x="305150" y="5041901"/>
            <a:ext cx="11100051" cy="1050890"/>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Ø"/>
            </a:pPr>
            <a:r>
              <a:rPr lang="zh-CN" altLang="en-US" dirty="0"/>
              <a:t>信任链：</a:t>
            </a:r>
            <a:endParaRPr lang="en-US" altLang="zh-CN" dirty="0"/>
          </a:p>
          <a:p>
            <a:pPr marL="742950" lvl="1" indent="-285750">
              <a:lnSpc>
                <a:spcPct val="130000"/>
              </a:lnSpc>
              <a:buFont typeface="Arial" panose="020B0604020202020204" pitchFamily="34" charset="0"/>
              <a:buChar char="•"/>
            </a:pPr>
            <a:r>
              <a:rPr lang="zh-CN" altLang="en-US" dirty="0"/>
              <a:t>获取 </a:t>
            </a:r>
            <a:r>
              <a:rPr lang="en-US" altLang="zh-CN" dirty="0">
                <a:solidFill>
                  <a:schemeClr val="accent4">
                    <a:lumMod val="60000"/>
                    <a:lumOff val="40000"/>
                  </a:schemeClr>
                </a:solidFill>
              </a:rPr>
              <a:t>PCR </a:t>
            </a:r>
            <a:r>
              <a:rPr lang="zh-CN" altLang="en-US" dirty="0">
                <a:solidFill>
                  <a:schemeClr val="accent4">
                    <a:lumMod val="60000"/>
                    <a:lumOff val="40000"/>
                  </a:schemeClr>
                </a:solidFill>
              </a:rPr>
              <a:t>的当前值和要扩展的度量值</a:t>
            </a:r>
            <a:r>
              <a:rPr lang="zh-CN" altLang="en-US" dirty="0"/>
              <a:t>，一起进行密码杂凑计算，然后用该度量值结果替换 </a:t>
            </a:r>
            <a:r>
              <a:rPr lang="en-US" altLang="zh-CN" dirty="0"/>
              <a:t>PCR </a:t>
            </a:r>
            <a:r>
              <a:rPr lang="zh-CN" altLang="en-US" dirty="0"/>
              <a:t>的内容，这样只有以完全相同的顺序进行完全相同的度量工作才能获得一致的度量值，建立信任链</a:t>
            </a:r>
            <a:endParaRPr lang="en-US" altLang="zh-CN" dirty="0"/>
          </a:p>
        </p:txBody>
      </p:sp>
      <p:sp>
        <p:nvSpPr>
          <p:cNvPr id="5" name="ïṣḷiďê">
            <a:extLst>
              <a:ext uri="{FF2B5EF4-FFF2-40B4-BE49-F238E27FC236}">
                <a16:creationId xmlns:a16="http://schemas.microsoft.com/office/drawing/2014/main" id="{D9230545-499F-42A6-B5B4-DB62BFC6EB0F}"/>
              </a:ext>
            </a:extLst>
          </p:cNvPr>
          <p:cNvSpPr txBox="1"/>
          <p:nvPr/>
        </p:nvSpPr>
        <p:spPr>
          <a:xfrm>
            <a:off x="305148" y="3632128"/>
            <a:ext cx="11100051" cy="1546334"/>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Ø"/>
            </a:pPr>
            <a:r>
              <a:rPr lang="zh-CN" altLang="en-US" dirty="0"/>
              <a:t>可信平台模块（</a:t>
            </a:r>
            <a:r>
              <a:rPr lang="en-US" altLang="zh-CN" dirty="0"/>
              <a:t>Trusted Platform Module</a:t>
            </a:r>
            <a:r>
              <a:rPr lang="zh-CN" altLang="en-US" dirty="0"/>
              <a:t>，</a:t>
            </a:r>
            <a:r>
              <a:rPr lang="en-US" altLang="zh-CN" dirty="0"/>
              <a:t>TPM</a:t>
            </a:r>
            <a:r>
              <a:rPr lang="zh-CN" altLang="en-US" dirty="0"/>
              <a:t>）：</a:t>
            </a:r>
            <a:endParaRPr lang="en-US" altLang="zh-CN" dirty="0"/>
          </a:p>
          <a:p>
            <a:pPr marL="742950" lvl="1" indent="-285750">
              <a:lnSpc>
                <a:spcPct val="130000"/>
              </a:lnSpc>
              <a:buFont typeface="Arial" panose="020B0604020202020204" pitchFamily="34" charset="0"/>
              <a:buChar char="•"/>
            </a:pPr>
            <a:r>
              <a:rPr lang="zh-CN" altLang="en-US" dirty="0"/>
              <a:t>提供包括平台配置寄存器（</a:t>
            </a:r>
            <a:r>
              <a:rPr lang="en-US" altLang="zh-CN" dirty="0"/>
              <a:t>PCR</a:t>
            </a:r>
            <a:r>
              <a:rPr lang="zh-CN" altLang="en-US" dirty="0"/>
              <a:t>）、非易失性随机存取存储器 、随机数发生器、</a:t>
            </a:r>
            <a:r>
              <a:rPr lang="zh-CN" altLang="en-US" dirty="0">
                <a:solidFill>
                  <a:schemeClr val="accent4">
                    <a:lumMod val="60000"/>
                    <a:lumOff val="40000"/>
                  </a:schemeClr>
                </a:solidFill>
              </a:rPr>
              <a:t>密码实现、身份鉴别密钥</a:t>
            </a:r>
            <a:r>
              <a:rPr lang="zh-CN" altLang="en-US" dirty="0"/>
              <a:t>等组件和功能</a:t>
            </a:r>
            <a:endParaRPr lang="en-US" altLang="zh-CN" dirty="0"/>
          </a:p>
          <a:p>
            <a:pPr marL="742950" lvl="1" indent="-285750">
              <a:lnSpc>
                <a:spcPct val="130000"/>
              </a:lnSpc>
              <a:buFont typeface="Arial" panose="020B0604020202020204" pitchFamily="34" charset="0"/>
              <a:buChar char="•"/>
            </a:pPr>
            <a:r>
              <a:rPr lang="en-US" altLang="zh-CN" dirty="0"/>
              <a:t>PCR</a:t>
            </a:r>
            <a:r>
              <a:rPr lang="zh-CN" altLang="en-US" dirty="0">
                <a:solidFill>
                  <a:schemeClr val="tx1">
                    <a:lumMod val="75000"/>
                    <a:lumOff val="25000"/>
                  </a:schemeClr>
                </a:solidFill>
              </a:rPr>
              <a:t>存储</a:t>
            </a:r>
            <a:r>
              <a:rPr lang="zh-CN" altLang="en-US" dirty="0">
                <a:solidFill>
                  <a:schemeClr val="accent4">
                    <a:lumMod val="60000"/>
                    <a:lumOff val="40000"/>
                  </a:schemeClr>
                </a:solidFill>
              </a:rPr>
              <a:t>度量值</a:t>
            </a:r>
            <a:r>
              <a:rPr lang="zh-CN" altLang="en-US" dirty="0"/>
              <a:t>，并不为各个组件存储度量值，而是接照</a:t>
            </a:r>
            <a:r>
              <a:rPr lang="zh-CN" altLang="en-US" dirty="0">
                <a:solidFill>
                  <a:schemeClr val="accent4">
                    <a:lumMod val="60000"/>
                    <a:lumOff val="40000"/>
                  </a:schemeClr>
                </a:solidFill>
              </a:rPr>
              <a:t>一定的顺序</a:t>
            </a:r>
            <a:r>
              <a:rPr lang="zh-CN" altLang="en-US" dirty="0"/>
              <a:t>将度量值在 </a:t>
            </a:r>
            <a:r>
              <a:rPr lang="en-US" altLang="zh-CN" dirty="0"/>
              <a:t>PCR</a:t>
            </a:r>
            <a:r>
              <a:rPr lang="zh-CN" altLang="en-US" dirty="0"/>
              <a:t>中进行</a:t>
            </a:r>
            <a:r>
              <a:rPr lang="zh-CN" altLang="en-US" dirty="0">
                <a:solidFill>
                  <a:schemeClr val="accent4">
                    <a:lumMod val="60000"/>
                    <a:lumOff val="40000"/>
                  </a:schemeClr>
                </a:solidFill>
              </a:rPr>
              <a:t>“扩展”</a:t>
            </a:r>
            <a:endParaRPr lang="en-US" altLang="zh-CN" dirty="0">
              <a:solidFill>
                <a:schemeClr val="accent4">
                  <a:lumMod val="60000"/>
                  <a:lumOff val="40000"/>
                </a:schemeClr>
              </a:solidFill>
            </a:endParaRPr>
          </a:p>
        </p:txBody>
      </p:sp>
      <p:sp>
        <p:nvSpPr>
          <p:cNvPr id="6" name="ïṣḷiďê">
            <a:extLst>
              <a:ext uri="{FF2B5EF4-FFF2-40B4-BE49-F238E27FC236}">
                <a16:creationId xmlns:a16="http://schemas.microsoft.com/office/drawing/2014/main" id="{9581EDB9-2B73-429F-A9BE-2F4FFA8E432E}"/>
              </a:ext>
            </a:extLst>
          </p:cNvPr>
          <p:cNvSpPr txBox="1"/>
          <p:nvPr/>
        </p:nvSpPr>
        <p:spPr>
          <a:xfrm>
            <a:off x="305149" y="2431904"/>
            <a:ext cx="11100051" cy="1133658"/>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Ø"/>
            </a:pPr>
            <a:r>
              <a:rPr lang="zh-CN" altLang="en-US" dirty="0"/>
              <a:t>度量（</a:t>
            </a:r>
            <a:r>
              <a:rPr lang="en-US" altLang="zh-CN" dirty="0"/>
              <a:t>measurement)</a:t>
            </a:r>
            <a:r>
              <a:rPr lang="zh-CN" altLang="en-US" dirty="0"/>
              <a:t>：</a:t>
            </a:r>
            <a:endParaRPr lang="en-US" altLang="zh-CN" dirty="0"/>
          </a:p>
          <a:p>
            <a:pPr marL="742950" lvl="1" indent="-285750">
              <a:lnSpc>
                <a:spcPct val="130000"/>
              </a:lnSpc>
              <a:buFont typeface="Arial" panose="020B0604020202020204" pitchFamily="34" charset="0"/>
              <a:buChar char="•"/>
            </a:pPr>
            <a:r>
              <a:rPr lang="zh-CN" altLang="en-US" dirty="0"/>
              <a:t>使用密码杂凑算法对一个可执行程序进行</a:t>
            </a:r>
            <a:r>
              <a:rPr lang="zh-CN" altLang="en-US" dirty="0">
                <a:solidFill>
                  <a:schemeClr val="accent4">
                    <a:lumMod val="60000"/>
                    <a:lumOff val="40000"/>
                  </a:schemeClr>
                </a:solidFill>
              </a:rPr>
              <a:t>消息摘要计算</a:t>
            </a:r>
            <a:r>
              <a:rPr lang="zh-CN" altLang="en-US" dirty="0"/>
              <a:t>，确保其唯一性且能够探测出对其的修改</a:t>
            </a:r>
            <a:endParaRPr lang="en-US" altLang="zh-CN" dirty="0"/>
          </a:p>
          <a:p>
            <a:pPr marL="742950" lvl="1" indent="-285750">
              <a:lnSpc>
                <a:spcPct val="130000"/>
              </a:lnSpc>
              <a:buFont typeface="Arial" panose="020B0604020202020204" pitchFamily="34" charset="0"/>
              <a:buChar char="•"/>
            </a:pPr>
            <a:r>
              <a:rPr lang="en-US" altLang="zh-CN" dirty="0"/>
              <a:t>TXT </a:t>
            </a:r>
            <a:r>
              <a:rPr lang="zh-CN" altLang="en-US" dirty="0"/>
              <a:t>对启动环境中的关键组件进行精确的度量，为每个获得许可的启动组件都设置了一个</a:t>
            </a:r>
            <a:r>
              <a:rPr lang="zh-CN" altLang="en-US" dirty="0">
                <a:solidFill>
                  <a:schemeClr val="accent4">
                    <a:lumMod val="60000"/>
                    <a:lumOff val="40000"/>
                  </a:schemeClr>
                </a:solidFill>
              </a:rPr>
              <a:t>唯一标识</a:t>
            </a:r>
            <a:endParaRPr lang="en-US" altLang="zh-CN" dirty="0">
              <a:solidFill>
                <a:schemeClr val="accent4">
                  <a:lumMod val="60000"/>
                  <a:lumOff val="40000"/>
                </a:schemeClr>
              </a:solidFill>
            </a:endParaRPr>
          </a:p>
        </p:txBody>
      </p:sp>
      <p:sp>
        <p:nvSpPr>
          <p:cNvPr id="7" name="ïṣḷiďê">
            <a:extLst>
              <a:ext uri="{FF2B5EF4-FFF2-40B4-BE49-F238E27FC236}">
                <a16:creationId xmlns:a16="http://schemas.microsoft.com/office/drawing/2014/main" id="{830B1338-AF3E-4C27-9CF8-4D9AA676E26B}"/>
              </a:ext>
            </a:extLst>
          </p:cNvPr>
          <p:cNvSpPr txBox="1"/>
          <p:nvPr/>
        </p:nvSpPr>
        <p:spPr>
          <a:xfrm>
            <a:off x="305150" y="968336"/>
            <a:ext cx="11100051" cy="1695525"/>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Ø"/>
            </a:pPr>
            <a:r>
              <a:rPr lang="en-US" altLang="zh-CN" dirty="0"/>
              <a:t>Intel TXT </a:t>
            </a:r>
            <a:r>
              <a:rPr lang="zh-CN" altLang="en-US" dirty="0"/>
              <a:t>是 </a:t>
            </a:r>
            <a:r>
              <a:rPr lang="en-US" altLang="zh-CN" dirty="0"/>
              <a:t>Intel </a:t>
            </a:r>
            <a:r>
              <a:rPr lang="zh-CN" altLang="en-US" dirty="0"/>
              <a:t>处理器系列的</a:t>
            </a:r>
            <a:r>
              <a:rPr lang="zh-CN" altLang="en-US" dirty="0">
                <a:solidFill>
                  <a:schemeClr val="accent4">
                    <a:lumMod val="60000"/>
                    <a:lumOff val="40000"/>
                  </a:schemeClr>
                </a:solidFill>
              </a:rPr>
              <a:t>硬件安全扩展</a:t>
            </a:r>
            <a:r>
              <a:rPr lang="zh-CN" altLang="en-US" dirty="0"/>
              <a:t>，主要目标是：</a:t>
            </a:r>
            <a:endParaRPr lang="en-US" altLang="zh-CN" dirty="0"/>
          </a:p>
          <a:p>
            <a:pPr marL="742950" lvl="1" indent="-285750">
              <a:lnSpc>
                <a:spcPct val="130000"/>
              </a:lnSpc>
              <a:buFont typeface="Arial" panose="020B0604020202020204" pitchFamily="34" charset="0"/>
              <a:buChar char="•"/>
            </a:pPr>
            <a:r>
              <a:rPr lang="zh-CN" altLang="en-US" dirty="0"/>
              <a:t>验证平台及其</a:t>
            </a:r>
            <a:r>
              <a:rPr lang="zh-CN" altLang="en-US" dirty="0">
                <a:solidFill>
                  <a:schemeClr val="accent4">
                    <a:lumMod val="60000"/>
                    <a:lumOff val="40000"/>
                  </a:schemeClr>
                </a:solidFill>
              </a:rPr>
              <a:t>操作系统</a:t>
            </a:r>
            <a:r>
              <a:rPr lang="zh-CN" altLang="en-US" dirty="0"/>
              <a:t>的</a:t>
            </a:r>
            <a:r>
              <a:rPr lang="zh-CN" altLang="en-US" dirty="0">
                <a:solidFill>
                  <a:schemeClr val="accent4">
                    <a:lumMod val="60000"/>
                    <a:lumOff val="40000"/>
                  </a:schemeClr>
                </a:solidFill>
              </a:rPr>
              <a:t>真实性</a:t>
            </a:r>
            <a:endParaRPr lang="en-US" altLang="zh-CN" dirty="0"/>
          </a:p>
          <a:p>
            <a:pPr marL="742950" lvl="1" indent="-285750">
              <a:lnSpc>
                <a:spcPct val="130000"/>
              </a:lnSpc>
              <a:buFont typeface="Arial" panose="020B0604020202020204" pitchFamily="34" charset="0"/>
              <a:buChar char="•"/>
            </a:pPr>
            <a:r>
              <a:rPr lang="zh-CN" altLang="en-US" dirty="0"/>
              <a:t>确保真实的操作系统在</a:t>
            </a:r>
            <a:r>
              <a:rPr lang="zh-CN" altLang="en-US" dirty="0">
                <a:solidFill>
                  <a:schemeClr val="accent4">
                    <a:lumMod val="60000"/>
                    <a:lumOff val="40000"/>
                  </a:schemeClr>
                </a:solidFill>
              </a:rPr>
              <a:t>受信环境中启动</a:t>
            </a:r>
            <a:r>
              <a:rPr lang="zh-CN" altLang="en-US" dirty="0"/>
              <a:t>，然后可以将其视为受信任的环境</a:t>
            </a:r>
            <a:endParaRPr lang="en-US" altLang="zh-CN" dirty="0"/>
          </a:p>
          <a:p>
            <a:pPr marL="742950" lvl="1" indent="-285750">
              <a:lnSpc>
                <a:spcPct val="130000"/>
              </a:lnSpc>
              <a:buFont typeface="Arial" panose="020B0604020202020204" pitchFamily="34" charset="0"/>
              <a:buChar char="•"/>
            </a:pPr>
            <a:r>
              <a:rPr lang="zh-CN" altLang="en-US" dirty="0"/>
              <a:t>向受信任的操作系统</a:t>
            </a:r>
            <a:r>
              <a:rPr lang="zh-CN" altLang="en-US" dirty="0">
                <a:solidFill>
                  <a:schemeClr val="accent4">
                    <a:lumMod val="60000"/>
                    <a:lumOff val="40000"/>
                  </a:schemeClr>
                </a:solidFill>
              </a:rPr>
              <a:t>提供额外的安全功能</a:t>
            </a:r>
            <a:endParaRPr lang="en-US" altLang="zh-CN" dirty="0"/>
          </a:p>
        </p:txBody>
      </p:sp>
    </p:spTree>
    <p:extLst>
      <p:ext uri="{BB962C8B-B14F-4D97-AF65-F5344CB8AC3E}">
        <p14:creationId xmlns:p14="http://schemas.microsoft.com/office/powerpoint/2010/main" val="17718511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C3B14-0649-4678-A031-8E60BF85A610}"/>
              </a:ext>
            </a:extLst>
          </p:cNvPr>
          <p:cNvSpPr>
            <a:spLocks noGrp="1"/>
          </p:cNvSpPr>
          <p:nvPr>
            <p:ph type="title"/>
          </p:nvPr>
        </p:nvSpPr>
        <p:spPr/>
        <p:txBody>
          <a:bodyPr/>
          <a:lstStyle/>
          <a:p>
            <a:r>
              <a:rPr lang="en-US" altLang="zh-CN" dirty="0"/>
              <a:t>Intel TXT </a:t>
            </a:r>
            <a:r>
              <a:rPr lang="zh-CN" altLang="en-US" dirty="0"/>
              <a:t>密钥安全方案</a:t>
            </a:r>
          </a:p>
        </p:txBody>
      </p:sp>
      <p:grpSp>
        <p:nvGrpSpPr>
          <p:cNvPr id="3" name="组合 2">
            <a:extLst>
              <a:ext uri="{FF2B5EF4-FFF2-40B4-BE49-F238E27FC236}">
                <a16:creationId xmlns:a16="http://schemas.microsoft.com/office/drawing/2014/main" id="{9921E19E-1194-4CDE-976D-FB8F1BAD78B7}"/>
              </a:ext>
            </a:extLst>
          </p:cNvPr>
          <p:cNvGrpSpPr/>
          <p:nvPr/>
        </p:nvGrpSpPr>
        <p:grpSpPr>
          <a:xfrm>
            <a:off x="297506" y="1013786"/>
            <a:ext cx="11141882" cy="890450"/>
            <a:chOff x="562438" y="3561198"/>
            <a:chExt cx="11141882" cy="890450"/>
          </a:xfrm>
        </p:grpSpPr>
        <p:sp>
          <p:nvSpPr>
            <p:cNvPr id="4" name="文本框 3">
              <a:extLst>
                <a:ext uri="{FF2B5EF4-FFF2-40B4-BE49-F238E27FC236}">
                  <a16:creationId xmlns:a16="http://schemas.microsoft.com/office/drawing/2014/main" id="{0337A43A-AD05-400B-B97E-688DA1572C0D}"/>
                </a:ext>
              </a:extLst>
            </p:cNvPr>
            <p:cNvSpPr txBox="1"/>
            <p:nvPr/>
          </p:nvSpPr>
          <p:spPr>
            <a:xfrm>
              <a:off x="562438" y="4113607"/>
              <a:ext cx="11141882" cy="338041"/>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信任链机制</a:t>
              </a:r>
              <a:r>
                <a:rPr lang="zh-CN" altLang="en-US" dirty="0">
                  <a:latin typeface="+mn-ea"/>
                  <a:ea typeface="+mn-ea"/>
                  <a:cs typeface="Arial" panose="020B0604020202020204" pitchFamily="34" charset="0"/>
                </a:rPr>
                <a:t>可以对密码软件实现的代码进行完整性度量，保护其不被攻击者恶意篡改</a:t>
              </a:r>
              <a:endParaRPr lang="en-US" altLang="zh-CN" sz="2000" dirty="0">
                <a:latin typeface="+mn-ea"/>
                <a:ea typeface="+mn-ea"/>
                <a:cs typeface="Arial" panose="020B0604020202020204" pitchFamily="34" charset="0"/>
              </a:endParaRPr>
            </a:p>
          </p:txBody>
        </p:sp>
        <p:sp>
          <p:nvSpPr>
            <p:cNvPr id="5" name="îṣlîḍe">
              <a:hlinkClick r:id="" action="ppaction://noaction"/>
              <a:extLst>
                <a:ext uri="{FF2B5EF4-FFF2-40B4-BE49-F238E27FC236}">
                  <a16:creationId xmlns:a16="http://schemas.microsoft.com/office/drawing/2014/main" id="{0059ABA1-C379-4B72-AD33-BFB34D0048FA}"/>
                </a:ext>
              </a:extLst>
            </p:cNvPr>
            <p:cNvSpPr/>
            <p:nvPr/>
          </p:nvSpPr>
          <p:spPr>
            <a:xfrm>
              <a:off x="1108428" y="3574520"/>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代码完整性保护</a:t>
              </a:r>
            </a:p>
          </p:txBody>
        </p:sp>
        <p:sp>
          <p:nvSpPr>
            <p:cNvPr id="6" name="Freeform 12">
              <a:extLst>
                <a:ext uri="{FF2B5EF4-FFF2-40B4-BE49-F238E27FC236}">
                  <a16:creationId xmlns:a16="http://schemas.microsoft.com/office/drawing/2014/main" id="{BE5B47A1-8444-4885-B267-3F5322BA96D8}"/>
                </a:ext>
              </a:extLst>
            </p:cNvPr>
            <p:cNvSpPr/>
            <p:nvPr/>
          </p:nvSpPr>
          <p:spPr bwMode="auto">
            <a:xfrm>
              <a:off x="562438" y="3561198"/>
              <a:ext cx="503520" cy="438965"/>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 name="组合 6">
            <a:extLst>
              <a:ext uri="{FF2B5EF4-FFF2-40B4-BE49-F238E27FC236}">
                <a16:creationId xmlns:a16="http://schemas.microsoft.com/office/drawing/2014/main" id="{6E7807F2-E01E-486E-B7E7-8822F3D2909C}"/>
              </a:ext>
            </a:extLst>
          </p:cNvPr>
          <p:cNvGrpSpPr/>
          <p:nvPr/>
        </p:nvGrpSpPr>
        <p:grpSpPr>
          <a:xfrm>
            <a:off x="257090" y="2156303"/>
            <a:ext cx="11141882" cy="1243349"/>
            <a:chOff x="342973" y="2996435"/>
            <a:chExt cx="11141882" cy="1243349"/>
          </a:xfrm>
        </p:grpSpPr>
        <p:sp>
          <p:nvSpPr>
            <p:cNvPr id="8" name="文本框 7">
              <a:extLst>
                <a:ext uri="{FF2B5EF4-FFF2-40B4-BE49-F238E27FC236}">
                  <a16:creationId xmlns:a16="http://schemas.microsoft.com/office/drawing/2014/main" id="{2F7F87F1-B3F3-4436-8768-9998BADDAACB}"/>
                </a:ext>
              </a:extLst>
            </p:cNvPr>
            <p:cNvSpPr txBox="1"/>
            <p:nvPr/>
          </p:nvSpPr>
          <p:spPr>
            <a:xfrm>
              <a:off x="342973" y="3603135"/>
              <a:ext cx="11141882" cy="636649"/>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en-US" altLang="zh-CN" dirty="0">
                  <a:latin typeface="+mn-ea"/>
                  <a:ea typeface="+mn-ea"/>
                  <a:cs typeface="Arial" panose="020B0604020202020204" pitchFamily="34" charset="0"/>
                </a:rPr>
                <a:t>TXT </a:t>
              </a:r>
              <a:r>
                <a:rPr lang="zh-CN" altLang="en-US" dirty="0">
                  <a:latin typeface="+mn-ea"/>
                  <a:ea typeface="+mn-ea"/>
                  <a:cs typeface="Arial" panose="020B0604020202020204" pitchFamily="34" charset="0"/>
                </a:rPr>
                <a:t>为密码软件实现提供了一个</a:t>
              </a:r>
              <a:r>
                <a:rPr lang="zh-CN" altLang="en-US" dirty="0">
                  <a:solidFill>
                    <a:schemeClr val="accent4">
                      <a:lumMod val="60000"/>
                      <a:lumOff val="40000"/>
                    </a:schemeClr>
                  </a:solidFill>
                  <a:latin typeface="+mn-ea"/>
                  <a:ea typeface="+mn-ea"/>
                  <a:cs typeface="Arial" panose="020B0604020202020204" pitchFamily="34" charset="0"/>
                </a:rPr>
                <a:t>与常规操作系统隔离的执行环境</a:t>
              </a:r>
              <a:r>
                <a:rPr lang="zh-CN" altLang="en-US" dirty="0">
                  <a:latin typeface="+mn-ea"/>
                  <a:ea typeface="+mn-ea"/>
                  <a:cs typeface="Arial" panose="020B0604020202020204" pitchFamily="34" charset="0"/>
                </a:rPr>
                <a:t>，将常规操作系统挂起，密码软件实现中的密钥不会被常规操作系统中的攻击者恶意获取</a:t>
              </a:r>
              <a:endParaRPr lang="en-US" altLang="zh-CN" dirty="0">
                <a:solidFill>
                  <a:schemeClr val="accent4">
                    <a:lumMod val="60000"/>
                    <a:lumOff val="40000"/>
                  </a:schemeClr>
                </a:solidFill>
                <a:latin typeface="+mn-ea"/>
                <a:ea typeface="+mn-ea"/>
                <a:cs typeface="Arial" panose="020B0604020202020204" pitchFamily="34" charset="0"/>
              </a:endParaRPr>
            </a:p>
          </p:txBody>
        </p:sp>
        <p:sp>
          <p:nvSpPr>
            <p:cNvPr id="9" name="îṣlîḍe">
              <a:hlinkClick r:id="" action="ppaction://noaction"/>
              <a:extLst>
                <a:ext uri="{FF2B5EF4-FFF2-40B4-BE49-F238E27FC236}">
                  <a16:creationId xmlns:a16="http://schemas.microsoft.com/office/drawing/2014/main" id="{7C0885D8-ED2B-413C-845A-63A23F263598}"/>
                </a:ext>
              </a:extLst>
            </p:cNvPr>
            <p:cNvSpPr/>
            <p:nvPr/>
          </p:nvSpPr>
          <p:spPr>
            <a:xfrm>
              <a:off x="888963" y="306404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运行期密钥保护</a:t>
              </a:r>
            </a:p>
          </p:txBody>
        </p:sp>
        <p:sp>
          <p:nvSpPr>
            <p:cNvPr id="15" name="íś1îdè">
              <a:extLst>
                <a:ext uri="{FF2B5EF4-FFF2-40B4-BE49-F238E27FC236}">
                  <a16:creationId xmlns:a16="http://schemas.microsoft.com/office/drawing/2014/main" id="{30C8EEE8-E258-4AC5-B13F-810FC46F8E33}"/>
                </a:ext>
              </a:extLst>
            </p:cNvPr>
            <p:cNvSpPr/>
            <p:nvPr/>
          </p:nvSpPr>
          <p:spPr>
            <a:xfrm>
              <a:off x="345496" y="2996435"/>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10" name="组合 9">
            <a:extLst>
              <a:ext uri="{FF2B5EF4-FFF2-40B4-BE49-F238E27FC236}">
                <a16:creationId xmlns:a16="http://schemas.microsoft.com/office/drawing/2014/main" id="{52EA98FF-072F-4AE2-A1B0-48DA8F72E210}"/>
              </a:ext>
            </a:extLst>
          </p:cNvPr>
          <p:cNvGrpSpPr/>
          <p:nvPr/>
        </p:nvGrpSpPr>
        <p:grpSpPr>
          <a:xfrm>
            <a:off x="297506" y="3607493"/>
            <a:ext cx="11141882" cy="1711194"/>
            <a:chOff x="342973" y="4642474"/>
            <a:chExt cx="11141882" cy="1711194"/>
          </a:xfrm>
        </p:grpSpPr>
        <p:sp>
          <p:nvSpPr>
            <p:cNvPr id="12" name="文本框 11">
              <a:extLst>
                <a:ext uri="{FF2B5EF4-FFF2-40B4-BE49-F238E27FC236}">
                  <a16:creationId xmlns:a16="http://schemas.microsoft.com/office/drawing/2014/main" id="{3DBB4A9C-9AEF-405F-BB9A-FA9795A7856F}"/>
                </a:ext>
              </a:extLst>
            </p:cNvPr>
            <p:cNvSpPr txBox="1"/>
            <p:nvPr/>
          </p:nvSpPr>
          <p:spPr>
            <a:xfrm>
              <a:off x="342973" y="5273885"/>
              <a:ext cx="11141882" cy="1079783"/>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t>可信平台模块</a:t>
              </a:r>
              <a:r>
                <a:rPr lang="zh-CN" altLang="en-US" dirty="0">
                  <a:latin typeface="+mn-ea"/>
                  <a:ea typeface="+mn-ea"/>
                  <a:cs typeface="Arial" panose="020B0604020202020204" pitchFamily="34" charset="0"/>
                </a:rPr>
                <a:t>为</a:t>
              </a:r>
              <a:r>
                <a:rPr lang="en-US" altLang="zh-CN" dirty="0">
                  <a:latin typeface="+mn-ea"/>
                  <a:ea typeface="+mn-ea"/>
                  <a:cs typeface="Arial" panose="020B0604020202020204" pitchFamily="34" charset="0"/>
                </a:rPr>
                <a:t>TXT</a:t>
              </a:r>
              <a:r>
                <a:rPr lang="zh-CN" altLang="en-US" dirty="0">
                  <a:latin typeface="+mn-ea"/>
                  <a:ea typeface="+mn-ea"/>
                  <a:cs typeface="Arial" panose="020B0604020202020204" pitchFamily="34" charset="0"/>
                </a:rPr>
                <a:t>提供非易失性</a:t>
              </a:r>
              <a:r>
                <a:rPr lang="zh-CN" altLang="en-US" dirty="0">
                  <a:solidFill>
                    <a:schemeClr val="accent4">
                      <a:lumMod val="60000"/>
                      <a:lumOff val="40000"/>
                    </a:schemeClr>
                  </a:solidFill>
                  <a:latin typeface="+mn-ea"/>
                  <a:ea typeface="+mn-ea"/>
                  <a:cs typeface="Arial" panose="020B0604020202020204" pitchFamily="34" charset="0"/>
                </a:rPr>
                <a:t>随机存取存储器</a:t>
              </a:r>
              <a:r>
                <a:rPr lang="en-US" altLang="zh-CN" dirty="0">
                  <a:latin typeface="+mn-ea"/>
                  <a:ea typeface="+mn-ea"/>
                  <a:cs typeface="Arial" panose="020B0604020202020204" pitchFamily="34" charset="0"/>
                </a:rPr>
                <a:t>(NVRAM)</a:t>
              </a:r>
              <a:r>
                <a:rPr lang="zh-CN" altLang="en-US" dirty="0">
                  <a:latin typeface="+mn-ea"/>
                  <a:ea typeface="+mn-ea"/>
                  <a:cs typeface="Arial" panose="020B0604020202020204" pitchFamily="34" charset="0"/>
                </a:rPr>
                <a:t>、</a:t>
              </a:r>
              <a:r>
                <a:rPr lang="zh-CN" altLang="en-US" dirty="0">
                  <a:solidFill>
                    <a:schemeClr val="accent4">
                      <a:lumMod val="60000"/>
                      <a:lumOff val="40000"/>
                    </a:schemeClr>
                  </a:solidFill>
                  <a:latin typeface="+mn-ea"/>
                  <a:ea typeface="+mn-ea"/>
                  <a:cs typeface="Arial" panose="020B0604020202020204" pitchFamily="34" charset="0"/>
                </a:rPr>
                <a:t>随机数发生器</a:t>
              </a:r>
              <a:r>
                <a:rPr lang="zh-CN" altLang="en-US" dirty="0">
                  <a:latin typeface="+mn-ea"/>
                  <a:ea typeface="+mn-ea"/>
                  <a:cs typeface="Arial" panose="020B0604020202020204" pitchFamily="34" charset="0"/>
                </a:rPr>
                <a:t>、密码计算等功能，为密码软件实现中的密钥存储提供便利</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在设计密码应用方案中，可以利用</a:t>
              </a:r>
              <a:r>
                <a:rPr lang="en-US" altLang="zh-CN" dirty="0">
                  <a:latin typeface="+mn-ea"/>
                  <a:ea typeface="+mn-ea"/>
                  <a:cs typeface="Arial" panose="020B0604020202020204" pitchFamily="34" charset="0"/>
                </a:rPr>
                <a:t>TPM</a:t>
              </a:r>
              <a:r>
                <a:rPr lang="zh-CN" altLang="en-US" dirty="0">
                  <a:solidFill>
                    <a:schemeClr val="accent4">
                      <a:lumMod val="60000"/>
                      <a:lumOff val="40000"/>
                    </a:schemeClr>
                  </a:solidFill>
                  <a:latin typeface="+mn-ea"/>
                  <a:ea typeface="+mn-ea"/>
                  <a:cs typeface="Arial" panose="020B0604020202020204" pitchFamily="34" charset="0"/>
                </a:rPr>
                <a:t>生成密钥</a:t>
              </a:r>
              <a:r>
                <a:rPr lang="zh-CN" altLang="en-US" dirty="0">
                  <a:latin typeface="+mn-ea"/>
                  <a:ea typeface="+mn-ea"/>
                  <a:cs typeface="Arial" panose="020B0604020202020204" pitchFamily="34" charset="0"/>
                </a:rPr>
                <a:t>，同时将生成的密钥安全地</a:t>
              </a:r>
              <a:r>
                <a:rPr lang="zh-CN" altLang="en-US" dirty="0">
                  <a:solidFill>
                    <a:schemeClr val="accent4">
                      <a:lumMod val="60000"/>
                      <a:lumOff val="40000"/>
                    </a:schemeClr>
                  </a:solidFill>
                  <a:latin typeface="+mn-ea"/>
                  <a:ea typeface="+mn-ea"/>
                  <a:cs typeface="Arial" panose="020B0604020202020204" pitchFamily="34" charset="0"/>
                </a:rPr>
                <a:t>存储起来</a:t>
              </a:r>
              <a:endParaRPr lang="en-US" altLang="zh-CN" sz="2000" dirty="0">
                <a:solidFill>
                  <a:schemeClr val="accent4">
                    <a:lumMod val="60000"/>
                    <a:lumOff val="40000"/>
                  </a:schemeClr>
                </a:solidFill>
                <a:latin typeface="+mn-ea"/>
                <a:ea typeface="+mn-ea"/>
                <a:cs typeface="Arial" panose="020B0604020202020204" pitchFamily="34" charset="0"/>
              </a:endParaRPr>
            </a:p>
          </p:txBody>
        </p:sp>
        <p:sp>
          <p:nvSpPr>
            <p:cNvPr id="13" name="îṣlîḍe">
              <a:hlinkClick r:id="" action="ppaction://noaction"/>
              <a:extLst>
                <a:ext uri="{FF2B5EF4-FFF2-40B4-BE49-F238E27FC236}">
                  <a16:creationId xmlns:a16="http://schemas.microsoft.com/office/drawing/2014/main" id="{2CB3DAC0-8B50-466F-BB5E-E920353CE328}"/>
                </a:ext>
              </a:extLst>
            </p:cNvPr>
            <p:cNvSpPr/>
            <p:nvPr/>
          </p:nvSpPr>
          <p:spPr>
            <a:xfrm>
              <a:off x="888963" y="473479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存储期密钥保护</a:t>
              </a:r>
            </a:p>
          </p:txBody>
        </p:sp>
        <p:sp>
          <p:nvSpPr>
            <p:cNvPr id="17" name="i$1iḑé">
              <a:extLst>
                <a:ext uri="{FF2B5EF4-FFF2-40B4-BE49-F238E27FC236}">
                  <a16:creationId xmlns:a16="http://schemas.microsoft.com/office/drawing/2014/main" id="{612BBC5E-22FB-4D37-AD6B-A693312B93A0}"/>
                </a:ext>
              </a:extLst>
            </p:cNvPr>
            <p:cNvSpPr/>
            <p:nvPr/>
          </p:nvSpPr>
          <p:spPr>
            <a:xfrm>
              <a:off x="377575" y="4642474"/>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sp>
        <p:nvSpPr>
          <p:cNvPr id="16" name="动作按钮: 后退或前一项 15">
            <a:hlinkClick r:id="rId2" action="ppaction://hlinksldjump" highlightClick="1"/>
            <a:extLst>
              <a:ext uri="{FF2B5EF4-FFF2-40B4-BE49-F238E27FC236}">
                <a16:creationId xmlns:a16="http://schemas.microsoft.com/office/drawing/2014/main" id="{D5D6A633-479C-4CCB-84E8-C2C793B29A79}"/>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79545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7220" y="1381942"/>
            <a:ext cx="4425580" cy="4755333"/>
            <a:chOff x="6909170" y="1553392"/>
            <a:chExt cx="4425580" cy="4755333"/>
          </a:xfrm>
        </p:grpSpPr>
        <p:sp>
          <p:nvSpPr>
            <p:cNvPr id="34" name="文本占位符 11"/>
            <p:cNvSpPr txBox="1"/>
            <p:nvPr/>
          </p:nvSpPr>
          <p:spPr>
            <a:xfrm>
              <a:off x="6909170" y="4034115"/>
              <a:ext cx="4425580"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Summary and Homework</a:t>
              </a:r>
              <a:endParaRPr lang="zh-CN" altLang="en-US" sz="2800" dirty="0">
                <a:solidFill>
                  <a:schemeClr val="bg2">
                    <a:lumMod val="75000"/>
                  </a:schemeClr>
                </a:solidFill>
                <a:cs typeface="+mn-ea"/>
                <a:sym typeface="+mn-lt"/>
              </a:endParaRPr>
            </a:p>
          </p:txBody>
        </p:sp>
        <p:sp>
          <p:nvSpPr>
            <p:cNvPr id="3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总结与作业</a:t>
              </a: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609725" y="6153823"/>
              <a:ext cx="789631" cy="154902"/>
              <a:chOff x="8276107" y="6063574"/>
              <a:chExt cx="1190110" cy="233464"/>
            </a:xfrm>
          </p:grpSpPr>
          <p:sp>
            <p:nvSpPr>
              <p:cNvPr id="41" name="椭圆 40"/>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CA563-3A0A-4025-AE4D-B529FE4A7682}"/>
              </a:ext>
            </a:extLst>
          </p:cNvPr>
          <p:cNvSpPr>
            <a:spLocks noGrp="1"/>
          </p:cNvSpPr>
          <p:nvPr>
            <p:ph type="title"/>
          </p:nvPr>
        </p:nvSpPr>
        <p:spPr/>
        <p:txBody>
          <a:bodyPr/>
          <a:lstStyle/>
          <a:p>
            <a:r>
              <a:rPr lang="zh-CN" altLang="en-US" dirty="0"/>
              <a:t>小结</a:t>
            </a:r>
          </a:p>
        </p:txBody>
      </p:sp>
      <p:sp>
        <p:nvSpPr>
          <p:cNvPr id="3" name="矩形 2">
            <a:extLst>
              <a:ext uri="{FF2B5EF4-FFF2-40B4-BE49-F238E27FC236}">
                <a16:creationId xmlns:a16="http://schemas.microsoft.com/office/drawing/2014/main" id="{2493CB8C-0080-4F15-9625-54393DA9F812}"/>
              </a:ext>
            </a:extLst>
          </p:cNvPr>
          <p:cNvSpPr/>
          <p:nvPr/>
        </p:nvSpPr>
        <p:spPr>
          <a:xfrm>
            <a:off x="1465945" y="125220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6B7C0425-1591-44B2-A0C9-55545DCFCAA1}"/>
              </a:ext>
            </a:extLst>
          </p:cNvPr>
          <p:cNvCxnSpPr/>
          <p:nvPr/>
        </p:nvCxnSpPr>
        <p:spPr>
          <a:xfrm>
            <a:off x="3904345" y="1252207"/>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5AEC8D8-BCF1-4523-B5A4-7ECE85D1931F}"/>
              </a:ext>
            </a:extLst>
          </p:cNvPr>
          <p:cNvSpPr/>
          <p:nvPr/>
        </p:nvSpPr>
        <p:spPr>
          <a:xfrm>
            <a:off x="1465944" y="282678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AB329DF3-1A21-4951-987F-E1E8244CE2E0}"/>
              </a:ext>
            </a:extLst>
          </p:cNvPr>
          <p:cNvCxnSpPr/>
          <p:nvPr/>
        </p:nvCxnSpPr>
        <p:spPr>
          <a:xfrm>
            <a:off x="3904345" y="282678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F95A5EB-6624-4F03-A759-725675F35124}"/>
              </a:ext>
            </a:extLst>
          </p:cNvPr>
          <p:cNvSpPr/>
          <p:nvPr/>
        </p:nvSpPr>
        <p:spPr>
          <a:xfrm>
            <a:off x="1465945" y="438661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4E15DFEC-EC6C-4128-ACA4-FDF7F89CA6DB}"/>
              </a:ext>
            </a:extLst>
          </p:cNvPr>
          <p:cNvCxnSpPr/>
          <p:nvPr/>
        </p:nvCxnSpPr>
        <p:spPr>
          <a:xfrm>
            <a:off x="3904345" y="438661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19E81EAE-E895-4366-BF5F-F7710067C96E}"/>
              </a:ext>
            </a:extLst>
          </p:cNvPr>
          <p:cNvSpPr txBox="1"/>
          <p:nvPr/>
        </p:nvSpPr>
        <p:spPr>
          <a:xfrm>
            <a:off x="4842592" y="1884301"/>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dirty="0"/>
              <a:t>对称密码算法实现、公钥密码算法实现</a:t>
            </a:r>
          </a:p>
        </p:txBody>
      </p:sp>
      <p:sp>
        <p:nvSpPr>
          <p:cNvPr id="13" name="文本占位符 6">
            <a:extLst>
              <a:ext uri="{FF2B5EF4-FFF2-40B4-BE49-F238E27FC236}">
                <a16:creationId xmlns:a16="http://schemas.microsoft.com/office/drawing/2014/main" id="{10E69EA5-74B7-4E52-8C72-74D562504277}"/>
              </a:ext>
            </a:extLst>
          </p:cNvPr>
          <p:cNvSpPr txBox="1"/>
          <p:nvPr/>
        </p:nvSpPr>
        <p:spPr>
          <a:xfrm>
            <a:off x="4913771" y="1426374"/>
            <a:ext cx="4651141"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9E3AEF2-A558-41DC-847D-F63CDD9C60DE}"/>
              </a:ext>
            </a:extLst>
          </p:cNvPr>
          <p:cNvSpPr txBox="1"/>
          <p:nvPr/>
        </p:nvSpPr>
        <p:spPr>
          <a:xfrm>
            <a:off x="4245089" y="1585610"/>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1</a:t>
            </a:r>
            <a:endParaRPr lang="zh-CN" altLang="en-US" sz="4400" b="1" spc="300" dirty="0">
              <a:solidFill>
                <a:schemeClr val="accent4"/>
              </a:solidFill>
              <a:latin typeface="+mn-ea"/>
            </a:endParaRPr>
          </a:p>
        </p:txBody>
      </p:sp>
      <p:cxnSp>
        <p:nvCxnSpPr>
          <p:cNvPr id="15" name="直接连接符 14">
            <a:extLst>
              <a:ext uri="{FF2B5EF4-FFF2-40B4-BE49-F238E27FC236}">
                <a16:creationId xmlns:a16="http://schemas.microsoft.com/office/drawing/2014/main" id="{7E2C476E-C9CA-41B0-BDC0-C930F20ED8E9}"/>
              </a:ext>
            </a:extLst>
          </p:cNvPr>
          <p:cNvCxnSpPr/>
          <p:nvPr/>
        </p:nvCxnSpPr>
        <p:spPr>
          <a:xfrm flipH="1">
            <a:off x="4411391" y="1923651"/>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1">
            <a:extLst>
              <a:ext uri="{FF2B5EF4-FFF2-40B4-BE49-F238E27FC236}">
                <a16:creationId xmlns:a16="http://schemas.microsoft.com/office/drawing/2014/main" id="{E3AEB399-46BD-4F76-9D7B-56CAF9C878DC}"/>
              </a:ext>
            </a:extLst>
          </p:cNvPr>
          <p:cNvSpPr txBox="1"/>
          <p:nvPr/>
        </p:nvSpPr>
        <p:spPr>
          <a:xfrm>
            <a:off x="4894850" y="3448174"/>
            <a:ext cx="5831886"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spc="0" dirty="0"/>
              <a:t>基于</a:t>
            </a:r>
            <a:r>
              <a:rPr lang="en-US" altLang="zh-CN" sz="1800" spc="0" dirty="0"/>
              <a:t>Cache</a:t>
            </a:r>
            <a:r>
              <a:rPr lang="zh-CN" altLang="en-US" sz="1800" spc="0" dirty="0"/>
              <a:t>的</a:t>
            </a:r>
            <a:r>
              <a:rPr lang="en-US" altLang="zh-CN" sz="1800" spc="0" dirty="0"/>
              <a:t>RSA</a:t>
            </a:r>
            <a:r>
              <a:rPr lang="zh-CN" altLang="en-US" sz="1800" spc="0" dirty="0"/>
              <a:t>加密方案，“</a:t>
            </a:r>
            <a:r>
              <a:rPr lang="en-US" altLang="zh-CN" sz="1800" spc="0" dirty="0"/>
              <a:t>AES</a:t>
            </a:r>
            <a:r>
              <a:rPr lang="zh-CN" altLang="en-US" sz="1800" spc="0" dirty="0"/>
              <a:t>主密钥</a:t>
            </a:r>
            <a:r>
              <a:rPr lang="en-US" altLang="zh-CN" sz="1800" spc="0" dirty="0"/>
              <a:t>-RSA</a:t>
            </a:r>
            <a:r>
              <a:rPr lang="zh-CN" altLang="en-US" sz="1800" spc="0" dirty="0"/>
              <a:t>私钥”</a:t>
            </a:r>
            <a:endParaRPr lang="en-US" altLang="zh-CN" sz="1800" spc="0" dirty="0"/>
          </a:p>
        </p:txBody>
      </p:sp>
      <p:sp>
        <p:nvSpPr>
          <p:cNvPr id="17" name="文本占位符 6">
            <a:extLst>
              <a:ext uri="{FF2B5EF4-FFF2-40B4-BE49-F238E27FC236}">
                <a16:creationId xmlns:a16="http://schemas.microsoft.com/office/drawing/2014/main" id="{A40D6EFC-DBB2-4D68-BB46-AB1C39E5A397}"/>
              </a:ext>
            </a:extLst>
          </p:cNvPr>
          <p:cNvSpPr txBox="1"/>
          <p:nvPr/>
        </p:nvSpPr>
        <p:spPr>
          <a:xfrm>
            <a:off x="4913771" y="2997391"/>
            <a:ext cx="5270816"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b="1" dirty="0">
                <a:solidFill>
                  <a:schemeClr val="accent1"/>
                </a:solidFill>
                <a:latin typeface="微软雅黑" panose="020B0503020204020204" pitchFamily="34" charset="-122"/>
                <a:ea typeface="微软雅黑" panose="020B0503020204020204" pitchFamily="34" charset="-122"/>
              </a:rPr>
              <a:t>基于</a:t>
            </a:r>
            <a:r>
              <a:rPr lang="en-US" altLang="zh-CN" sz="2600" b="1" dirty="0">
                <a:solidFill>
                  <a:schemeClr val="accent1"/>
                </a:solidFill>
                <a:latin typeface="微软雅黑" panose="020B0503020204020204" pitchFamily="34" charset="-122"/>
                <a:ea typeface="微软雅黑" panose="020B0503020204020204" pitchFamily="34" charset="-122"/>
              </a:rPr>
              <a:t>Cache</a:t>
            </a:r>
            <a:r>
              <a:rPr lang="zh-CN" altLang="en-US" sz="2600" b="1" dirty="0">
                <a:solidFill>
                  <a:schemeClr val="accent1"/>
                </a:solidFill>
                <a:latin typeface="微软雅黑" panose="020B0503020204020204" pitchFamily="34" charset="-122"/>
                <a:ea typeface="微软雅黑" panose="020B0503020204020204" pitchFamily="34" charset="-122"/>
              </a:rPr>
              <a:t>的密钥安全方案</a:t>
            </a:r>
          </a:p>
        </p:txBody>
      </p:sp>
      <p:sp>
        <p:nvSpPr>
          <p:cNvPr id="18" name="文本框 17">
            <a:extLst>
              <a:ext uri="{FF2B5EF4-FFF2-40B4-BE49-F238E27FC236}">
                <a16:creationId xmlns:a16="http://schemas.microsoft.com/office/drawing/2014/main" id="{735E8BA9-6030-4C16-A146-A3CD9315845B}"/>
              </a:ext>
            </a:extLst>
          </p:cNvPr>
          <p:cNvSpPr txBox="1"/>
          <p:nvPr/>
        </p:nvSpPr>
        <p:spPr>
          <a:xfrm>
            <a:off x="4245089" y="3156627"/>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2</a:t>
            </a:r>
            <a:endParaRPr lang="zh-CN" altLang="en-US" sz="4400" b="1" spc="300" dirty="0">
              <a:solidFill>
                <a:schemeClr val="accent4"/>
              </a:solidFill>
              <a:latin typeface="+mn-ea"/>
            </a:endParaRPr>
          </a:p>
        </p:txBody>
      </p:sp>
      <p:cxnSp>
        <p:nvCxnSpPr>
          <p:cNvPr id="19" name="直接连接符 18">
            <a:extLst>
              <a:ext uri="{FF2B5EF4-FFF2-40B4-BE49-F238E27FC236}">
                <a16:creationId xmlns:a16="http://schemas.microsoft.com/office/drawing/2014/main" id="{E1A3E643-D9A3-4FA1-892F-12E54A4D6DA5}"/>
              </a:ext>
            </a:extLst>
          </p:cNvPr>
          <p:cNvCxnSpPr/>
          <p:nvPr/>
        </p:nvCxnSpPr>
        <p:spPr>
          <a:xfrm flipH="1">
            <a:off x="4411391" y="3494668"/>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1">
            <a:extLst>
              <a:ext uri="{FF2B5EF4-FFF2-40B4-BE49-F238E27FC236}">
                <a16:creationId xmlns:a16="http://schemas.microsoft.com/office/drawing/2014/main" id="{8F8B35F7-F623-4DAB-9C1E-C3AA69F05789}"/>
              </a:ext>
            </a:extLst>
          </p:cNvPr>
          <p:cNvSpPr txBox="1"/>
          <p:nvPr/>
        </p:nvSpPr>
        <p:spPr>
          <a:xfrm>
            <a:off x="4957314" y="5051398"/>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en-US" altLang="zh-CN" sz="1800" spc="0" dirty="0"/>
              <a:t>ARM </a:t>
            </a:r>
            <a:r>
              <a:rPr lang="en-US" altLang="zh-CN" sz="1800" spc="0" dirty="0" err="1"/>
              <a:t>TrustZone</a:t>
            </a:r>
            <a:r>
              <a:rPr lang="zh-CN" altLang="en-US" sz="1800" spc="0" dirty="0"/>
              <a:t>、</a:t>
            </a:r>
            <a:r>
              <a:rPr lang="en-US" altLang="zh-CN" sz="1800" spc="0" dirty="0"/>
              <a:t>Intel SGX</a:t>
            </a:r>
            <a:r>
              <a:rPr lang="zh-CN" altLang="en-US" sz="1800" spc="0" dirty="0"/>
              <a:t>、</a:t>
            </a:r>
            <a:r>
              <a:rPr lang="en-US" altLang="zh-CN" sz="1800" spc="0" dirty="0"/>
              <a:t>Intel TXT</a:t>
            </a:r>
          </a:p>
        </p:txBody>
      </p:sp>
      <p:sp>
        <p:nvSpPr>
          <p:cNvPr id="22" name="文本框 21">
            <a:extLst>
              <a:ext uri="{FF2B5EF4-FFF2-40B4-BE49-F238E27FC236}">
                <a16:creationId xmlns:a16="http://schemas.microsoft.com/office/drawing/2014/main" id="{5975A994-5BD5-4546-A335-A86BADFA6D17}"/>
              </a:ext>
            </a:extLst>
          </p:cNvPr>
          <p:cNvSpPr txBox="1"/>
          <p:nvPr/>
        </p:nvSpPr>
        <p:spPr>
          <a:xfrm>
            <a:off x="4245089" y="4759851"/>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3</a:t>
            </a:r>
            <a:endParaRPr lang="zh-CN" altLang="en-US" sz="4400" b="1" spc="300" dirty="0">
              <a:solidFill>
                <a:schemeClr val="accent4"/>
              </a:solidFill>
              <a:latin typeface="+mn-ea"/>
            </a:endParaRPr>
          </a:p>
        </p:txBody>
      </p:sp>
      <p:cxnSp>
        <p:nvCxnSpPr>
          <p:cNvPr id="23" name="直接连接符 22">
            <a:extLst>
              <a:ext uri="{FF2B5EF4-FFF2-40B4-BE49-F238E27FC236}">
                <a16:creationId xmlns:a16="http://schemas.microsoft.com/office/drawing/2014/main" id="{05ECA24E-A8C5-482C-BC48-1E2ADA4084B4}"/>
              </a:ext>
            </a:extLst>
          </p:cNvPr>
          <p:cNvCxnSpPr/>
          <p:nvPr/>
        </p:nvCxnSpPr>
        <p:spPr>
          <a:xfrm flipH="1">
            <a:off x="4411391" y="5097892"/>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6">
            <a:extLst>
              <a:ext uri="{FF2B5EF4-FFF2-40B4-BE49-F238E27FC236}">
                <a16:creationId xmlns:a16="http://schemas.microsoft.com/office/drawing/2014/main" id="{8CF4CA3C-765B-48FD-B6C7-03981AC5BB18}"/>
              </a:ext>
            </a:extLst>
          </p:cNvPr>
          <p:cNvSpPr txBox="1"/>
          <p:nvPr/>
        </p:nvSpPr>
        <p:spPr>
          <a:xfrm>
            <a:off x="4842592" y="1563805"/>
            <a:ext cx="5270816"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b="1" dirty="0">
                <a:solidFill>
                  <a:schemeClr val="accent1"/>
                </a:solidFill>
                <a:latin typeface="微软雅黑" panose="020B0503020204020204" pitchFamily="34" charset="-122"/>
                <a:ea typeface="微软雅黑" panose="020B0503020204020204" pitchFamily="34" charset="-122"/>
              </a:rPr>
              <a:t>基于寄存器的密钥安全方案</a:t>
            </a:r>
          </a:p>
        </p:txBody>
      </p:sp>
      <p:sp>
        <p:nvSpPr>
          <p:cNvPr id="26" name="文本占位符 6">
            <a:extLst>
              <a:ext uri="{FF2B5EF4-FFF2-40B4-BE49-F238E27FC236}">
                <a16:creationId xmlns:a16="http://schemas.microsoft.com/office/drawing/2014/main" id="{A6F48DBD-0C76-4310-82E0-393FDD2A7F50}"/>
              </a:ext>
            </a:extLst>
          </p:cNvPr>
          <p:cNvSpPr txBox="1"/>
          <p:nvPr/>
        </p:nvSpPr>
        <p:spPr>
          <a:xfrm>
            <a:off x="4913771" y="4586328"/>
            <a:ext cx="5812276"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基于可信执行环境的密钥安全方案</a:t>
            </a:r>
          </a:p>
        </p:txBody>
      </p:sp>
      <p:pic>
        <p:nvPicPr>
          <p:cNvPr id="4098" name="Picture 2">
            <a:extLst>
              <a:ext uri="{FF2B5EF4-FFF2-40B4-BE49-F238E27FC236}">
                <a16:creationId xmlns:a16="http://schemas.microsoft.com/office/drawing/2014/main" id="{6B87FC8E-EB9F-4CA3-B3DA-48A731EB1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726" y="1267939"/>
            <a:ext cx="1441123" cy="1441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6694E34-09EF-479C-A8A1-4AA24E9BC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539" y="2832208"/>
            <a:ext cx="1489117" cy="14891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C05A1AB-5EEF-4155-87D9-02BE3D15F1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3848" y="4462466"/>
            <a:ext cx="1299713" cy="1299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67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pic>
        <p:nvPicPr>
          <p:cNvPr id="1028" name="Picture 4" descr="小黄人：作业~~表情包">
            <a:extLst>
              <a:ext uri="{FF2B5EF4-FFF2-40B4-BE49-F238E27FC236}">
                <a16:creationId xmlns:a16="http://schemas.microsoft.com/office/drawing/2014/main" id="{025BDB8D-8097-4CA2-A59B-9982E324C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374" y="3054448"/>
            <a:ext cx="3423949" cy="34239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4231897" y="966399"/>
            <a:ext cx="7338786" cy="5358651"/>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0" name="文本框"/>
          <p:cNvSpPr txBox="1"/>
          <p:nvPr/>
        </p:nvSpPr>
        <p:spPr>
          <a:xfrm>
            <a:off x="7327012" y="3347797"/>
            <a:ext cx="1577549" cy="721223"/>
          </a:xfrm>
          <a:prstGeom prst="rect">
            <a:avLst/>
          </a:prstGeom>
          <a:noFill/>
        </p:spPr>
        <p:txBody>
          <a:bodyPr wrap="square" lIns="0" tIns="0" rIns="0" bIns="0" rtlCol="0">
            <a:spAutoFit/>
          </a:bodyPr>
          <a:lstStyle/>
          <a:p>
            <a:pPr eaLnBrk="1" fontAlgn="auto" hangingPunct="1">
              <a:lnSpc>
                <a:spcPct val="130000"/>
              </a:lnSpc>
              <a:spcBef>
                <a:spcPts val="0"/>
              </a:spcBef>
              <a:spcAft>
                <a:spcPts val="0"/>
              </a:spcAft>
            </a:pPr>
            <a:r>
              <a:rPr lang="zh-CN" alt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没有</a:t>
            </a:r>
            <a:r>
              <a:rPr lang="en-US" altLang="zh-CN"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a:t>
            </a:r>
          </a:p>
        </p:txBody>
      </p:sp>
    </p:spTree>
    <p:extLst>
      <p:ext uri="{BB962C8B-B14F-4D97-AF65-F5344CB8AC3E}">
        <p14:creationId xmlns:p14="http://schemas.microsoft.com/office/powerpoint/2010/main" val="108838606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8DA78-FDD8-4245-A613-C7CE681BB45F}"/>
              </a:ext>
            </a:extLst>
          </p:cNvPr>
          <p:cNvSpPr>
            <a:spLocks noGrp="1"/>
          </p:cNvSpPr>
          <p:nvPr>
            <p:ph type="title"/>
          </p:nvPr>
        </p:nvSpPr>
        <p:spPr>
          <a:xfrm>
            <a:off x="594232" y="113213"/>
            <a:ext cx="8643848" cy="480131"/>
          </a:xfrm>
        </p:spPr>
        <p:txBody>
          <a:bodyPr/>
          <a:lstStyle/>
          <a:p>
            <a:r>
              <a:rPr lang="zh-CN" altLang="en-US" dirty="0"/>
              <a:t>计算机存储单元结构</a:t>
            </a:r>
          </a:p>
        </p:txBody>
      </p:sp>
      <p:grpSp>
        <p:nvGrpSpPr>
          <p:cNvPr id="4" name="组合 3">
            <a:extLst>
              <a:ext uri="{FF2B5EF4-FFF2-40B4-BE49-F238E27FC236}">
                <a16:creationId xmlns:a16="http://schemas.microsoft.com/office/drawing/2014/main" id="{2E08694E-DE90-47F2-BB25-786D6F08903B}"/>
              </a:ext>
            </a:extLst>
          </p:cNvPr>
          <p:cNvGrpSpPr/>
          <p:nvPr/>
        </p:nvGrpSpPr>
        <p:grpSpPr>
          <a:xfrm>
            <a:off x="3275724" y="1111384"/>
            <a:ext cx="5034690" cy="4367463"/>
            <a:chOff x="3301124" y="1232034"/>
            <a:chExt cx="5034690" cy="4367463"/>
          </a:xfrm>
        </p:grpSpPr>
        <p:sp>
          <p:nvSpPr>
            <p:cNvPr id="3" name="等腰三角形 2">
              <a:extLst>
                <a:ext uri="{FF2B5EF4-FFF2-40B4-BE49-F238E27FC236}">
                  <a16:creationId xmlns:a16="http://schemas.microsoft.com/office/drawing/2014/main" id="{ADE24F94-8005-471F-BEBA-413D38ED4A3F}"/>
                </a:ext>
              </a:extLst>
            </p:cNvPr>
            <p:cNvSpPr>
              <a:spLocks noChangeAspect="1"/>
            </p:cNvSpPr>
            <p:nvPr/>
          </p:nvSpPr>
          <p:spPr>
            <a:xfrm>
              <a:off x="3301124" y="1279497"/>
              <a:ext cx="5034690" cy="4320000"/>
            </a:xfrm>
            <a:prstGeom prst="triangle">
              <a:avLst/>
            </a:prstGeom>
            <a:solidFill>
              <a:srgbClr val="FFFF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4" name="等腰三角形 13">
              <a:extLst>
                <a:ext uri="{FF2B5EF4-FFF2-40B4-BE49-F238E27FC236}">
                  <a16:creationId xmlns:a16="http://schemas.microsoft.com/office/drawing/2014/main" id="{28BEF7AE-33DE-4B6B-ACDA-3F3132C3EB7C}"/>
                </a:ext>
              </a:extLst>
            </p:cNvPr>
            <p:cNvSpPr>
              <a:spLocks noChangeAspect="1"/>
            </p:cNvSpPr>
            <p:nvPr/>
          </p:nvSpPr>
          <p:spPr>
            <a:xfrm>
              <a:off x="3930462" y="1258503"/>
              <a:ext cx="3776018" cy="3240000"/>
            </a:xfrm>
            <a:prstGeom prst="triangle">
              <a:avLst/>
            </a:prstGeom>
            <a:solidFill>
              <a:srgbClr val="00B0F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5" name="等腰三角形 14">
              <a:extLst>
                <a:ext uri="{FF2B5EF4-FFF2-40B4-BE49-F238E27FC236}">
                  <a16:creationId xmlns:a16="http://schemas.microsoft.com/office/drawing/2014/main" id="{5E55CED4-AE3F-4531-A18E-D6B9051A2EF6}"/>
                </a:ext>
              </a:extLst>
            </p:cNvPr>
            <p:cNvSpPr>
              <a:spLocks noChangeAspect="1"/>
            </p:cNvSpPr>
            <p:nvPr/>
          </p:nvSpPr>
          <p:spPr>
            <a:xfrm>
              <a:off x="4559796" y="1251286"/>
              <a:ext cx="2517345" cy="2160000"/>
            </a:xfrm>
            <a:prstGeom prst="triangle">
              <a:avLst/>
            </a:prstGeom>
            <a:solidFill>
              <a:srgbClr val="92D05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6" name="等腰三角形 15">
              <a:extLst>
                <a:ext uri="{FF2B5EF4-FFF2-40B4-BE49-F238E27FC236}">
                  <a16:creationId xmlns:a16="http://schemas.microsoft.com/office/drawing/2014/main" id="{69164712-82DC-4E4B-8856-40EA0DDE6E1B}"/>
                </a:ext>
              </a:extLst>
            </p:cNvPr>
            <p:cNvSpPr>
              <a:spLocks noChangeAspect="1"/>
            </p:cNvSpPr>
            <p:nvPr/>
          </p:nvSpPr>
          <p:spPr>
            <a:xfrm>
              <a:off x="5189133" y="1232034"/>
              <a:ext cx="1258673" cy="1080000"/>
            </a:xfrm>
            <a:prstGeom prst="triangle">
              <a:avLst/>
            </a:prstGeom>
            <a:solidFill>
              <a:srgbClr val="FFC0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7" name="îṣlîḍe">
              <a:hlinkClick r:id="" action="ppaction://noaction"/>
              <a:extLst>
                <a:ext uri="{FF2B5EF4-FFF2-40B4-BE49-F238E27FC236}">
                  <a16:creationId xmlns:a16="http://schemas.microsoft.com/office/drawing/2014/main" id="{0DED7CB5-873B-43E8-8C64-4A66DAA4C100}"/>
                </a:ext>
              </a:extLst>
            </p:cNvPr>
            <p:cNvSpPr/>
            <p:nvPr/>
          </p:nvSpPr>
          <p:spPr>
            <a:xfrm>
              <a:off x="5327111" y="1865271"/>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寄存器</a:t>
              </a:r>
            </a:p>
          </p:txBody>
        </p:sp>
        <p:sp>
          <p:nvSpPr>
            <p:cNvPr id="18" name="îṣlîḍe">
              <a:hlinkClick r:id="" action="ppaction://noaction"/>
              <a:extLst>
                <a:ext uri="{FF2B5EF4-FFF2-40B4-BE49-F238E27FC236}">
                  <a16:creationId xmlns:a16="http://schemas.microsoft.com/office/drawing/2014/main" id="{E65C6785-A288-407A-ACD1-A573F20EB503}"/>
                </a:ext>
              </a:extLst>
            </p:cNvPr>
            <p:cNvSpPr/>
            <p:nvPr/>
          </p:nvSpPr>
          <p:spPr>
            <a:xfrm>
              <a:off x="5327111" y="2964523"/>
              <a:ext cx="982714" cy="446763"/>
            </a:xfrm>
            <a:prstGeom prst="rect">
              <a:avLst/>
            </a:prstGeom>
            <a:ln>
              <a:noFill/>
            </a:ln>
          </p:spPr>
          <p:txBody>
            <a:bodyPr wrap="square" anchor="ctr" anchorCtr="0">
              <a:normAutofit fontScale="85000" lnSpcReduction="10000"/>
            </a:bodyPr>
            <a:lstStyle/>
            <a:p>
              <a:pPr lvl="0" algn="ctr"/>
              <a:r>
                <a:rPr lang="en-US" altLang="zh-CN" sz="2000" b="1" dirty="0">
                  <a:solidFill>
                    <a:schemeClr val="bg1"/>
                  </a:solidFill>
                </a:rPr>
                <a:t>Cache</a:t>
              </a:r>
              <a:endParaRPr lang="zh-CN" altLang="en-US" sz="2000" b="1" dirty="0">
                <a:solidFill>
                  <a:schemeClr val="bg1"/>
                </a:solidFill>
              </a:endParaRPr>
            </a:p>
          </p:txBody>
        </p:sp>
        <p:sp>
          <p:nvSpPr>
            <p:cNvPr id="19" name="îṣlîḍe">
              <a:hlinkClick r:id="" action="ppaction://noaction"/>
              <a:extLst>
                <a:ext uri="{FF2B5EF4-FFF2-40B4-BE49-F238E27FC236}">
                  <a16:creationId xmlns:a16="http://schemas.microsoft.com/office/drawing/2014/main" id="{CFFE9C2B-E070-4A5F-ABCA-F08AE70B8768}"/>
                </a:ext>
              </a:extLst>
            </p:cNvPr>
            <p:cNvSpPr/>
            <p:nvPr/>
          </p:nvSpPr>
          <p:spPr>
            <a:xfrm>
              <a:off x="5327111" y="4036810"/>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内存</a:t>
              </a:r>
            </a:p>
          </p:txBody>
        </p:sp>
        <p:sp>
          <p:nvSpPr>
            <p:cNvPr id="20" name="îṣlîḍe">
              <a:hlinkClick r:id="" action="ppaction://noaction"/>
              <a:extLst>
                <a:ext uri="{FF2B5EF4-FFF2-40B4-BE49-F238E27FC236}">
                  <a16:creationId xmlns:a16="http://schemas.microsoft.com/office/drawing/2014/main" id="{78AFADAF-8DAB-481A-B2CE-AA30EA4B7A73}"/>
                </a:ext>
              </a:extLst>
            </p:cNvPr>
            <p:cNvSpPr/>
            <p:nvPr/>
          </p:nvSpPr>
          <p:spPr>
            <a:xfrm>
              <a:off x="5327111" y="5131740"/>
              <a:ext cx="982714" cy="446763"/>
            </a:xfrm>
            <a:prstGeom prst="rect">
              <a:avLst/>
            </a:prstGeom>
            <a:ln>
              <a:noFill/>
            </a:ln>
          </p:spPr>
          <p:txBody>
            <a:bodyPr wrap="square" anchor="ctr" anchorCtr="0">
              <a:normAutofit/>
            </a:bodyPr>
            <a:lstStyle/>
            <a:p>
              <a:pPr lvl="0" algn="ctr"/>
              <a:r>
                <a:rPr lang="zh-CN" altLang="en-US" sz="2000" b="1" dirty="0"/>
                <a:t>硬盘</a:t>
              </a:r>
            </a:p>
          </p:txBody>
        </p:sp>
      </p:grpSp>
      <p:grpSp>
        <p:nvGrpSpPr>
          <p:cNvPr id="7" name="组合 6">
            <a:extLst>
              <a:ext uri="{FF2B5EF4-FFF2-40B4-BE49-F238E27FC236}">
                <a16:creationId xmlns:a16="http://schemas.microsoft.com/office/drawing/2014/main" id="{31D1C02F-E589-4966-A058-AA0F57D97BDE}"/>
              </a:ext>
            </a:extLst>
          </p:cNvPr>
          <p:cNvGrpSpPr/>
          <p:nvPr/>
        </p:nvGrpSpPr>
        <p:grpSpPr>
          <a:xfrm>
            <a:off x="7564120" y="1609089"/>
            <a:ext cx="3408680" cy="1080000"/>
            <a:chOff x="7589520" y="1729739"/>
            <a:chExt cx="3408680" cy="1080000"/>
          </a:xfrm>
        </p:grpSpPr>
        <p:sp>
          <p:nvSpPr>
            <p:cNvPr id="6" name="右大括号 5">
              <a:extLst>
                <a:ext uri="{FF2B5EF4-FFF2-40B4-BE49-F238E27FC236}">
                  <a16:creationId xmlns:a16="http://schemas.microsoft.com/office/drawing/2014/main" id="{A7A08D55-1291-4ADB-96DD-A4D230F3F840}"/>
                </a:ext>
              </a:extLst>
            </p:cNvPr>
            <p:cNvSpPr>
              <a:spLocks noChangeAspect="1"/>
            </p:cNvSpPr>
            <p:nvPr/>
          </p:nvSpPr>
          <p:spPr>
            <a:xfrm>
              <a:off x="7589520" y="1729739"/>
              <a:ext cx="192505" cy="1080000"/>
            </a:xfrm>
            <a:prstGeom prst="rightBrace">
              <a:avLst>
                <a:gd name="adj1" fmla="val 53194"/>
                <a:gd name="adj2" fmla="val 50000"/>
              </a:avLst>
            </a:prstGeom>
            <a:ln w="3810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îṣlîḍe">
              <a:hlinkClick r:id="" action="ppaction://noaction"/>
              <a:extLst>
                <a:ext uri="{FF2B5EF4-FFF2-40B4-BE49-F238E27FC236}">
                  <a16:creationId xmlns:a16="http://schemas.microsoft.com/office/drawing/2014/main" id="{5F7235B4-0F0D-45CF-86B1-62AB34C926C4}"/>
                </a:ext>
              </a:extLst>
            </p:cNvPr>
            <p:cNvSpPr/>
            <p:nvPr/>
          </p:nvSpPr>
          <p:spPr>
            <a:xfrm>
              <a:off x="8352908" y="1821237"/>
              <a:ext cx="2645292" cy="792022"/>
            </a:xfrm>
            <a:prstGeom prst="rect">
              <a:avLst/>
            </a:prstGeom>
          </p:spPr>
          <p:txBody>
            <a:bodyPr wrap="square" anchor="ctr" anchorCtr="0">
              <a:normAutofit/>
            </a:bodyPr>
            <a:lstStyle/>
            <a:p>
              <a:pPr lvl="0"/>
              <a:r>
                <a:rPr lang="en-US" altLang="zh-CN" b="1" dirty="0">
                  <a:solidFill>
                    <a:schemeClr val="accent4">
                      <a:lumMod val="60000"/>
                      <a:lumOff val="40000"/>
                    </a:schemeClr>
                  </a:solidFill>
                </a:rPr>
                <a:t>CPU</a:t>
              </a:r>
              <a:r>
                <a:rPr lang="zh-CN" altLang="en-US" b="1" dirty="0">
                  <a:solidFill>
                    <a:schemeClr val="accent4">
                      <a:lumMod val="60000"/>
                      <a:lumOff val="40000"/>
                    </a:schemeClr>
                  </a:solidFill>
                </a:rPr>
                <a:t>寄存器保存着从</a:t>
              </a:r>
              <a:r>
                <a:rPr lang="en-US" altLang="zh-CN" b="1" dirty="0">
                  <a:solidFill>
                    <a:schemeClr val="accent4">
                      <a:lumMod val="60000"/>
                      <a:lumOff val="40000"/>
                    </a:schemeClr>
                  </a:solidFill>
                </a:rPr>
                <a:t>Cache</a:t>
              </a:r>
              <a:r>
                <a:rPr lang="zh-CN" altLang="en-US" b="1" dirty="0">
                  <a:solidFill>
                    <a:schemeClr val="accent4">
                      <a:lumMod val="60000"/>
                      <a:lumOff val="40000"/>
                    </a:schemeClr>
                  </a:solidFill>
                </a:rPr>
                <a:t>提取出来的字</a:t>
              </a:r>
            </a:p>
          </p:txBody>
        </p:sp>
      </p:grpSp>
      <p:grpSp>
        <p:nvGrpSpPr>
          <p:cNvPr id="10" name="组合 9">
            <a:extLst>
              <a:ext uri="{FF2B5EF4-FFF2-40B4-BE49-F238E27FC236}">
                <a16:creationId xmlns:a16="http://schemas.microsoft.com/office/drawing/2014/main" id="{40324D9E-5FCB-4E18-80F3-C67EB2DBDCDD}"/>
              </a:ext>
            </a:extLst>
          </p:cNvPr>
          <p:cNvGrpSpPr/>
          <p:nvPr/>
        </p:nvGrpSpPr>
        <p:grpSpPr>
          <a:xfrm>
            <a:off x="8222442" y="2689089"/>
            <a:ext cx="3023408" cy="1080000"/>
            <a:chOff x="8247842" y="2809739"/>
            <a:chExt cx="3023408" cy="1080000"/>
          </a:xfrm>
        </p:grpSpPr>
        <p:sp>
          <p:nvSpPr>
            <p:cNvPr id="23" name="右大括号 22">
              <a:extLst>
                <a:ext uri="{FF2B5EF4-FFF2-40B4-BE49-F238E27FC236}">
                  <a16:creationId xmlns:a16="http://schemas.microsoft.com/office/drawing/2014/main" id="{3820D9BE-D75F-4C73-A534-56C201B376F3}"/>
                </a:ext>
              </a:extLst>
            </p:cNvPr>
            <p:cNvSpPr>
              <a:spLocks noChangeAspect="1"/>
            </p:cNvSpPr>
            <p:nvPr/>
          </p:nvSpPr>
          <p:spPr>
            <a:xfrm>
              <a:off x="8247842" y="2809739"/>
              <a:ext cx="210133" cy="1080000"/>
            </a:xfrm>
            <a:prstGeom prst="rightBrace">
              <a:avLst>
                <a:gd name="adj1" fmla="val 53194"/>
                <a:gd name="adj2" fmla="val 50000"/>
              </a:avLst>
            </a:prstGeom>
            <a:ln w="38100" cap="rnd">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îṣlîḍe">
              <a:hlinkClick r:id="" action="ppaction://noaction"/>
              <a:extLst>
                <a:ext uri="{FF2B5EF4-FFF2-40B4-BE49-F238E27FC236}">
                  <a16:creationId xmlns:a16="http://schemas.microsoft.com/office/drawing/2014/main" id="{39F9EF82-8306-4BE3-9FA2-BEE50402D9D3}"/>
                </a:ext>
              </a:extLst>
            </p:cNvPr>
            <p:cNvSpPr/>
            <p:nvPr/>
          </p:nvSpPr>
          <p:spPr>
            <a:xfrm>
              <a:off x="8801631" y="2913276"/>
              <a:ext cx="2469619" cy="792022"/>
            </a:xfrm>
            <a:prstGeom prst="rect">
              <a:avLst/>
            </a:prstGeom>
          </p:spPr>
          <p:txBody>
            <a:bodyPr wrap="square" anchor="ctr" anchorCtr="0">
              <a:normAutofit/>
            </a:bodyPr>
            <a:lstStyle/>
            <a:p>
              <a:pPr lvl="0"/>
              <a:r>
                <a:rPr lang="en-US" altLang="zh-CN" b="1" dirty="0">
                  <a:solidFill>
                    <a:srgbClr val="92D050"/>
                  </a:solidFill>
                </a:rPr>
                <a:t>Cache</a:t>
              </a:r>
              <a:r>
                <a:rPr lang="zh-CN" altLang="en-US" b="1" dirty="0">
                  <a:solidFill>
                    <a:srgbClr val="92D050"/>
                  </a:solidFill>
                </a:rPr>
                <a:t>保存着从内存提取出来的缓存行</a:t>
              </a:r>
            </a:p>
          </p:txBody>
        </p:sp>
      </p:grpSp>
      <p:grpSp>
        <p:nvGrpSpPr>
          <p:cNvPr id="11" name="组合 10">
            <a:extLst>
              <a:ext uri="{FF2B5EF4-FFF2-40B4-BE49-F238E27FC236}">
                <a16:creationId xmlns:a16="http://schemas.microsoft.com/office/drawing/2014/main" id="{C2EC724E-74C5-41C6-B164-5378AA59217D}"/>
              </a:ext>
            </a:extLst>
          </p:cNvPr>
          <p:cNvGrpSpPr/>
          <p:nvPr/>
        </p:nvGrpSpPr>
        <p:grpSpPr>
          <a:xfrm>
            <a:off x="8880296" y="3884665"/>
            <a:ext cx="2549704" cy="1080000"/>
            <a:chOff x="8905696" y="4005315"/>
            <a:chExt cx="2549704" cy="1080000"/>
          </a:xfrm>
        </p:grpSpPr>
        <p:sp>
          <p:nvSpPr>
            <p:cNvPr id="24" name="右大括号 23">
              <a:extLst>
                <a:ext uri="{FF2B5EF4-FFF2-40B4-BE49-F238E27FC236}">
                  <a16:creationId xmlns:a16="http://schemas.microsoft.com/office/drawing/2014/main" id="{97AA38BB-3118-4436-AD0D-9818C2CDDC7D}"/>
                </a:ext>
              </a:extLst>
            </p:cNvPr>
            <p:cNvSpPr>
              <a:spLocks noChangeAspect="1"/>
            </p:cNvSpPr>
            <p:nvPr/>
          </p:nvSpPr>
          <p:spPr>
            <a:xfrm>
              <a:off x="8905696" y="4005315"/>
              <a:ext cx="210133" cy="1080000"/>
            </a:xfrm>
            <a:prstGeom prst="rightBrace">
              <a:avLst>
                <a:gd name="adj1" fmla="val 53194"/>
                <a:gd name="adj2" fmla="val 50000"/>
              </a:avLst>
            </a:prstGeom>
            <a:ln w="3810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îṣlîḍe">
              <a:hlinkClick r:id="" action="ppaction://noaction"/>
              <a:extLst>
                <a:ext uri="{FF2B5EF4-FFF2-40B4-BE49-F238E27FC236}">
                  <a16:creationId xmlns:a16="http://schemas.microsoft.com/office/drawing/2014/main" id="{825E1186-6F60-45C4-8508-1B44E646BD4D}"/>
                </a:ext>
              </a:extLst>
            </p:cNvPr>
            <p:cNvSpPr/>
            <p:nvPr/>
          </p:nvSpPr>
          <p:spPr>
            <a:xfrm>
              <a:off x="9370992" y="4203138"/>
              <a:ext cx="2084408" cy="792022"/>
            </a:xfrm>
            <a:prstGeom prst="rect">
              <a:avLst/>
            </a:prstGeom>
          </p:spPr>
          <p:txBody>
            <a:bodyPr wrap="square" anchor="ctr" anchorCtr="0">
              <a:normAutofit/>
            </a:bodyPr>
            <a:lstStyle/>
            <a:p>
              <a:pPr lvl="0"/>
              <a:r>
                <a:rPr lang="zh-CN" altLang="en-US" b="1" dirty="0">
                  <a:solidFill>
                    <a:srgbClr val="00B0F0"/>
                  </a:solidFill>
                </a:rPr>
                <a:t>内存保存着从硬盘提取出来的磁盘块</a:t>
              </a:r>
            </a:p>
          </p:txBody>
        </p:sp>
      </p:grpSp>
      <p:grpSp>
        <p:nvGrpSpPr>
          <p:cNvPr id="21" name="组合 20">
            <a:extLst>
              <a:ext uri="{FF2B5EF4-FFF2-40B4-BE49-F238E27FC236}">
                <a16:creationId xmlns:a16="http://schemas.microsoft.com/office/drawing/2014/main" id="{D7CAF434-8E88-40C1-82A0-3F5520DCE376}"/>
              </a:ext>
            </a:extLst>
          </p:cNvPr>
          <p:cNvGrpSpPr/>
          <p:nvPr/>
        </p:nvGrpSpPr>
        <p:grpSpPr>
          <a:xfrm>
            <a:off x="327603" y="936739"/>
            <a:ext cx="2603882" cy="2292350"/>
            <a:chOff x="143453" y="1057389"/>
            <a:chExt cx="2603882" cy="2292350"/>
          </a:xfrm>
        </p:grpSpPr>
        <p:sp>
          <p:nvSpPr>
            <p:cNvPr id="13" name="箭头: 上 12">
              <a:extLst>
                <a:ext uri="{FF2B5EF4-FFF2-40B4-BE49-F238E27FC236}">
                  <a16:creationId xmlns:a16="http://schemas.microsoft.com/office/drawing/2014/main" id="{6B12C03B-42C2-47B5-B8AA-0D5EFE51DA26}"/>
                </a:ext>
              </a:extLst>
            </p:cNvPr>
            <p:cNvSpPr/>
            <p:nvPr/>
          </p:nvSpPr>
          <p:spPr>
            <a:xfrm>
              <a:off x="2226635" y="1057389"/>
              <a:ext cx="520700" cy="2292350"/>
            </a:xfrm>
            <a:prstGeom prst="upArrow">
              <a:avLst/>
            </a:prstGeom>
            <a:gradFill>
              <a:gsLst>
                <a:gs pos="0">
                  <a:srgbClr val="FFC000"/>
                </a:gs>
                <a:gs pos="63000">
                  <a:srgbClr val="92D050">
                    <a:alpha val="60000"/>
                  </a:srgbClr>
                </a:gs>
                <a:gs pos="34000">
                  <a:srgbClr val="FFC000">
                    <a:alpha val="68000"/>
                  </a:srgbClr>
                </a:gs>
                <a:gs pos="100000">
                  <a:srgbClr val="92D050"/>
                </a:gs>
              </a:gsLst>
              <a:lin ang="5400000" scaled="1"/>
            </a:gra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37" name="îṣlîḍe">
              <a:hlinkClick r:id="" action="ppaction://noaction"/>
              <a:extLst>
                <a:ext uri="{FF2B5EF4-FFF2-40B4-BE49-F238E27FC236}">
                  <a16:creationId xmlns:a16="http://schemas.microsoft.com/office/drawing/2014/main" id="{0371428F-ACFA-4B18-A038-7F0BCD29E5ED}"/>
                </a:ext>
              </a:extLst>
            </p:cNvPr>
            <p:cNvSpPr/>
            <p:nvPr/>
          </p:nvSpPr>
          <p:spPr>
            <a:xfrm>
              <a:off x="143453" y="1772034"/>
              <a:ext cx="1961021" cy="1141242"/>
            </a:xfrm>
            <a:prstGeom prst="rect">
              <a:avLst/>
            </a:prstGeom>
          </p:spPr>
          <p:txBody>
            <a:bodyPr wrap="square" anchor="ctr" anchorCtr="0">
              <a:normAutofit/>
            </a:bodyPr>
            <a:lstStyle/>
            <a:p>
              <a:pPr lvl="0" algn="r"/>
              <a:r>
                <a:rPr lang="zh-CN" altLang="en-US" b="1" dirty="0"/>
                <a:t>存储空间更小</a:t>
              </a:r>
              <a:endParaRPr lang="en-US" altLang="zh-CN" b="1" dirty="0"/>
            </a:p>
            <a:p>
              <a:pPr lvl="0" algn="r"/>
              <a:r>
                <a:rPr lang="zh-CN" altLang="en-US" b="1" dirty="0"/>
                <a:t>读取速度更快</a:t>
              </a:r>
              <a:endParaRPr lang="en-US" altLang="zh-CN" b="1" dirty="0"/>
            </a:p>
            <a:p>
              <a:pPr lvl="0" algn="r"/>
              <a:r>
                <a:rPr lang="zh-CN" altLang="en-US" b="1" dirty="0"/>
                <a:t>单字节成本更高</a:t>
              </a:r>
            </a:p>
          </p:txBody>
        </p:sp>
      </p:grpSp>
      <p:grpSp>
        <p:nvGrpSpPr>
          <p:cNvPr id="22" name="组合 21">
            <a:extLst>
              <a:ext uri="{FF2B5EF4-FFF2-40B4-BE49-F238E27FC236}">
                <a16:creationId xmlns:a16="http://schemas.microsoft.com/office/drawing/2014/main" id="{CADDA7E1-FF7B-4BB6-AA6D-B408CDF060F9}"/>
              </a:ext>
            </a:extLst>
          </p:cNvPr>
          <p:cNvGrpSpPr/>
          <p:nvPr/>
        </p:nvGrpSpPr>
        <p:grpSpPr>
          <a:xfrm>
            <a:off x="327603" y="3332324"/>
            <a:ext cx="2603882" cy="2292350"/>
            <a:chOff x="143453" y="3452974"/>
            <a:chExt cx="2603882" cy="2292350"/>
          </a:xfrm>
        </p:grpSpPr>
        <p:sp>
          <p:nvSpPr>
            <p:cNvPr id="36" name="箭头: 上 35">
              <a:extLst>
                <a:ext uri="{FF2B5EF4-FFF2-40B4-BE49-F238E27FC236}">
                  <a16:creationId xmlns:a16="http://schemas.microsoft.com/office/drawing/2014/main" id="{890FF8FB-7187-405F-918C-6938DAF9B8C8}"/>
                </a:ext>
              </a:extLst>
            </p:cNvPr>
            <p:cNvSpPr/>
            <p:nvPr/>
          </p:nvSpPr>
          <p:spPr>
            <a:xfrm flipV="1">
              <a:off x="2226635" y="3452974"/>
              <a:ext cx="520700" cy="2292350"/>
            </a:xfrm>
            <a:prstGeom prst="upArrow">
              <a:avLst/>
            </a:prstGeom>
            <a:gradFill>
              <a:gsLst>
                <a:gs pos="0">
                  <a:srgbClr val="FFFF00"/>
                </a:gs>
                <a:gs pos="75000">
                  <a:srgbClr val="00B0F0">
                    <a:alpha val="47000"/>
                  </a:srgbClr>
                </a:gs>
                <a:gs pos="51000">
                  <a:srgbClr val="FFFF00">
                    <a:alpha val="67000"/>
                  </a:srgbClr>
                </a:gs>
                <a:gs pos="100000">
                  <a:srgbClr val="00B0F0"/>
                </a:gs>
              </a:gsLst>
              <a:lin ang="5400000" scaled="1"/>
            </a:gra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38" name="îṣlîḍe">
              <a:hlinkClick r:id="" action="ppaction://noaction"/>
              <a:extLst>
                <a:ext uri="{FF2B5EF4-FFF2-40B4-BE49-F238E27FC236}">
                  <a16:creationId xmlns:a16="http://schemas.microsoft.com/office/drawing/2014/main" id="{DB813A46-7C21-47B8-883F-7391F147A0B6}"/>
                </a:ext>
              </a:extLst>
            </p:cNvPr>
            <p:cNvSpPr/>
            <p:nvPr/>
          </p:nvSpPr>
          <p:spPr>
            <a:xfrm>
              <a:off x="143453" y="3889739"/>
              <a:ext cx="1961021" cy="1141242"/>
            </a:xfrm>
            <a:prstGeom prst="rect">
              <a:avLst/>
            </a:prstGeom>
          </p:spPr>
          <p:txBody>
            <a:bodyPr wrap="square" anchor="ctr" anchorCtr="0">
              <a:normAutofit/>
            </a:bodyPr>
            <a:lstStyle/>
            <a:p>
              <a:pPr lvl="0" algn="r"/>
              <a:r>
                <a:rPr lang="zh-CN" altLang="en-US" b="1" dirty="0"/>
                <a:t>存储空间更大</a:t>
              </a:r>
              <a:endParaRPr lang="en-US" altLang="zh-CN" b="1" dirty="0"/>
            </a:p>
            <a:p>
              <a:pPr lvl="0" algn="r"/>
              <a:r>
                <a:rPr lang="zh-CN" altLang="en-US" b="1" dirty="0"/>
                <a:t>读取速度更慢</a:t>
              </a:r>
              <a:endParaRPr lang="en-US" altLang="zh-CN" b="1" dirty="0"/>
            </a:p>
            <a:p>
              <a:pPr lvl="0" algn="r"/>
              <a:r>
                <a:rPr lang="zh-CN" altLang="en-US" b="1" dirty="0"/>
                <a:t>单字节成本更低</a:t>
              </a:r>
            </a:p>
          </p:txBody>
        </p:sp>
      </p:grpSp>
      <p:grpSp>
        <p:nvGrpSpPr>
          <p:cNvPr id="29" name="组合 28">
            <a:extLst>
              <a:ext uri="{FF2B5EF4-FFF2-40B4-BE49-F238E27FC236}">
                <a16:creationId xmlns:a16="http://schemas.microsoft.com/office/drawing/2014/main" id="{49F36EC5-3327-4ACC-8B88-D442C77B19E9}"/>
              </a:ext>
            </a:extLst>
          </p:cNvPr>
          <p:cNvGrpSpPr/>
          <p:nvPr/>
        </p:nvGrpSpPr>
        <p:grpSpPr>
          <a:xfrm>
            <a:off x="594232" y="5597680"/>
            <a:ext cx="11000869" cy="870132"/>
            <a:chOff x="594232" y="5597680"/>
            <a:chExt cx="11000869" cy="870132"/>
          </a:xfrm>
        </p:grpSpPr>
        <p:sp>
          <p:nvSpPr>
            <p:cNvPr id="42" name="ïṣḷiďê">
              <a:extLst>
                <a:ext uri="{FF2B5EF4-FFF2-40B4-BE49-F238E27FC236}">
                  <a16:creationId xmlns:a16="http://schemas.microsoft.com/office/drawing/2014/main" id="{B490E693-CC59-4B4A-AB8C-C55E40489783}"/>
                </a:ext>
              </a:extLst>
            </p:cNvPr>
            <p:cNvSpPr txBox="1"/>
            <p:nvPr/>
          </p:nvSpPr>
          <p:spPr>
            <a:xfrm>
              <a:off x="2616117" y="5621074"/>
              <a:ext cx="8978984" cy="846738"/>
            </a:xfrm>
            <a:prstGeom prst="rect">
              <a:avLst/>
            </a:prstGeom>
            <a:noFill/>
            <a:ln>
              <a:noFill/>
            </a:ln>
          </p:spPr>
          <p:txBody>
            <a:bodyPr wrap="square" lIns="91440" tIns="45720" rIns="0" bIns="45720" anchor="t" anchorCtr="0">
              <a:noAutofit/>
            </a:bodyPr>
            <a:lstStyle/>
            <a:p>
              <a:pPr marL="285750" indent="-285750">
                <a:buFont typeface="Wingdings" panose="05000000000000000000" pitchFamily="2" charset="2"/>
                <a:buChar char="Ø"/>
              </a:pPr>
              <a:r>
                <a:rPr lang="zh-CN" altLang="en-US" spc="100" dirty="0">
                  <a:solidFill>
                    <a:schemeClr val="tx1">
                      <a:lumMod val="65000"/>
                      <a:lumOff val="35000"/>
                    </a:schemeClr>
                  </a:solidFill>
                </a:rPr>
                <a:t>时间局部性：处理器执行过的同一段代码很可能在不远的将来再被多次执行</a:t>
              </a:r>
              <a:endParaRPr lang="en-US" altLang="zh-CN" spc="100" dirty="0">
                <a:solidFill>
                  <a:schemeClr val="tx1">
                    <a:lumMod val="65000"/>
                    <a:lumOff val="35000"/>
                  </a:schemeClr>
                </a:solidFill>
              </a:endParaRPr>
            </a:p>
            <a:p>
              <a:pPr marL="285750" indent="-285750">
                <a:buFont typeface="Wingdings" panose="05000000000000000000" pitchFamily="2" charset="2"/>
                <a:buChar char="Ø"/>
              </a:pPr>
              <a:r>
                <a:rPr lang="zh-CN" altLang="en-US" spc="100" dirty="0">
                  <a:solidFill>
                    <a:schemeClr val="tx1">
                      <a:lumMod val="65000"/>
                      <a:lumOff val="35000"/>
                    </a:schemeClr>
                  </a:solidFill>
                </a:rPr>
                <a:t>空间局部性：处理器访问的数据可能在不久的将来访问其附近的内存位置的数据</a:t>
              </a:r>
            </a:p>
          </p:txBody>
        </p:sp>
        <p:sp>
          <p:nvSpPr>
            <p:cNvPr id="43" name="îṣlîḍe">
              <a:hlinkClick r:id="" action="ppaction://noaction"/>
              <a:extLst>
                <a:ext uri="{FF2B5EF4-FFF2-40B4-BE49-F238E27FC236}">
                  <a16:creationId xmlns:a16="http://schemas.microsoft.com/office/drawing/2014/main" id="{747EC882-46FE-473B-B3D4-17E5EF2C79D1}"/>
                </a:ext>
              </a:extLst>
            </p:cNvPr>
            <p:cNvSpPr/>
            <p:nvPr/>
          </p:nvSpPr>
          <p:spPr>
            <a:xfrm>
              <a:off x="955365" y="5597680"/>
              <a:ext cx="3002629" cy="446763"/>
            </a:xfrm>
            <a:prstGeom prst="rect">
              <a:avLst/>
            </a:prstGeom>
          </p:spPr>
          <p:txBody>
            <a:bodyPr wrap="square" anchor="ctr" anchorCtr="0">
              <a:normAutofit/>
            </a:bodyPr>
            <a:lstStyle/>
            <a:p>
              <a:pPr lvl="0"/>
              <a:r>
                <a:rPr lang="zh-CN" altLang="en-US" sz="2000" b="1" spc="100" dirty="0">
                  <a:solidFill>
                    <a:schemeClr val="accent4"/>
                  </a:solidFill>
                </a:rPr>
                <a:t>局部性原理：</a:t>
              </a:r>
            </a:p>
          </p:txBody>
        </p:sp>
        <p:grpSp>
          <p:nvGrpSpPr>
            <p:cNvPr id="65" name="组合 64">
              <a:extLst>
                <a:ext uri="{FF2B5EF4-FFF2-40B4-BE49-F238E27FC236}">
                  <a16:creationId xmlns:a16="http://schemas.microsoft.com/office/drawing/2014/main" id="{3BA455E9-B780-4BFF-B346-784265DE3AEB}"/>
                </a:ext>
              </a:extLst>
            </p:cNvPr>
            <p:cNvGrpSpPr>
              <a:grpSpLocks noChangeAspect="1"/>
            </p:cNvGrpSpPr>
            <p:nvPr/>
          </p:nvGrpSpPr>
          <p:grpSpPr>
            <a:xfrm>
              <a:off x="594232" y="5621074"/>
              <a:ext cx="361146" cy="386571"/>
              <a:chOff x="22153116" y="3278716"/>
              <a:chExt cx="492552" cy="527227"/>
            </a:xfrm>
            <a:solidFill>
              <a:schemeClr val="accent4"/>
            </a:solidFill>
          </p:grpSpPr>
          <p:sp>
            <p:nvSpPr>
              <p:cNvPr id="66" name="任意多边形: 形状 65">
                <a:extLst>
                  <a:ext uri="{FF2B5EF4-FFF2-40B4-BE49-F238E27FC236}">
                    <a16:creationId xmlns:a16="http://schemas.microsoft.com/office/drawing/2014/main" id="{F58A2C15-B1EA-4024-90B7-C224084C07E5}"/>
                  </a:ext>
                </a:extLst>
              </p:cNvPr>
              <p:cNvSpPr/>
              <p:nvPr/>
            </p:nvSpPr>
            <p:spPr>
              <a:xfrm>
                <a:off x="22493775" y="3278716"/>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任意多边形: 形状 66">
                <a:extLst>
                  <a:ext uri="{FF2B5EF4-FFF2-40B4-BE49-F238E27FC236}">
                    <a16:creationId xmlns:a16="http://schemas.microsoft.com/office/drawing/2014/main" id="{DEDF323E-B4B6-4E94-8B42-EB97DFACEC74}"/>
                  </a:ext>
                </a:extLst>
              </p:cNvPr>
              <p:cNvSpPr/>
              <p:nvPr/>
            </p:nvSpPr>
            <p:spPr>
              <a:xfrm>
                <a:off x="22493775" y="3464832"/>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8" name="任意多边形: 形状 67">
                <a:extLst>
                  <a:ext uri="{FF2B5EF4-FFF2-40B4-BE49-F238E27FC236}">
                    <a16:creationId xmlns:a16="http://schemas.microsoft.com/office/drawing/2014/main" id="{4651E805-335F-430F-85A5-82602EF48A19}"/>
                  </a:ext>
                </a:extLst>
              </p:cNvPr>
              <p:cNvSpPr/>
              <p:nvPr/>
            </p:nvSpPr>
            <p:spPr>
              <a:xfrm>
                <a:off x="22493793" y="3654068"/>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任意多边形: 形状 68">
                <a:extLst>
                  <a:ext uri="{FF2B5EF4-FFF2-40B4-BE49-F238E27FC236}">
                    <a16:creationId xmlns:a16="http://schemas.microsoft.com/office/drawing/2014/main" id="{02E71EC3-D84E-4CAA-9C99-62E303E832E7}"/>
                  </a:ext>
                </a:extLst>
              </p:cNvPr>
              <p:cNvSpPr/>
              <p:nvPr/>
            </p:nvSpPr>
            <p:spPr>
              <a:xfrm>
                <a:off x="22153151" y="3311964"/>
                <a:ext cx="303752"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任意多边形: 形状 69">
                <a:extLst>
                  <a:ext uri="{FF2B5EF4-FFF2-40B4-BE49-F238E27FC236}">
                    <a16:creationId xmlns:a16="http://schemas.microsoft.com/office/drawing/2014/main" id="{AF92F25D-C7AC-4FA3-A6DD-296551C2047D}"/>
                  </a:ext>
                </a:extLst>
              </p:cNvPr>
              <p:cNvSpPr/>
              <p:nvPr/>
            </p:nvSpPr>
            <p:spPr>
              <a:xfrm>
                <a:off x="22153135" y="3492324"/>
                <a:ext cx="303752"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任意多边形: 形状 70">
                <a:extLst>
                  <a:ext uri="{FF2B5EF4-FFF2-40B4-BE49-F238E27FC236}">
                    <a16:creationId xmlns:a16="http://schemas.microsoft.com/office/drawing/2014/main" id="{AA05AFA5-0F94-40E7-BDB6-DEAEC535ACCD}"/>
                  </a:ext>
                </a:extLst>
              </p:cNvPr>
              <p:cNvSpPr/>
              <p:nvPr/>
            </p:nvSpPr>
            <p:spPr>
              <a:xfrm>
                <a:off x="22153116" y="3687788"/>
                <a:ext cx="303752"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任意多边形: 形状 71">
                <a:extLst>
                  <a:ext uri="{FF2B5EF4-FFF2-40B4-BE49-F238E27FC236}">
                    <a16:creationId xmlns:a16="http://schemas.microsoft.com/office/drawing/2014/main" id="{44F1685A-527B-476D-B395-5223CDCCEB3C}"/>
                  </a:ext>
                </a:extLst>
              </p:cNvPr>
              <p:cNvSpPr/>
              <p:nvPr/>
            </p:nvSpPr>
            <p:spPr>
              <a:xfrm>
                <a:off x="22162567" y="3388375"/>
                <a:ext cx="286877"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3" name="任意多边形: 形状 72">
                <a:extLst>
                  <a:ext uri="{FF2B5EF4-FFF2-40B4-BE49-F238E27FC236}">
                    <a16:creationId xmlns:a16="http://schemas.microsoft.com/office/drawing/2014/main" id="{356D696E-6148-4DD9-A6CB-41E2821111E2}"/>
                  </a:ext>
                </a:extLst>
              </p:cNvPr>
              <p:cNvSpPr/>
              <p:nvPr/>
            </p:nvSpPr>
            <p:spPr>
              <a:xfrm>
                <a:off x="22162567" y="3568719"/>
                <a:ext cx="286877"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任意多边形: 形状 73">
                <a:extLst>
                  <a:ext uri="{FF2B5EF4-FFF2-40B4-BE49-F238E27FC236}">
                    <a16:creationId xmlns:a16="http://schemas.microsoft.com/office/drawing/2014/main" id="{DDC74FBD-AE6D-41CC-835E-1AAF2ECEF381}"/>
                  </a:ext>
                </a:extLst>
              </p:cNvPr>
              <p:cNvSpPr/>
              <p:nvPr/>
            </p:nvSpPr>
            <p:spPr>
              <a:xfrm>
                <a:off x="22162542" y="3764179"/>
                <a:ext cx="286876"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任意多边形: 形状 74">
                <a:extLst>
                  <a:ext uri="{FF2B5EF4-FFF2-40B4-BE49-F238E27FC236}">
                    <a16:creationId xmlns:a16="http://schemas.microsoft.com/office/drawing/2014/main" id="{F8515B1D-3ECA-41AF-9B49-48CD28B14D9B}"/>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Tree>
    <p:extLst>
      <p:ext uri="{BB962C8B-B14F-4D97-AF65-F5344CB8AC3E}">
        <p14:creationId xmlns:p14="http://schemas.microsoft.com/office/powerpoint/2010/main" val="25965028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anim calcmode="lin" valueType="num">
                                      <p:cBhvr>
                                        <p:cTn id="18" dur="500" fill="hold"/>
                                        <p:tgtEl>
                                          <p:spTgt spid="29"/>
                                        </p:tgtEl>
                                        <p:attrNameLst>
                                          <p:attrName>ppt_x</p:attrName>
                                        </p:attrNameLst>
                                      </p:cBhvr>
                                      <p:tavLst>
                                        <p:tav tm="0">
                                          <p:val>
                                            <p:strVal val="#ppt_x"/>
                                          </p:val>
                                        </p:tav>
                                        <p:tav tm="100000">
                                          <p:val>
                                            <p:strVal val="#ppt_x"/>
                                          </p:val>
                                        </p:tav>
                                      </p:tavLst>
                                    </p:anim>
                                    <p:anim calcmode="lin" valueType="num">
                                      <p:cBhvr>
                                        <p:cTn id="19"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565651" y="2925486"/>
            <a:ext cx="6914815" cy="97039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华文琥珀" panose="02010800040101010101" pitchFamily="2" charset="-122"/>
                <a:ea typeface="华文琥珀" panose="02010800040101010101" pitchFamily="2" charset="-122"/>
              </a:rPr>
              <a:t>探讨时间</a:t>
            </a:r>
          </a:p>
        </p:txBody>
      </p:sp>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FA7079C-1119-4CEE-BF8E-BF989FDFFCAE}"/>
              </a:ext>
            </a:extLst>
          </p:cNvPr>
          <p:cNvGrpSpPr/>
          <p:nvPr/>
        </p:nvGrpSpPr>
        <p:grpSpPr>
          <a:xfrm>
            <a:off x="6751619" y="2669721"/>
            <a:ext cx="1110588" cy="1171575"/>
            <a:chOff x="9038676" y="2453000"/>
            <a:chExt cx="473036" cy="525437"/>
          </a:xfrm>
          <a:solidFill>
            <a:schemeClr val="bg1"/>
          </a:solidFill>
        </p:grpSpPr>
        <p:sp>
          <p:nvSpPr>
            <p:cNvPr id="9" name="任意多边形: 形状 8">
              <a:extLst>
                <a:ext uri="{FF2B5EF4-FFF2-40B4-BE49-F238E27FC236}">
                  <a16:creationId xmlns:a16="http://schemas.microsoft.com/office/drawing/2014/main" id="{013E4C53-101C-4282-B164-F4582F5E9298}"/>
                </a:ext>
              </a:extLst>
            </p:cNvPr>
            <p:cNvSpPr/>
            <p:nvPr/>
          </p:nvSpPr>
          <p:spPr>
            <a:xfrm>
              <a:off x="9122895" y="2539687"/>
              <a:ext cx="303750" cy="438750"/>
            </a:xfrm>
            <a:custGeom>
              <a:avLst/>
              <a:gdLst>
                <a:gd name="connsiteX0" fmla="*/ 166421 w 303750"/>
                <a:gd name="connsiteY0" fmla="*/ 0 h 438750"/>
                <a:gd name="connsiteX1" fmla="*/ 147167 w 303750"/>
                <a:gd name="connsiteY1" fmla="*/ 0 h 438750"/>
                <a:gd name="connsiteX2" fmla="*/ 0 w 303750"/>
                <a:gd name="connsiteY2" fmla="*/ 157309 h 438750"/>
                <a:gd name="connsiteX3" fmla="*/ 69221 w 303750"/>
                <a:gd name="connsiteY3" fmla="*/ 287938 h 438750"/>
                <a:gd name="connsiteX4" fmla="*/ 69221 w 303750"/>
                <a:gd name="connsiteY4" fmla="*/ 333197 h 438750"/>
                <a:gd name="connsiteX5" fmla="*/ 81793 w 303750"/>
                <a:gd name="connsiteY5" fmla="*/ 356619 h 438750"/>
                <a:gd name="connsiteX6" fmla="*/ 85050 w 303750"/>
                <a:gd name="connsiteY6" fmla="*/ 362273 h 438750"/>
                <a:gd name="connsiteX7" fmla="*/ 82502 w 303750"/>
                <a:gd name="connsiteY7" fmla="*/ 368246 h 438750"/>
                <a:gd name="connsiteX8" fmla="*/ 70673 w 303750"/>
                <a:gd name="connsiteY8" fmla="*/ 381257 h 438750"/>
                <a:gd name="connsiteX9" fmla="*/ 70673 w 303750"/>
                <a:gd name="connsiteY9" fmla="*/ 410434 h 438750"/>
                <a:gd name="connsiteX10" fmla="*/ 82502 w 303750"/>
                <a:gd name="connsiteY10" fmla="*/ 422246 h 438750"/>
                <a:gd name="connsiteX11" fmla="*/ 90416 w 303750"/>
                <a:gd name="connsiteY11" fmla="*/ 422246 h 438750"/>
                <a:gd name="connsiteX12" fmla="*/ 101351 w 303750"/>
                <a:gd name="connsiteY12" fmla="*/ 427478 h 438750"/>
                <a:gd name="connsiteX13" fmla="*/ 156802 w 303750"/>
                <a:gd name="connsiteY13" fmla="*/ 450225 h 438750"/>
                <a:gd name="connsiteX14" fmla="*/ 212237 w 303750"/>
                <a:gd name="connsiteY14" fmla="*/ 427478 h 438750"/>
                <a:gd name="connsiteX15" fmla="*/ 223172 w 303750"/>
                <a:gd name="connsiteY15" fmla="*/ 422246 h 438750"/>
                <a:gd name="connsiteX16" fmla="*/ 231086 w 303750"/>
                <a:gd name="connsiteY16" fmla="*/ 422246 h 438750"/>
                <a:gd name="connsiteX17" fmla="*/ 242916 w 303750"/>
                <a:gd name="connsiteY17" fmla="*/ 410434 h 438750"/>
                <a:gd name="connsiteX18" fmla="*/ 242916 w 303750"/>
                <a:gd name="connsiteY18" fmla="*/ 381257 h 438750"/>
                <a:gd name="connsiteX19" fmla="*/ 231086 w 303750"/>
                <a:gd name="connsiteY19" fmla="*/ 368246 h 438750"/>
                <a:gd name="connsiteX20" fmla="*/ 228555 w 303750"/>
                <a:gd name="connsiteY20" fmla="*/ 362273 h 438750"/>
                <a:gd name="connsiteX21" fmla="*/ 231812 w 303750"/>
                <a:gd name="connsiteY21" fmla="*/ 356619 h 438750"/>
                <a:gd name="connsiteX22" fmla="*/ 244367 w 303750"/>
                <a:gd name="connsiteY22" fmla="*/ 333197 h 438750"/>
                <a:gd name="connsiteX23" fmla="*/ 244367 w 303750"/>
                <a:gd name="connsiteY23" fmla="*/ 287938 h 438750"/>
                <a:gd name="connsiteX24" fmla="*/ 313588 w 303750"/>
                <a:gd name="connsiteY24" fmla="*/ 157309 h 438750"/>
                <a:gd name="connsiteX25" fmla="*/ 166421 w 303750"/>
                <a:gd name="connsiteY25" fmla="*/ 0 h 438750"/>
                <a:gd name="connsiteX26" fmla="*/ 211478 w 303750"/>
                <a:gd name="connsiteY26" fmla="*/ 253699 h 438750"/>
                <a:gd name="connsiteX27" fmla="*/ 202652 w 303750"/>
                <a:gd name="connsiteY27" fmla="*/ 258272 h 438750"/>
                <a:gd name="connsiteX28" fmla="*/ 202652 w 303750"/>
                <a:gd name="connsiteY28" fmla="*/ 300274 h 438750"/>
                <a:gd name="connsiteX29" fmla="*/ 190688 w 303750"/>
                <a:gd name="connsiteY29" fmla="*/ 315107 h 438750"/>
                <a:gd name="connsiteX30" fmla="*/ 172091 w 303750"/>
                <a:gd name="connsiteY30" fmla="*/ 319022 h 438750"/>
                <a:gd name="connsiteX31" fmla="*/ 141514 w 303750"/>
                <a:gd name="connsiteY31" fmla="*/ 319022 h 438750"/>
                <a:gd name="connsiteX32" fmla="*/ 122918 w 303750"/>
                <a:gd name="connsiteY32" fmla="*/ 315107 h 438750"/>
                <a:gd name="connsiteX33" fmla="*/ 110953 w 303750"/>
                <a:gd name="connsiteY33" fmla="*/ 300274 h 438750"/>
                <a:gd name="connsiteX34" fmla="*/ 110953 w 303750"/>
                <a:gd name="connsiteY34" fmla="*/ 258255 h 438750"/>
                <a:gd name="connsiteX35" fmla="*/ 102128 w 303750"/>
                <a:gd name="connsiteY35" fmla="*/ 253682 h 438750"/>
                <a:gd name="connsiteX36" fmla="*/ 48516 w 303750"/>
                <a:gd name="connsiteY36" fmla="*/ 160161 h 438750"/>
                <a:gd name="connsiteX37" fmla="*/ 156802 w 303750"/>
                <a:gd name="connsiteY37" fmla="*/ 50676 h 438750"/>
                <a:gd name="connsiteX38" fmla="*/ 265073 w 303750"/>
                <a:gd name="connsiteY38" fmla="*/ 160161 h 438750"/>
                <a:gd name="connsiteX39" fmla="*/ 211478 w 303750"/>
                <a:gd name="connsiteY39" fmla="*/ 253699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3750" h="438750">
                  <a:moveTo>
                    <a:pt x="166421" y="0"/>
                  </a:moveTo>
                  <a:lnTo>
                    <a:pt x="147167" y="0"/>
                  </a:lnTo>
                  <a:cubicBezTo>
                    <a:pt x="65289" y="5181"/>
                    <a:pt x="0" y="73643"/>
                    <a:pt x="0" y="157309"/>
                  </a:cubicBezTo>
                  <a:cubicBezTo>
                    <a:pt x="0" y="214819"/>
                    <a:pt x="25380" y="260769"/>
                    <a:pt x="69221" y="287938"/>
                  </a:cubicBezTo>
                  <a:lnTo>
                    <a:pt x="69221" y="333197"/>
                  </a:lnTo>
                  <a:cubicBezTo>
                    <a:pt x="69221" y="346410"/>
                    <a:pt x="74132" y="351523"/>
                    <a:pt x="81793" y="356619"/>
                  </a:cubicBezTo>
                  <a:cubicBezTo>
                    <a:pt x="83700" y="357851"/>
                    <a:pt x="84915" y="359961"/>
                    <a:pt x="85050" y="362273"/>
                  </a:cubicBezTo>
                  <a:cubicBezTo>
                    <a:pt x="85185" y="364568"/>
                    <a:pt x="85404" y="367538"/>
                    <a:pt x="82502" y="368246"/>
                  </a:cubicBezTo>
                  <a:cubicBezTo>
                    <a:pt x="70639" y="368246"/>
                    <a:pt x="70673" y="381257"/>
                    <a:pt x="70673" y="381257"/>
                  </a:cubicBezTo>
                  <a:cubicBezTo>
                    <a:pt x="70673" y="386522"/>
                    <a:pt x="70673" y="410434"/>
                    <a:pt x="70673" y="410434"/>
                  </a:cubicBezTo>
                  <a:cubicBezTo>
                    <a:pt x="70673" y="416964"/>
                    <a:pt x="75954" y="422246"/>
                    <a:pt x="82502" y="422246"/>
                  </a:cubicBezTo>
                  <a:lnTo>
                    <a:pt x="90416" y="422246"/>
                  </a:lnTo>
                  <a:cubicBezTo>
                    <a:pt x="96744" y="422246"/>
                    <a:pt x="101351" y="427478"/>
                    <a:pt x="101351" y="427478"/>
                  </a:cubicBezTo>
                  <a:cubicBezTo>
                    <a:pt x="101351" y="427478"/>
                    <a:pt x="129178" y="450225"/>
                    <a:pt x="156802" y="450225"/>
                  </a:cubicBezTo>
                  <a:cubicBezTo>
                    <a:pt x="184815" y="450225"/>
                    <a:pt x="212237" y="427478"/>
                    <a:pt x="212237" y="427478"/>
                  </a:cubicBezTo>
                  <a:cubicBezTo>
                    <a:pt x="212237" y="427478"/>
                    <a:pt x="216844" y="422246"/>
                    <a:pt x="223172" y="422246"/>
                  </a:cubicBezTo>
                  <a:lnTo>
                    <a:pt x="231086" y="422246"/>
                  </a:lnTo>
                  <a:cubicBezTo>
                    <a:pt x="237651" y="422246"/>
                    <a:pt x="242916" y="416964"/>
                    <a:pt x="242916" y="410434"/>
                  </a:cubicBezTo>
                  <a:cubicBezTo>
                    <a:pt x="242916" y="410434"/>
                    <a:pt x="242916" y="386539"/>
                    <a:pt x="242916" y="381257"/>
                  </a:cubicBezTo>
                  <a:cubicBezTo>
                    <a:pt x="242916" y="381257"/>
                    <a:pt x="242949" y="368246"/>
                    <a:pt x="231086" y="368246"/>
                  </a:cubicBezTo>
                  <a:cubicBezTo>
                    <a:pt x="228184" y="367554"/>
                    <a:pt x="228420" y="364534"/>
                    <a:pt x="228555" y="362273"/>
                  </a:cubicBezTo>
                  <a:cubicBezTo>
                    <a:pt x="228724" y="359961"/>
                    <a:pt x="229905" y="357851"/>
                    <a:pt x="231812" y="356619"/>
                  </a:cubicBezTo>
                  <a:cubicBezTo>
                    <a:pt x="239456" y="351523"/>
                    <a:pt x="244367" y="346427"/>
                    <a:pt x="244367" y="333197"/>
                  </a:cubicBezTo>
                  <a:lnTo>
                    <a:pt x="244367" y="287938"/>
                  </a:lnTo>
                  <a:cubicBezTo>
                    <a:pt x="288208" y="260786"/>
                    <a:pt x="313588" y="214819"/>
                    <a:pt x="313588" y="157309"/>
                  </a:cubicBezTo>
                  <a:cubicBezTo>
                    <a:pt x="313588" y="73643"/>
                    <a:pt x="248333" y="5164"/>
                    <a:pt x="166421" y="0"/>
                  </a:cubicBezTo>
                  <a:close/>
                  <a:moveTo>
                    <a:pt x="211478" y="253699"/>
                  </a:moveTo>
                  <a:lnTo>
                    <a:pt x="202652" y="258272"/>
                  </a:lnTo>
                  <a:lnTo>
                    <a:pt x="202652" y="300274"/>
                  </a:lnTo>
                  <a:cubicBezTo>
                    <a:pt x="202652" y="307463"/>
                    <a:pt x="197674" y="313588"/>
                    <a:pt x="190688" y="315107"/>
                  </a:cubicBezTo>
                  <a:lnTo>
                    <a:pt x="172091" y="319022"/>
                  </a:lnTo>
                  <a:cubicBezTo>
                    <a:pt x="168953" y="319714"/>
                    <a:pt x="153968" y="322194"/>
                    <a:pt x="141514" y="319022"/>
                  </a:cubicBezTo>
                  <a:lnTo>
                    <a:pt x="122918" y="315107"/>
                  </a:lnTo>
                  <a:cubicBezTo>
                    <a:pt x="115931" y="313588"/>
                    <a:pt x="110953" y="307463"/>
                    <a:pt x="110953" y="300274"/>
                  </a:cubicBezTo>
                  <a:lnTo>
                    <a:pt x="110953" y="258255"/>
                  </a:lnTo>
                  <a:lnTo>
                    <a:pt x="102128" y="253682"/>
                  </a:lnTo>
                  <a:cubicBezTo>
                    <a:pt x="57814" y="230901"/>
                    <a:pt x="48516" y="190215"/>
                    <a:pt x="48516" y="160161"/>
                  </a:cubicBezTo>
                  <a:cubicBezTo>
                    <a:pt x="48516" y="99900"/>
                    <a:pt x="97031" y="50878"/>
                    <a:pt x="156802" y="50676"/>
                  </a:cubicBezTo>
                  <a:cubicBezTo>
                    <a:pt x="216557" y="50878"/>
                    <a:pt x="265073" y="99900"/>
                    <a:pt x="265073" y="160161"/>
                  </a:cubicBezTo>
                  <a:cubicBezTo>
                    <a:pt x="265073" y="190232"/>
                    <a:pt x="255774" y="230918"/>
                    <a:pt x="211478" y="25369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ADDA7188-65EC-4335-A87A-9B2E0D57B9FC}"/>
                </a:ext>
              </a:extLst>
            </p:cNvPr>
            <p:cNvSpPr/>
            <p:nvPr/>
          </p:nvSpPr>
          <p:spPr>
            <a:xfrm>
              <a:off x="9420525" y="2536256"/>
              <a:ext cx="50625" cy="50625"/>
            </a:xfrm>
            <a:custGeom>
              <a:avLst/>
              <a:gdLst>
                <a:gd name="connsiteX0" fmla="*/ 57809 w 50625"/>
                <a:gd name="connsiteY0" fmla="*/ 21352 h 50625"/>
                <a:gd name="connsiteX1" fmla="*/ 54839 w 50625"/>
                <a:gd name="connsiteY1" fmla="*/ 10468 h 50625"/>
                <a:gd name="connsiteX2" fmla="*/ 50417 w 50625"/>
                <a:gd name="connsiteY2" fmla="*/ 5051 h 50625"/>
                <a:gd name="connsiteX3" fmla="*/ 40309 w 50625"/>
                <a:gd name="connsiteY3" fmla="*/ 22 h 50625"/>
                <a:gd name="connsiteX4" fmla="*/ 29746 w 50625"/>
                <a:gd name="connsiteY4" fmla="*/ 3903 h 50625"/>
                <a:gd name="connsiteX5" fmla="*/ 4349 w 50625"/>
                <a:gd name="connsiteY5" fmla="*/ 28052 h 50625"/>
                <a:gd name="connsiteX6" fmla="*/ 3218 w 50625"/>
                <a:gd name="connsiteY6" fmla="*/ 47340 h 50625"/>
                <a:gd name="connsiteX7" fmla="*/ 4096 w 50625"/>
                <a:gd name="connsiteY7" fmla="*/ 48369 h 50625"/>
                <a:gd name="connsiteX8" fmla="*/ 23215 w 50625"/>
                <a:gd name="connsiteY8" fmla="*/ 51035 h 50625"/>
                <a:gd name="connsiteX9" fmla="*/ 51886 w 50625"/>
                <a:gd name="connsiteY9" fmla="*/ 30920 h 50625"/>
                <a:gd name="connsiteX10" fmla="*/ 57809 w 50625"/>
                <a:gd name="connsiteY10" fmla="*/ 2135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7809" y="21352"/>
                  </a:moveTo>
                  <a:cubicBezTo>
                    <a:pt x="58399" y="17488"/>
                    <a:pt x="57319" y="13556"/>
                    <a:pt x="54839" y="10468"/>
                  </a:cubicBezTo>
                  <a:cubicBezTo>
                    <a:pt x="53387" y="8645"/>
                    <a:pt x="51903" y="6857"/>
                    <a:pt x="50417" y="5051"/>
                  </a:cubicBezTo>
                  <a:cubicBezTo>
                    <a:pt x="47886" y="2064"/>
                    <a:pt x="44258" y="242"/>
                    <a:pt x="40309" y="22"/>
                  </a:cubicBezTo>
                  <a:cubicBezTo>
                    <a:pt x="36445" y="-197"/>
                    <a:pt x="32581" y="1220"/>
                    <a:pt x="29746" y="3903"/>
                  </a:cubicBezTo>
                  <a:lnTo>
                    <a:pt x="4349" y="28052"/>
                  </a:lnTo>
                  <a:cubicBezTo>
                    <a:pt x="-984" y="33198"/>
                    <a:pt x="-1473" y="41619"/>
                    <a:pt x="3218" y="47340"/>
                  </a:cubicBezTo>
                  <a:cubicBezTo>
                    <a:pt x="3539" y="47677"/>
                    <a:pt x="3775" y="48015"/>
                    <a:pt x="4096" y="48369"/>
                  </a:cubicBezTo>
                  <a:cubicBezTo>
                    <a:pt x="8753" y="54140"/>
                    <a:pt x="17106" y="55322"/>
                    <a:pt x="23215" y="51035"/>
                  </a:cubicBezTo>
                  <a:lnTo>
                    <a:pt x="51886" y="30920"/>
                  </a:lnTo>
                  <a:cubicBezTo>
                    <a:pt x="55075" y="28676"/>
                    <a:pt x="57218" y="25217"/>
                    <a:pt x="57809" y="2135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E6F76245-EF9F-4F45-9FB6-09423ED0ECF8}"/>
                </a:ext>
              </a:extLst>
            </p:cNvPr>
            <p:cNvSpPr/>
            <p:nvPr/>
          </p:nvSpPr>
          <p:spPr>
            <a:xfrm>
              <a:off x="9260846" y="2453000"/>
              <a:ext cx="33750" cy="50625"/>
            </a:xfrm>
            <a:custGeom>
              <a:avLst/>
              <a:gdLst>
                <a:gd name="connsiteX0" fmla="*/ 17383 w 33750"/>
                <a:gd name="connsiteY0" fmla="*/ 63332 h 50625"/>
                <a:gd name="connsiteX1" fmla="*/ 18666 w 33750"/>
                <a:gd name="connsiteY1" fmla="*/ 63315 h 50625"/>
                <a:gd name="connsiteX2" fmla="*/ 32706 w 33750"/>
                <a:gd name="connsiteY2" fmla="*/ 50051 h 50625"/>
                <a:gd name="connsiteX3" fmla="*/ 34950 w 33750"/>
                <a:gd name="connsiteY3" fmla="*/ 15086 h 50625"/>
                <a:gd name="connsiteX4" fmla="*/ 31136 w 33750"/>
                <a:gd name="connsiteY4" fmla="*/ 4506 h 50625"/>
                <a:gd name="connsiteX5" fmla="*/ 20859 w 33750"/>
                <a:gd name="connsiteY5" fmla="*/ 0 h 50625"/>
                <a:gd name="connsiteX6" fmla="*/ 13823 w 33750"/>
                <a:gd name="connsiteY6" fmla="*/ 68 h 50625"/>
                <a:gd name="connsiteX7" fmla="*/ 3613 w 33750"/>
                <a:gd name="connsiteY7" fmla="*/ 4793 h 50625"/>
                <a:gd name="connsiteX8" fmla="*/ 53 w 33750"/>
                <a:gd name="connsiteY8" fmla="*/ 15474 h 50625"/>
                <a:gd name="connsiteX9" fmla="*/ 3073 w 33750"/>
                <a:gd name="connsiteY9" fmla="*/ 50389 h 50625"/>
                <a:gd name="connsiteX10" fmla="*/ 17383 w 33750"/>
                <a:gd name="connsiteY10" fmla="*/ 6333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50" h="50625">
                  <a:moveTo>
                    <a:pt x="17383" y="63332"/>
                  </a:moveTo>
                  <a:cubicBezTo>
                    <a:pt x="17805" y="63315"/>
                    <a:pt x="18244" y="63315"/>
                    <a:pt x="18666" y="63315"/>
                  </a:cubicBezTo>
                  <a:cubicBezTo>
                    <a:pt x="26091" y="63264"/>
                    <a:pt x="32233" y="57476"/>
                    <a:pt x="32706" y="50051"/>
                  </a:cubicBezTo>
                  <a:lnTo>
                    <a:pt x="34950" y="15086"/>
                  </a:lnTo>
                  <a:cubicBezTo>
                    <a:pt x="35203" y="11188"/>
                    <a:pt x="33853" y="7358"/>
                    <a:pt x="31136" y="4506"/>
                  </a:cubicBezTo>
                  <a:cubicBezTo>
                    <a:pt x="28504" y="1637"/>
                    <a:pt x="24741" y="17"/>
                    <a:pt x="20859" y="0"/>
                  </a:cubicBezTo>
                  <a:cubicBezTo>
                    <a:pt x="18497" y="0"/>
                    <a:pt x="16168" y="17"/>
                    <a:pt x="13823" y="68"/>
                  </a:cubicBezTo>
                  <a:cubicBezTo>
                    <a:pt x="9924" y="169"/>
                    <a:pt x="6212" y="1873"/>
                    <a:pt x="3613" y="4793"/>
                  </a:cubicBezTo>
                  <a:cubicBezTo>
                    <a:pt x="1014" y="7712"/>
                    <a:pt x="-285" y="11593"/>
                    <a:pt x="53" y="15474"/>
                  </a:cubicBezTo>
                  <a:lnTo>
                    <a:pt x="3073" y="50389"/>
                  </a:lnTo>
                  <a:cubicBezTo>
                    <a:pt x="3714" y="57780"/>
                    <a:pt x="9958" y="63433"/>
                    <a:pt x="17383" y="6333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EFFE2288-E629-4244-94DB-1F7A100F9D79}"/>
                </a:ext>
              </a:extLst>
            </p:cNvPr>
            <p:cNvSpPr/>
            <p:nvPr/>
          </p:nvSpPr>
          <p:spPr>
            <a:xfrm>
              <a:off x="9038676" y="2732680"/>
              <a:ext cx="50625" cy="33750"/>
            </a:xfrm>
            <a:custGeom>
              <a:avLst/>
              <a:gdLst>
                <a:gd name="connsiteX0" fmla="*/ 62585 w 50625"/>
                <a:gd name="connsiteY0" fmla="*/ 10890 h 33750"/>
                <a:gd name="connsiteX1" fmla="*/ 46537 w 50625"/>
                <a:gd name="connsiteY1" fmla="*/ 175 h 33750"/>
                <a:gd name="connsiteX2" fmla="*/ 11927 w 50625"/>
                <a:gd name="connsiteY2" fmla="*/ 5862 h 33750"/>
                <a:gd name="connsiteX3" fmla="*/ 2443 w 50625"/>
                <a:gd name="connsiteY3" fmla="*/ 11903 h 33750"/>
                <a:gd name="connsiteX4" fmla="*/ 334 w 50625"/>
                <a:gd name="connsiteY4" fmla="*/ 22939 h 33750"/>
                <a:gd name="connsiteX5" fmla="*/ 1987 w 50625"/>
                <a:gd name="connsiteY5" fmla="*/ 29740 h 33750"/>
                <a:gd name="connsiteX6" fmla="*/ 8855 w 50625"/>
                <a:gd name="connsiteY6" fmla="*/ 38599 h 33750"/>
                <a:gd name="connsiteX7" fmla="*/ 20060 w 50625"/>
                <a:gd name="connsiteY7" fmla="*/ 39645 h 33750"/>
                <a:gd name="connsiteX8" fmla="*/ 53439 w 50625"/>
                <a:gd name="connsiteY8" fmla="*/ 28930 h 33750"/>
                <a:gd name="connsiteX9" fmla="*/ 62889 w 50625"/>
                <a:gd name="connsiteY9" fmla="*/ 12089 h 33750"/>
                <a:gd name="connsiteX10" fmla="*/ 62585 w 50625"/>
                <a:gd name="connsiteY10" fmla="*/ 1089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2585" y="10890"/>
                  </a:moveTo>
                  <a:cubicBezTo>
                    <a:pt x="60881" y="3634"/>
                    <a:pt x="53878" y="-973"/>
                    <a:pt x="46537" y="175"/>
                  </a:cubicBezTo>
                  <a:lnTo>
                    <a:pt x="11927" y="5862"/>
                  </a:lnTo>
                  <a:cubicBezTo>
                    <a:pt x="8062" y="6486"/>
                    <a:pt x="4637" y="8663"/>
                    <a:pt x="2443" y="11903"/>
                  </a:cubicBezTo>
                  <a:cubicBezTo>
                    <a:pt x="266" y="15109"/>
                    <a:pt x="-510" y="19142"/>
                    <a:pt x="334" y="22939"/>
                  </a:cubicBezTo>
                  <a:cubicBezTo>
                    <a:pt x="840" y="25217"/>
                    <a:pt x="1397" y="27512"/>
                    <a:pt x="1987" y="29740"/>
                  </a:cubicBezTo>
                  <a:cubicBezTo>
                    <a:pt x="2949" y="33554"/>
                    <a:pt x="5430" y="36760"/>
                    <a:pt x="8855" y="38599"/>
                  </a:cubicBezTo>
                  <a:cubicBezTo>
                    <a:pt x="12281" y="40472"/>
                    <a:pt x="16331" y="40945"/>
                    <a:pt x="20060" y="39645"/>
                  </a:cubicBezTo>
                  <a:lnTo>
                    <a:pt x="53439" y="28930"/>
                  </a:lnTo>
                  <a:cubicBezTo>
                    <a:pt x="60493" y="26635"/>
                    <a:pt x="64644" y="19311"/>
                    <a:pt x="62889" y="12089"/>
                  </a:cubicBezTo>
                  <a:cubicBezTo>
                    <a:pt x="62788" y="11768"/>
                    <a:pt x="62687" y="11312"/>
                    <a:pt x="62585" y="1089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7330B7C8-C30E-45DE-A684-99792F1CDF5B}"/>
                </a:ext>
              </a:extLst>
            </p:cNvPr>
            <p:cNvSpPr/>
            <p:nvPr/>
          </p:nvSpPr>
          <p:spPr>
            <a:xfrm>
              <a:off x="9080336" y="2540605"/>
              <a:ext cx="50625" cy="50625"/>
            </a:xfrm>
            <a:custGeom>
              <a:avLst/>
              <a:gdLst>
                <a:gd name="connsiteX0" fmla="*/ 54540 w 50625"/>
                <a:gd name="connsiteY0" fmla="*/ 47529 h 50625"/>
                <a:gd name="connsiteX1" fmla="*/ 55367 w 50625"/>
                <a:gd name="connsiteY1" fmla="*/ 46483 h 50625"/>
                <a:gd name="connsiteX2" fmla="*/ 53730 w 50625"/>
                <a:gd name="connsiteY2" fmla="*/ 27229 h 50625"/>
                <a:gd name="connsiteX3" fmla="*/ 27793 w 50625"/>
                <a:gd name="connsiteY3" fmla="*/ 3688 h 50625"/>
                <a:gd name="connsiteX4" fmla="*/ 17145 w 50625"/>
                <a:gd name="connsiteY4" fmla="*/ 43 h 50625"/>
                <a:gd name="connsiteX5" fmla="*/ 7206 w 50625"/>
                <a:gd name="connsiteY5" fmla="*/ 5291 h 50625"/>
                <a:gd name="connsiteX6" fmla="*/ 2869 w 50625"/>
                <a:gd name="connsiteY6" fmla="*/ 10843 h 50625"/>
                <a:gd name="connsiteX7" fmla="*/ 202 w 50625"/>
                <a:gd name="connsiteY7" fmla="*/ 21778 h 50625"/>
                <a:gd name="connsiteX8" fmla="*/ 6311 w 50625"/>
                <a:gd name="connsiteY8" fmla="*/ 31211 h 50625"/>
                <a:gd name="connsiteX9" fmla="*/ 35488 w 50625"/>
                <a:gd name="connsiteY9" fmla="*/ 50634 h 50625"/>
                <a:gd name="connsiteX10" fmla="*/ 54540 w 50625"/>
                <a:gd name="connsiteY10" fmla="*/ 47529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4540" y="47529"/>
                  </a:moveTo>
                  <a:cubicBezTo>
                    <a:pt x="54827" y="47175"/>
                    <a:pt x="55080" y="46820"/>
                    <a:pt x="55367" y="46483"/>
                  </a:cubicBezTo>
                  <a:cubicBezTo>
                    <a:pt x="59957" y="40610"/>
                    <a:pt x="59231" y="32224"/>
                    <a:pt x="53730" y="27229"/>
                  </a:cubicBezTo>
                  <a:lnTo>
                    <a:pt x="27793" y="3688"/>
                  </a:lnTo>
                  <a:cubicBezTo>
                    <a:pt x="24891" y="1055"/>
                    <a:pt x="21043" y="-261"/>
                    <a:pt x="17145" y="43"/>
                  </a:cubicBezTo>
                  <a:cubicBezTo>
                    <a:pt x="13264" y="364"/>
                    <a:pt x="9652" y="2254"/>
                    <a:pt x="7206" y="5291"/>
                  </a:cubicBezTo>
                  <a:cubicBezTo>
                    <a:pt x="5721" y="7130"/>
                    <a:pt x="4286" y="8970"/>
                    <a:pt x="2869" y="10843"/>
                  </a:cubicBezTo>
                  <a:cubicBezTo>
                    <a:pt x="506" y="13982"/>
                    <a:pt x="-456" y="17914"/>
                    <a:pt x="202" y="21778"/>
                  </a:cubicBezTo>
                  <a:cubicBezTo>
                    <a:pt x="861" y="25625"/>
                    <a:pt x="3071" y="29017"/>
                    <a:pt x="6311" y="31211"/>
                  </a:cubicBezTo>
                  <a:lnTo>
                    <a:pt x="35488" y="50634"/>
                  </a:lnTo>
                  <a:cubicBezTo>
                    <a:pt x="41664" y="54752"/>
                    <a:pt x="50001" y="53385"/>
                    <a:pt x="54540" y="4752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B3DA6C15-49F7-4254-9942-52C0F0B19ED9}"/>
                </a:ext>
              </a:extLst>
            </p:cNvPr>
            <p:cNvSpPr/>
            <p:nvPr/>
          </p:nvSpPr>
          <p:spPr>
            <a:xfrm>
              <a:off x="9461087" y="2728751"/>
              <a:ext cx="50625" cy="33750"/>
            </a:xfrm>
            <a:custGeom>
              <a:avLst/>
              <a:gdLst>
                <a:gd name="connsiteX0" fmla="*/ 60817 w 50625"/>
                <a:gd name="connsiteY0" fmla="*/ 10904 h 33750"/>
                <a:gd name="connsiteX1" fmla="*/ 51216 w 50625"/>
                <a:gd name="connsiteY1" fmla="*/ 5049 h 33750"/>
                <a:gd name="connsiteX2" fmla="*/ 16554 w 50625"/>
                <a:gd name="connsiteY2" fmla="*/ 138 h 33750"/>
                <a:gd name="connsiteX3" fmla="*/ 726 w 50625"/>
                <a:gd name="connsiteY3" fmla="*/ 11191 h 33750"/>
                <a:gd name="connsiteX4" fmla="*/ 371 w 50625"/>
                <a:gd name="connsiteY4" fmla="*/ 12508 h 33750"/>
                <a:gd name="connsiteX5" fmla="*/ 10142 w 50625"/>
                <a:gd name="connsiteY5" fmla="*/ 29079 h 33750"/>
                <a:gd name="connsiteX6" fmla="*/ 43689 w 50625"/>
                <a:gd name="connsiteY6" fmla="*/ 39052 h 33750"/>
                <a:gd name="connsiteX7" fmla="*/ 54861 w 50625"/>
                <a:gd name="connsiteY7" fmla="*/ 37786 h 33750"/>
                <a:gd name="connsiteX8" fmla="*/ 61543 w 50625"/>
                <a:gd name="connsiteY8" fmla="*/ 28724 h 33750"/>
                <a:gd name="connsiteX9" fmla="*/ 63028 w 50625"/>
                <a:gd name="connsiteY9" fmla="*/ 21907 h 33750"/>
                <a:gd name="connsiteX10" fmla="*/ 60817 w 50625"/>
                <a:gd name="connsiteY10" fmla="*/ 1090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0817" y="10904"/>
                  </a:moveTo>
                  <a:cubicBezTo>
                    <a:pt x="58539" y="7732"/>
                    <a:pt x="55080" y="5606"/>
                    <a:pt x="51216" y="5049"/>
                  </a:cubicBezTo>
                  <a:lnTo>
                    <a:pt x="16554" y="138"/>
                  </a:lnTo>
                  <a:cubicBezTo>
                    <a:pt x="9197" y="-891"/>
                    <a:pt x="2278" y="3935"/>
                    <a:pt x="726" y="11191"/>
                  </a:cubicBezTo>
                  <a:cubicBezTo>
                    <a:pt x="557" y="11563"/>
                    <a:pt x="472" y="12103"/>
                    <a:pt x="371" y="12508"/>
                  </a:cubicBezTo>
                  <a:cubicBezTo>
                    <a:pt x="-1333" y="19764"/>
                    <a:pt x="2987" y="26936"/>
                    <a:pt x="10142" y="29079"/>
                  </a:cubicBezTo>
                  <a:lnTo>
                    <a:pt x="43689" y="39052"/>
                  </a:lnTo>
                  <a:cubicBezTo>
                    <a:pt x="47503" y="40149"/>
                    <a:pt x="51502" y="39676"/>
                    <a:pt x="54861" y="37786"/>
                  </a:cubicBezTo>
                  <a:cubicBezTo>
                    <a:pt x="58219" y="35812"/>
                    <a:pt x="60666" y="32521"/>
                    <a:pt x="61543" y="28724"/>
                  </a:cubicBezTo>
                  <a:cubicBezTo>
                    <a:pt x="62066" y="26379"/>
                    <a:pt x="62572" y="24151"/>
                    <a:pt x="63028" y="21907"/>
                  </a:cubicBezTo>
                  <a:cubicBezTo>
                    <a:pt x="63906" y="18059"/>
                    <a:pt x="63062" y="14094"/>
                    <a:pt x="60817" y="1090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74760" y="1286273"/>
            <a:ext cx="6135653" cy="4851002"/>
            <a:chOff x="5574760" y="1286273"/>
            <a:chExt cx="6135653" cy="4851002"/>
          </a:xfrm>
        </p:grpSpPr>
        <p:grpSp>
          <p:nvGrpSpPr>
            <p:cNvPr id="23" name="组合 22"/>
            <p:cNvGrpSpPr/>
            <p:nvPr/>
          </p:nvGrpSpPr>
          <p:grpSpPr>
            <a:xfrm>
              <a:off x="8210857" y="5982373"/>
              <a:ext cx="789633" cy="154902"/>
              <a:chOff x="8220464" y="6063574"/>
              <a:chExt cx="1190113" cy="233464"/>
            </a:xfrm>
          </p:grpSpPr>
          <p:sp>
            <p:nvSpPr>
              <p:cNvPr id="24" name="椭圆 23"/>
              <p:cNvSpPr/>
              <p:nvPr userDrawn="1"/>
            </p:nvSpPr>
            <p:spPr>
              <a:xfrm>
                <a:off x="8220464"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53934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858228"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917711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Register-based key security scheme</a:t>
              </a:r>
              <a:endParaRPr lang="zh-CN" altLang="en-US" sz="2800" dirty="0">
                <a:solidFill>
                  <a:schemeClr val="bg2">
                    <a:lumMod val="75000"/>
                  </a:schemeClr>
                </a:solidFill>
                <a:cs typeface="+mn-ea"/>
                <a:sym typeface="+mn-lt"/>
              </a:endParaRPr>
            </a:p>
          </p:txBody>
        </p:sp>
        <p:sp>
          <p:nvSpPr>
            <p:cNvPr id="33" name="文本占位符 12"/>
            <p:cNvSpPr txBox="1"/>
            <p:nvPr/>
          </p:nvSpPr>
          <p:spPr>
            <a:xfrm>
              <a:off x="5574760" y="285985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基于寄存器的密钥安全方案</a:t>
              </a:r>
            </a:p>
          </p:txBody>
        </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安全假设</a:t>
            </a:r>
          </a:p>
        </p:txBody>
      </p:sp>
      <p:sp>
        <p:nvSpPr>
          <p:cNvPr id="10" name="ïṣḷiďê">
            <a:extLst>
              <a:ext uri="{FF2B5EF4-FFF2-40B4-BE49-F238E27FC236}">
                <a16:creationId xmlns:a16="http://schemas.microsoft.com/office/drawing/2014/main" id="{32B6C5C6-B12F-4AC5-A27E-8F80870BA702}"/>
              </a:ext>
            </a:extLst>
          </p:cNvPr>
          <p:cNvSpPr txBox="1"/>
          <p:nvPr/>
        </p:nvSpPr>
        <p:spPr>
          <a:xfrm>
            <a:off x="702596" y="1476757"/>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攻击者可以对运行密码算法的计算机系统发起</a:t>
            </a:r>
            <a:r>
              <a:rPr lang="zh-CN" altLang="en-US" dirty="0">
                <a:solidFill>
                  <a:schemeClr val="accent4">
                    <a:lumMod val="60000"/>
                    <a:lumOff val="40000"/>
                  </a:schemeClr>
                </a:solidFill>
              </a:rPr>
              <a:t>冷启动攻击</a:t>
            </a:r>
            <a:r>
              <a:rPr lang="zh-CN" altLang="en-US" dirty="0"/>
              <a:t>，获得内存芯片上的</a:t>
            </a:r>
            <a:r>
              <a:rPr lang="zh-CN" altLang="en-US" dirty="0">
                <a:solidFill>
                  <a:schemeClr val="accent4">
                    <a:lumMod val="60000"/>
                    <a:lumOff val="40000"/>
                  </a:schemeClr>
                </a:solidFill>
              </a:rPr>
              <a:t>全部数据</a:t>
            </a:r>
            <a:endParaRPr lang="en-US" altLang="zh-CN" dirty="0"/>
          </a:p>
        </p:txBody>
      </p:sp>
      <p:sp>
        <p:nvSpPr>
          <p:cNvPr id="8" name="ïṣḷiďê">
            <a:extLst>
              <a:ext uri="{FF2B5EF4-FFF2-40B4-BE49-F238E27FC236}">
                <a16:creationId xmlns:a16="http://schemas.microsoft.com/office/drawing/2014/main" id="{DF794711-54E7-4ECA-AEB0-36DD8623505E}"/>
              </a:ext>
            </a:extLst>
          </p:cNvPr>
          <p:cNvSpPr txBox="1"/>
          <p:nvPr/>
        </p:nvSpPr>
        <p:spPr>
          <a:xfrm>
            <a:off x="702596" y="2326242"/>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攻击者在该计算机上具有</a:t>
            </a:r>
            <a:r>
              <a:rPr lang="zh-CN" altLang="en-US" dirty="0">
                <a:solidFill>
                  <a:schemeClr val="accent4">
                    <a:lumMod val="60000"/>
                    <a:lumOff val="40000"/>
                  </a:schemeClr>
                </a:solidFill>
              </a:rPr>
              <a:t>普通用户权限</a:t>
            </a:r>
            <a:r>
              <a:rPr lang="zh-CN" altLang="en-US" dirty="0"/>
              <a:t>，但是</a:t>
            </a:r>
            <a:r>
              <a:rPr lang="zh-CN" altLang="en-US" dirty="0">
                <a:solidFill>
                  <a:schemeClr val="accent4">
                    <a:lumMod val="60000"/>
                    <a:lumOff val="40000"/>
                  </a:schemeClr>
                </a:solidFill>
              </a:rPr>
              <a:t>没有</a:t>
            </a:r>
            <a:r>
              <a:rPr lang="zh-CN" altLang="en-US" dirty="0"/>
              <a:t>操作系统的 </a:t>
            </a:r>
            <a:r>
              <a:rPr lang="en-US" altLang="zh-CN" dirty="0"/>
              <a:t>root </a:t>
            </a:r>
            <a:r>
              <a:rPr lang="zh-CN" altLang="en-US" dirty="0">
                <a:solidFill>
                  <a:schemeClr val="accent4">
                    <a:lumMod val="60000"/>
                    <a:lumOff val="40000"/>
                  </a:schemeClr>
                </a:solidFill>
              </a:rPr>
              <a:t>管理员权限</a:t>
            </a:r>
            <a:endParaRPr lang="en-US" altLang="zh-CN" dirty="0">
              <a:solidFill>
                <a:schemeClr val="accent4">
                  <a:lumMod val="60000"/>
                  <a:lumOff val="40000"/>
                </a:schemeClr>
              </a:solidFill>
            </a:endParaRPr>
          </a:p>
        </p:txBody>
      </p:sp>
      <p:sp>
        <p:nvSpPr>
          <p:cNvPr id="9" name="ïṣḷiďê">
            <a:extLst>
              <a:ext uri="{FF2B5EF4-FFF2-40B4-BE49-F238E27FC236}">
                <a16:creationId xmlns:a16="http://schemas.microsoft.com/office/drawing/2014/main" id="{5B67F93A-D053-4A0E-A51C-5D77C2DB9388}"/>
              </a:ext>
            </a:extLst>
          </p:cNvPr>
          <p:cNvSpPr txBox="1"/>
          <p:nvPr/>
        </p:nvSpPr>
        <p:spPr>
          <a:xfrm>
            <a:off x="702596" y="3175727"/>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a:t>
            </a:r>
            <a:r>
              <a:rPr lang="zh-CN" altLang="en-US" dirty="0">
                <a:solidFill>
                  <a:schemeClr val="accent4">
                    <a:lumMod val="60000"/>
                    <a:lumOff val="40000"/>
                  </a:schemeClr>
                </a:solidFill>
              </a:rPr>
              <a:t>不能利用操作系统漏洞</a:t>
            </a:r>
            <a:r>
              <a:rPr lang="zh-CN" altLang="en-US" dirty="0"/>
              <a:t>来非授权地访问内核地址空间的数据，即</a:t>
            </a:r>
            <a:r>
              <a:rPr lang="zh-CN" altLang="en-US" dirty="0">
                <a:solidFill>
                  <a:schemeClr val="accent4">
                    <a:lumMod val="60000"/>
                    <a:lumOff val="40000"/>
                  </a:schemeClr>
                </a:solidFill>
              </a:rPr>
              <a:t>不能恶意篡改</a:t>
            </a:r>
            <a:r>
              <a:rPr lang="zh-CN" altLang="en-US" dirty="0"/>
              <a:t>操作系统内核代码</a:t>
            </a:r>
            <a:endParaRPr lang="en-US" altLang="zh-CN" dirty="0">
              <a:solidFill>
                <a:schemeClr val="accent4">
                  <a:lumMod val="60000"/>
                  <a:lumOff val="40000"/>
                </a:schemeClr>
              </a:solidFill>
            </a:endParaRPr>
          </a:p>
        </p:txBody>
      </p:sp>
      <p:sp>
        <p:nvSpPr>
          <p:cNvPr id="11" name="ïṣḷiďê">
            <a:extLst>
              <a:ext uri="{FF2B5EF4-FFF2-40B4-BE49-F238E27FC236}">
                <a16:creationId xmlns:a16="http://schemas.microsoft.com/office/drawing/2014/main" id="{101A7925-43DF-4BDC-B050-AEEC3E044B8D}"/>
              </a:ext>
            </a:extLst>
          </p:cNvPr>
          <p:cNvSpPr txBox="1"/>
          <p:nvPr/>
        </p:nvSpPr>
        <p:spPr>
          <a:xfrm>
            <a:off x="702596" y="4025213"/>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在密钥</a:t>
            </a:r>
            <a:r>
              <a:rPr lang="zh-CN" altLang="en-US" dirty="0">
                <a:solidFill>
                  <a:schemeClr val="accent4">
                    <a:lumMod val="60000"/>
                    <a:lumOff val="40000"/>
                  </a:schemeClr>
                </a:solidFill>
              </a:rPr>
              <a:t>初始化</a:t>
            </a:r>
            <a:r>
              <a:rPr lang="zh-CN" altLang="en-US" dirty="0"/>
              <a:t>的过程中</a:t>
            </a:r>
            <a:r>
              <a:rPr lang="zh-CN" altLang="en-US" dirty="0">
                <a:solidFill>
                  <a:schemeClr val="accent4">
                    <a:lumMod val="60000"/>
                    <a:lumOff val="40000"/>
                  </a:schemeClr>
                </a:solidFill>
              </a:rPr>
              <a:t>不存在攻击</a:t>
            </a:r>
            <a:endParaRPr lang="en-US" altLang="zh-CN" dirty="0">
              <a:solidFill>
                <a:schemeClr val="accent4">
                  <a:lumMod val="60000"/>
                  <a:lumOff val="40000"/>
                </a:schemeClr>
              </a:solidFill>
            </a:endParaRPr>
          </a:p>
        </p:txBody>
      </p:sp>
      <p:grpSp>
        <p:nvGrpSpPr>
          <p:cNvPr id="61" name="组合 60">
            <a:extLst>
              <a:ext uri="{FF2B5EF4-FFF2-40B4-BE49-F238E27FC236}">
                <a16:creationId xmlns:a16="http://schemas.microsoft.com/office/drawing/2014/main" id="{B6D9EABA-22C9-4E5F-8E86-D00F1F73C094}"/>
              </a:ext>
            </a:extLst>
          </p:cNvPr>
          <p:cNvGrpSpPr/>
          <p:nvPr/>
        </p:nvGrpSpPr>
        <p:grpSpPr>
          <a:xfrm>
            <a:off x="577849" y="1024260"/>
            <a:ext cx="4551555" cy="576549"/>
            <a:chOff x="577849" y="1024260"/>
            <a:chExt cx="4551555" cy="576549"/>
          </a:xfrm>
        </p:grpSpPr>
        <p:grpSp>
          <p:nvGrpSpPr>
            <p:cNvPr id="3" name="组合 2">
              <a:extLst>
                <a:ext uri="{FF2B5EF4-FFF2-40B4-BE49-F238E27FC236}">
                  <a16:creationId xmlns:a16="http://schemas.microsoft.com/office/drawing/2014/main" id="{466D62B7-2AD2-4E1B-A293-7212024A4BF4}"/>
                </a:ext>
              </a:extLst>
            </p:cNvPr>
            <p:cNvGrpSpPr/>
            <p:nvPr/>
          </p:nvGrpSpPr>
          <p:grpSpPr>
            <a:xfrm>
              <a:off x="577849" y="1024260"/>
              <a:ext cx="2054442" cy="526076"/>
              <a:chOff x="198158" y="894926"/>
              <a:chExt cx="2039947" cy="446763"/>
            </a:xfrm>
          </p:grpSpPr>
          <p:sp>
            <p:nvSpPr>
              <p:cNvPr id="15" name="îṣlîḍe">
                <a:hlinkClick r:id="" action="ppaction://noaction"/>
                <a:extLst>
                  <a:ext uri="{FF2B5EF4-FFF2-40B4-BE49-F238E27FC236}">
                    <a16:creationId xmlns:a16="http://schemas.microsoft.com/office/drawing/2014/main" id="{F1F8FFFA-964B-4604-A00D-B06B66797394}"/>
                  </a:ext>
                </a:extLst>
              </p:cNvPr>
              <p:cNvSpPr/>
              <p:nvPr/>
            </p:nvSpPr>
            <p:spPr>
              <a:xfrm>
                <a:off x="626020" y="894926"/>
                <a:ext cx="1612085" cy="446763"/>
              </a:xfrm>
              <a:prstGeom prst="rect">
                <a:avLst/>
              </a:prstGeom>
            </p:spPr>
            <p:txBody>
              <a:bodyPr wrap="square" anchor="ctr" anchorCtr="0">
                <a:normAutofit/>
              </a:bodyPr>
              <a:lstStyle/>
              <a:p>
                <a:pPr lvl="0"/>
                <a:r>
                  <a:rPr lang="zh-CN" altLang="en-US" sz="2000" b="1" spc="100" dirty="0">
                    <a:solidFill>
                      <a:schemeClr val="accent4"/>
                    </a:solidFill>
                  </a:rPr>
                  <a:t>攻击者能力</a:t>
                </a:r>
                <a:endParaRPr lang="zh-CN" altLang="en-US" sz="2000" b="1" dirty="0">
                  <a:solidFill>
                    <a:schemeClr val="accent4"/>
                  </a:solidFill>
                </a:endParaRPr>
              </a:p>
            </p:txBody>
          </p:sp>
          <p:grpSp>
            <p:nvGrpSpPr>
              <p:cNvPr id="20" name="组合 19">
                <a:extLst>
                  <a:ext uri="{FF2B5EF4-FFF2-40B4-BE49-F238E27FC236}">
                    <a16:creationId xmlns:a16="http://schemas.microsoft.com/office/drawing/2014/main" id="{9773066E-2E82-4AD1-9083-290F5FB28DA3}"/>
                  </a:ext>
                </a:extLst>
              </p:cNvPr>
              <p:cNvGrpSpPr>
                <a:grpSpLocks noChangeAspect="1"/>
              </p:cNvGrpSpPr>
              <p:nvPr/>
            </p:nvGrpSpPr>
            <p:grpSpPr>
              <a:xfrm>
                <a:off x="198158" y="951360"/>
                <a:ext cx="427861" cy="317445"/>
                <a:chOff x="18906789" y="5501248"/>
                <a:chExt cx="523125" cy="388125"/>
              </a:xfrm>
              <a:solidFill>
                <a:schemeClr val="accent4"/>
              </a:solidFill>
            </p:grpSpPr>
            <p:sp>
              <p:nvSpPr>
                <p:cNvPr id="21" name="任意多边形: 形状 20">
                  <a:extLst>
                    <a:ext uri="{FF2B5EF4-FFF2-40B4-BE49-F238E27FC236}">
                      <a16:creationId xmlns:a16="http://schemas.microsoft.com/office/drawing/2014/main" id="{E23B60F3-1DD1-483C-89E7-20712E49DE5F}"/>
                    </a:ext>
                  </a:extLst>
                </p:cNvPr>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7895E603-E023-4027-BB1C-D7E59E7D333B}"/>
                    </a:ext>
                  </a:extLst>
                </p:cNvPr>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a:extLst>
                    <a:ext uri="{FF2B5EF4-FFF2-40B4-BE49-F238E27FC236}">
                      <a16:creationId xmlns:a16="http://schemas.microsoft.com/office/drawing/2014/main" id="{594D6691-F4C4-47E8-B472-0239516115A5}"/>
                    </a:ext>
                  </a:extLst>
                </p:cNvPr>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a:extLst>
                <a:ext uri="{FF2B5EF4-FFF2-40B4-BE49-F238E27FC236}">
                  <a16:creationId xmlns:a16="http://schemas.microsoft.com/office/drawing/2014/main" id="{C140D6DB-AF42-47C1-BB7B-AB607F2BDA24}"/>
                </a:ext>
              </a:extLst>
            </p:cNvPr>
            <p:cNvGrpSpPr/>
            <p:nvPr/>
          </p:nvGrpSpPr>
          <p:grpSpPr>
            <a:xfrm>
              <a:off x="2450985" y="1220696"/>
              <a:ext cx="2678419" cy="380113"/>
              <a:chOff x="2205971" y="1299969"/>
              <a:chExt cx="2659521" cy="322806"/>
            </a:xfrm>
          </p:grpSpPr>
          <p:sp>
            <p:nvSpPr>
              <p:cNvPr id="28" name="椭圆 27">
                <a:extLst>
                  <a:ext uri="{FF2B5EF4-FFF2-40B4-BE49-F238E27FC236}">
                    <a16:creationId xmlns:a16="http://schemas.microsoft.com/office/drawing/2014/main" id="{7A46AF3B-A779-4784-92F2-59BB1EF66467}"/>
                  </a:ext>
                </a:extLst>
              </p:cNvPr>
              <p:cNvSpPr/>
              <p:nvPr/>
            </p:nvSpPr>
            <p:spPr>
              <a:xfrm>
                <a:off x="2205971" y="12999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F83ACB9-8650-4DD3-BF67-82C8ADF48B5E}"/>
                  </a:ext>
                </a:extLst>
              </p:cNvPr>
              <p:cNvSpPr/>
              <p:nvPr/>
            </p:nvSpPr>
            <p:spPr>
              <a:xfrm>
                <a:off x="4788750" y="154603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B9F6A235-19F9-4632-834B-3A6D1EC97383}"/>
                  </a:ext>
                </a:extLst>
              </p:cNvPr>
              <p:cNvCxnSpPr>
                <a:cxnSpLocks/>
              </p:cNvCxnSpPr>
              <p:nvPr/>
            </p:nvCxnSpPr>
            <p:spPr>
              <a:xfrm>
                <a:off x="2282713" y="1337763"/>
                <a:ext cx="1976020" cy="0"/>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DC97B80-DAE2-4C36-A216-5CE388A9FEAB}"/>
                  </a:ext>
                </a:extLst>
              </p:cNvPr>
              <p:cNvCxnSpPr>
                <a:cxnSpLocks/>
                <a:endCxn id="29" idx="1"/>
              </p:cNvCxnSpPr>
              <p:nvPr/>
            </p:nvCxnSpPr>
            <p:spPr>
              <a:xfrm>
                <a:off x="4258733" y="1337763"/>
                <a:ext cx="541256" cy="219509"/>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5" name="组合 54">
            <a:extLst>
              <a:ext uri="{FF2B5EF4-FFF2-40B4-BE49-F238E27FC236}">
                <a16:creationId xmlns:a16="http://schemas.microsoft.com/office/drawing/2014/main" id="{696B7E5C-F2CC-4C04-A779-4931A6288746}"/>
              </a:ext>
            </a:extLst>
          </p:cNvPr>
          <p:cNvGrpSpPr/>
          <p:nvPr/>
        </p:nvGrpSpPr>
        <p:grpSpPr>
          <a:xfrm>
            <a:off x="577850" y="1940617"/>
            <a:ext cx="4532656" cy="525617"/>
            <a:chOff x="577850" y="1940617"/>
            <a:chExt cx="4532656" cy="525617"/>
          </a:xfrm>
        </p:grpSpPr>
        <p:grpSp>
          <p:nvGrpSpPr>
            <p:cNvPr id="4" name="组合 3">
              <a:extLst>
                <a:ext uri="{FF2B5EF4-FFF2-40B4-BE49-F238E27FC236}">
                  <a16:creationId xmlns:a16="http://schemas.microsoft.com/office/drawing/2014/main" id="{3A426C94-243C-43E2-B329-4FEDA469FDB2}"/>
                </a:ext>
              </a:extLst>
            </p:cNvPr>
            <p:cNvGrpSpPr/>
            <p:nvPr/>
          </p:nvGrpSpPr>
          <p:grpSpPr>
            <a:xfrm>
              <a:off x="577850" y="1940617"/>
              <a:ext cx="2348017" cy="446763"/>
              <a:chOff x="577850" y="1940617"/>
              <a:chExt cx="2348017" cy="446763"/>
            </a:xfrm>
          </p:grpSpPr>
          <p:sp>
            <p:nvSpPr>
              <p:cNvPr id="16" name="îṣlîḍe">
                <a:hlinkClick r:id="" action="ppaction://noaction"/>
                <a:extLst>
                  <a:ext uri="{FF2B5EF4-FFF2-40B4-BE49-F238E27FC236}">
                    <a16:creationId xmlns:a16="http://schemas.microsoft.com/office/drawing/2014/main" id="{21D7E093-B2F3-4630-B6FF-22DF6E6D172F}"/>
                  </a:ext>
                </a:extLst>
              </p:cNvPr>
              <p:cNvSpPr/>
              <p:nvPr/>
            </p:nvSpPr>
            <p:spPr>
              <a:xfrm>
                <a:off x="1005712" y="1940617"/>
                <a:ext cx="1920155" cy="446763"/>
              </a:xfrm>
              <a:prstGeom prst="rect">
                <a:avLst/>
              </a:prstGeom>
            </p:spPr>
            <p:txBody>
              <a:bodyPr wrap="square" anchor="ctr" anchorCtr="0">
                <a:normAutofit/>
              </a:bodyPr>
              <a:lstStyle/>
              <a:p>
                <a:pPr lvl="0"/>
                <a:r>
                  <a:rPr lang="zh-CN" altLang="en-US" sz="2000" b="1" spc="100" dirty="0">
                    <a:solidFill>
                      <a:schemeClr val="accent4"/>
                    </a:solidFill>
                  </a:rPr>
                  <a:t>攻击者权限</a:t>
                </a:r>
              </a:p>
            </p:txBody>
          </p:sp>
          <p:sp>
            <p:nvSpPr>
              <p:cNvPr id="24" name="图形 195">
                <a:extLst>
                  <a:ext uri="{FF2B5EF4-FFF2-40B4-BE49-F238E27FC236}">
                    <a16:creationId xmlns:a16="http://schemas.microsoft.com/office/drawing/2014/main" id="{83E5F466-3F40-4773-B5E1-C886B884AFAA}"/>
                  </a:ext>
                </a:extLst>
              </p:cNvPr>
              <p:cNvSpPr>
                <a:spLocks noChangeAspect="1"/>
              </p:cNvSpPr>
              <p:nvPr/>
            </p:nvSpPr>
            <p:spPr>
              <a:xfrm>
                <a:off x="577850" y="1997272"/>
                <a:ext cx="427861" cy="331247"/>
              </a:xfrm>
              <a:custGeom>
                <a:avLst/>
                <a:gdLst>
                  <a:gd name="connsiteX0" fmla="*/ 370761 w 523125"/>
                  <a:gd name="connsiteY0" fmla="*/ 91386 h 405000"/>
                  <a:gd name="connsiteX1" fmla="*/ 455102 w 523125"/>
                  <a:gd name="connsiteY1" fmla="*/ 173770 h 405000"/>
                  <a:gd name="connsiteX2" fmla="*/ 539477 w 523125"/>
                  <a:gd name="connsiteY2" fmla="*/ 91977 h 405000"/>
                  <a:gd name="connsiteX3" fmla="*/ 538853 w 523125"/>
                  <a:gd name="connsiteY3" fmla="*/ 87522 h 405000"/>
                  <a:gd name="connsiteX4" fmla="*/ 533318 w 523125"/>
                  <a:gd name="connsiteY4" fmla="*/ 87809 h 405000"/>
                  <a:gd name="connsiteX5" fmla="*/ 466290 w 523125"/>
                  <a:gd name="connsiteY5" fmla="*/ 8699 h 405000"/>
                  <a:gd name="connsiteX6" fmla="*/ 439476 w 523125"/>
                  <a:gd name="connsiteY6" fmla="*/ 1358 h 405000"/>
                  <a:gd name="connsiteX7" fmla="*/ 323848 w 523125"/>
                  <a:gd name="connsiteY7" fmla="*/ 41470 h 405000"/>
                  <a:gd name="connsiteX8" fmla="*/ 275940 w 523125"/>
                  <a:gd name="connsiteY8" fmla="*/ 17457 h 405000"/>
                  <a:gd name="connsiteX9" fmla="*/ 216186 w 523125"/>
                  <a:gd name="connsiteY9" fmla="*/ 77161 h 405000"/>
                  <a:gd name="connsiteX10" fmla="*/ 216236 w 523125"/>
                  <a:gd name="connsiteY10" fmla="*/ 78747 h 405000"/>
                  <a:gd name="connsiteX11" fmla="*/ 99259 w 523125"/>
                  <a:gd name="connsiteY11" fmla="*/ 119264 h 405000"/>
                  <a:gd name="connsiteX12" fmla="*/ 74183 w 523125"/>
                  <a:gd name="connsiteY12" fmla="*/ 136527 h 405000"/>
                  <a:gd name="connsiteX13" fmla="*/ 6750 w 523125"/>
                  <a:gd name="connsiteY13" fmla="*/ 216869 h 405000"/>
                  <a:gd name="connsiteX14" fmla="*/ 641 w 523125"/>
                  <a:gd name="connsiteY14" fmla="*/ 216869 h 405000"/>
                  <a:gd name="connsiteX15" fmla="*/ 0 w 523125"/>
                  <a:gd name="connsiteY15" fmla="*/ 220345 h 405000"/>
                  <a:gd name="connsiteX16" fmla="*/ 84358 w 523125"/>
                  <a:gd name="connsiteY16" fmla="*/ 302577 h 405000"/>
                  <a:gd name="connsiteX17" fmla="*/ 168699 w 523125"/>
                  <a:gd name="connsiteY17" fmla="*/ 221037 h 405000"/>
                  <a:gd name="connsiteX18" fmla="*/ 168058 w 523125"/>
                  <a:gd name="connsiteY18" fmla="*/ 216835 h 405000"/>
                  <a:gd name="connsiteX19" fmla="*/ 162388 w 523125"/>
                  <a:gd name="connsiteY19" fmla="*/ 216835 h 405000"/>
                  <a:gd name="connsiteX20" fmla="*/ 109384 w 523125"/>
                  <a:gd name="connsiteY20" fmla="*/ 153807 h 405000"/>
                  <a:gd name="connsiteX21" fmla="*/ 227644 w 523125"/>
                  <a:gd name="connsiteY21" fmla="*/ 112868 h 405000"/>
                  <a:gd name="connsiteX22" fmla="*/ 239844 w 523125"/>
                  <a:gd name="connsiteY22" fmla="*/ 124715 h 405000"/>
                  <a:gd name="connsiteX23" fmla="*/ 239844 w 523125"/>
                  <a:gd name="connsiteY23" fmla="*/ 374616 h 405000"/>
                  <a:gd name="connsiteX24" fmla="*/ 126664 w 523125"/>
                  <a:gd name="connsiteY24" fmla="*/ 374616 h 405000"/>
                  <a:gd name="connsiteX25" fmla="*/ 90804 w 523125"/>
                  <a:gd name="connsiteY25" fmla="*/ 410476 h 405000"/>
                  <a:gd name="connsiteX26" fmla="*/ 90804 w 523125"/>
                  <a:gd name="connsiteY26" fmla="*/ 420651 h 405000"/>
                  <a:gd name="connsiteX27" fmla="*/ 461160 w 523125"/>
                  <a:gd name="connsiteY27" fmla="*/ 420651 h 405000"/>
                  <a:gd name="connsiteX28" fmla="*/ 461160 w 523125"/>
                  <a:gd name="connsiteY28" fmla="*/ 410459 h 405000"/>
                  <a:gd name="connsiteX29" fmla="*/ 425301 w 523125"/>
                  <a:gd name="connsiteY29" fmla="*/ 374600 h 405000"/>
                  <a:gd name="connsiteX30" fmla="*/ 312137 w 523125"/>
                  <a:gd name="connsiteY30" fmla="*/ 374600 h 405000"/>
                  <a:gd name="connsiteX31" fmla="*/ 312137 w 523125"/>
                  <a:gd name="connsiteY31" fmla="*/ 124731 h 405000"/>
                  <a:gd name="connsiteX32" fmla="*/ 335694 w 523125"/>
                  <a:gd name="connsiteY32" fmla="*/ 77144 h 405000"/>
                  <a:gd name="connsiteX33" fmla="*/ 335661 w 523125"/>
                  <a:gd name="connsiteY33" fmla="*/ 75490 h 405000"/>
                  <a:gd name="connsiteX34" fmla="*/ 409843 w 523125"/>
                  <a:gd name="connsiteY34" fmla="*/ 49806 h 405000"/>
                  <a:gd name="connsiteX35" fmla="*/ 377393 w 523125"/>
                  <a:gd name="connsiteY35" fmla="*/ 87826 h 405000"/>
                  <a:gd name="connsiteX36" fmla="*/ 371402 w 523125"/>
                  <a:gd name="connsiteY36" fmla="*/ 87539 h 405000"/>
                  <a:gd name="connsiteX37" fmla="*/ 370761 w 523125"/>
                  <a:gd name="connsiteY37" fmla="*/ 91386 h 405000"/>
                  <a:gd name="connsiteX38" fmla="*/ 53646 w 523125"/>
                  <a:gd name="connsiteY38" fmla="*/ 216852 h 405000"/>
                  <a:gd name="connsiteX39" fmla="*/ 84578 w 523125"/>
                  <a:gd name="connsiteY39" fmla="*/ 180183 h 405000"/>
                  <a:gd name="connsiteX40" fmla="*/ 115526 w 523125"/>
                  <a:gd name="connsiteY40" fmla="*/ 216852 h 405000"/>
                  <a:gd name="connsiteX41" fmla="*/ 53646 w 523125"/>
                  <a:gd name="connsiteY41" fmla="*/ 216852 h 405000"/>
                  <a:gd name="connsiteX42" fmla="*/ 455321 w 523125"/>
                  <a:gd name="connsiteY42" fmla="*/ 50886 h 405000"/>
                  <a:gd name="connsiteX43" fmla="*/ 486270 w 523125"/>
                  <a:gd name="connsiteY43" fmla="*/ 87539 h 405000"/>
                  <a:gd name="connsiteX44" fmla="*/ 424406 w 523125"/>
                  <a:gd name="connsiteY44" fmla="*/ 87539 h 405000"/>
                  <a:gd name="connsiteX45" fmla="*/ 455321 w 523125"/>
                  <a:gd name="connsiteY45" fmla="*/ 50886 h 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23125" h="405000">
                    <a:moveTo>
                      <a:pt x="370761" y="91386"/>
                    </a:moveTo>
                    <a:cubicBezTo>
                      <a:pt x="370761" y="137556"/>
                      <a:pt x="408527" y="173770"/>
                      <a:pt x="455102" y="173770"/>
                    </a:cubicBezTo>
                    <a:cubicBezTo>
                      <a:pt x="501711" y="173770"/>
                      <a:pt x="539477" y="138164"/>
                      <a:pt x="539477" y="91977"/>
                    </a:cubicBezTo>
                    <a:cubicBezTo>
                      <a:pt x="539477" y="89834"/>
                      <a:pt x="539021" y="87522"/>
                      <a:pt x="538853" y="87522"/>
                    </a:cubicBezTo>
                    <a:lnTo>
                      <a:pt x="533318" y="87809"/>
                    </a:lnTo>
                    <a:lnTo>
                      <a:pt x="466290" y="8699"/>
                    </a:lnTo>
                    <a:cubicBezTo>
                      <a:pt x="459726" y="936"/>
                      <a:pt x="449061" y="-1966"/>
                      <a:pt x="439476" y="1358"/>
                    </a:cubicBezTo>
                    <a:lnTo>
                      <a:pt x="323848" y="41470"/>
                    </a:lnTo>
                    <a:cubicBezTo>
                      <a:pt x="312947" y="26890"/>
                      <a:pt x="295498" y="17457"/>
                      <a:pt x="275940" y="17457"/>
                    </a:cubicBezTo>
                    <a:cubicBezTo>
                      <a:pt x="242966" y="17457"/>
                      <a:pt x="216186" y="44187"/>
                      <a:pt x="216186" y="77161"/>
                    </a:cubicBezTo>
                    <a:cubicBezTo>
                      <a:pt x="216186" y="77684"/>
                      <a:pt x="216219" y="78207"/>
                      <a:pt x="216236" y="78747"/>
                    </a:cubicBezTo>
                    <a:lnTo>
                      <a:pt x="99259" y="119264"/>
                    </a:lnTo>
                    <a:cubicBezTo>
                      <a:pt x="89488" y="122639"/>
                      <a:pt x="80831" y="128613"/>
                      <a:pt x="74183" y="136527"/>
                    </a:cubicBezTo>
                    <a:lnTo>
                      <a:pt x="6750" y="216869"/>
                    </a:lnTo>
                    <a:lnTo>
                      <a:pt x="641" y="216869"/>
                    </a:lnTo>
                    <a:cubicBezTo>
                      <a:pt x="473" y="216852"/>
                      <a:pt x="0" y="218219"/>
                      <a:pt x="0" y="220345"/>
                    </a:cubicBezTo>
                    <a:cubicBezTo>
                      <a:pt x="0" y="266515"/>
                      <a:pt x="37766" y="302577"/>
                      <a:pt x="84358" y="302577"/>
                    </a:cubicBezTo>
                    <a:cubicBezTo>
                      <a:pt x="130933" y="302577"/>
                      <a:pt x="168699" y="267207"/>
                      <a:pt x="168699" y="221037"/>
                    </a:cubicBezTo>
                    <a:cubicBezTo>
                      <a:pt x="168699" y="218877"/>
                      <a:pt x="168244" y="216835"/>
                      <a:pt x="168058" y="216835"/>
                    </a:cubicBezTo>
                    <a:lnTo>
                      <a:pt x="162388" y="216835"/>
                    </a:lnTo>
                    <a:lnTo>
                      <a:pt x="109384" y="153807"/>
                    </a:lnTo>
                    <a:lnTo>
                      <a:pt x="227644" y="112868"/>
                    </a:lnTo>
                    <a:cubicBezTo>
                      <a:pt x="231019" y="117323"/>
                      <a:pt x="235086" y="121340"/>
                      <a:pt x="239844" y="124715"/>
                    </a:cubicBezTo>
                    <a:lnTo>
                      <a:pt x="239844" y="374616"/>
                    </a:lnTo>
                    <a:lnTo>
                      <a:pt x="126664" y="374616"/>
                    </a:lnTo>
                    <a:cubicBezTo>
                      <a:pt x="106869" y="374616"/>
                      <a:pt x="90804" y="390665"/>
                      <a:pt x="90804" y="410476"/>
                    </a:cubicBezTo>
                    <a:lnTo>
                      <a:pt x="90804" y="420651"/>
                    </a:lnTo>
                    <a:lnTo>
                      <a:pt x="461160" y="420651"/>
                    </a:lnTo>
                    <a:lnTo>
                      <a:pt x="461160" y="410459"/>
                    </a:lnTo>
                    <a:cubicBezTo>
                      <a:pt x="461160" y="390681"/>
                      <a:pt x="445112" y="374600"/>
                      <a:pt x="425301" y="374600"/>
                    </a:cubicBezTo>
                    <a:lnTo>
                      <a:pt x="312137" y="374600"/>
                    </a:lnTo>
                    <a:lnTo>
                      <a:pt x="312137" y="124731"/>
                    </a:lnTo>
                    <a:cubicBezTo>
                      <a:pt x="325266" y="113830"/>
                      <a:pt x="335694" y="96584"/>
                      <a:pt x="335694" y="77144"/>
                    </a:cubicBezTo>
                    <a:cubicBezTo>
                      <a:pt x="335694" y="76587"/>
                      <a:pt x="335661" y="76047"/>
                      <a:pt x="335661" y="75490"/>
                    </a:cubicBezTo>
                    <a:lnTo>
                      <a:pt x="409843" y="49806"/>
                    </a:lnTo>
                    <a:lnTo>
                      <a:pt x="377393" y="87826"/>
                    </a:lnTo>
                    <a:lnTo>
                      <a:pt x="371402" y="87539"/>
                    </a:lnTo>
                    <a:cubicBezTo>
                      <a:pt x="371233" y="87539"/>
                      <a:pt x="370761" y="89243"/>
                      <a:pt x="370761" y="91386"/>
                    </a:cubicBezTo>
                    <a:close/>
                    <a:moveTo>
                      <a:pt x="53646" y="216852"/>
                    </a:moveTo>
                    <a:lnTo>
                      <a:pt x="84578" y="180183"/>
                    </a:lnTo>
                    <a:lnTo>
                      <a:pt x="115526" y="216852"/>
                    </a:lnTo>
                    <a:lnTo>
                      <a:pt x="53646" y="216852"/>
                    </a:lnTo>
                    <a:close/>
                    <a:moveTo>
                      <a:pt x="455321" y="50886"/>
                    </a:moveTo>
                    <a:lnTo>
                      <a:pt x="486270" y="87539"/>
                    </a:lnTo>
                    <a:lnTo>
                      <a:pt x="424406" y="87539"/>
                    </a:lnTo>
                    <a:lnTo>
                      <a:pt x="455321" y="50886"/>
                    </a:ln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107812E5-D011-4445-B5C7-A36A31479A65}"/>
                </a:ext>
              </a:extLst>
            </p:cNvPr>
            <p:cNvGrpSpPr/>
            <p:nvPr/>
          </p:nvGrpSpPr>
          <p:grpSpPr>
            <a:xfrm>
              <a:off x="2450985" y="2143428"/>
              <a:ext cx="2659521" cy="322806"/>
              <a:chOff x="2205971" y="1299969"/>
              <a:chExt cx="2659521" cy="322806"/>
            </a:xfrm>
          </p:grpSpPr>
          <p:sp>
            <p:nvSpPr>
              <p:cNvPr id="37" name="椭圆 36">
                <a:extLst>
                  <a:ext uri="{FF2B5EF4-FFF2-40B4-BE49-F238E27FC236}">
                    <a16:creationId xmlns:a16="http://schemas.microsoft.com/office/drawing/2014/main" id="{CD572698-A4FC-4098-B79A-76AC6AE9DEC9}"/>
                  </a:ext>
                </a:extLst>
              </p:cNvPr>
              <p:cNvSpPr/>
              <p:nvPr/>
            </p:nvSpPr>
            <p:spPr>
              <a:xfrm>
                <a:off x="2205971" y="12999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7FD25A5-1F5E-4D6D-8547-D5F2CF98B61B}"/>
                  </a:ext>
                </a:extLst>
              </p:cNvPr>
              <p:cNvSpPr/>
              <p:nvPr/>
            </p:nvSpPr>
            <p:spPr>
              <a:xfrm>
                <a:off x="4788750" y="154603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F973F4B8-BFBB-40EB-88B6-94D748CF292E}"/>
                  </a:ext>
                </a:extLst>
              </p:cNvPr>
              <p:cNvCxnSpPr>
                <a:cxnSpLocks/>
              </p:cNvCxnSpPr>
              <p:nvPr/>
            </p:nvCxnSpPr>
            <p:spPr>
              <a:xfrm>
                <a:off x="2282713" y="1338340"/>
                <a:ext cx="1976020" cy="0"/>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2035B66-BFD3-457A-A3D4-53E1788E1CEA}"/>
                  </a:ext>
                </a:extLst>
              </p:cNvPr>
              <p:cNvCxnSpPr>
                <a:cxnSpLocks/>
                <a:endCxn id="38" idx="1"/>
              </p:cNvCxnSpPr>
              <p:nvPr/>
            </p:nvCxnSpPr>
            <p:spPr>
              <a:xfrm>
                <a:off x="4258733" y="1337763"/>
                <a:ext cx="541256" cy="219509"/>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a:extLst>
              <a:ext uri="{FF2B5EF4-FFF2-40B4-BE49-F238E27FC236}">
                <a16:creationId xmlns:a16="http://schemas.microsoft.com/office/drawing/2014/main" id="{ACC5DCC2-6553-47C0-AE31-999D5D11CF4C}"/>
              </a:ext>
            </a:extLst>
          </p:cNvPr>
          <p:cNvGrpSpPr/>
          <p:nvPr/>
        </p:nvGrpSpPr>
        <p:grpSpPr>
          <a:xfrm>
            <a:off x="600246" y="2766852"/>
            <a:ext cx="4843854" cy="517672"/>
            <a:chOff x="600246" y="2766852"/>
            <a:chExt cx="4843854" cy="517672"/>
          </a:xfrm>
        </p:grpSpPr>
        <p:grpSp>
          <p:nvGrpSpPr>
            <p:cNvPr id="5" name="组合 4">
              <a:extLst>
                <a:ext uri="{FF2B5EF4-FFF2-40B4-BE49-F238E27FC236}">
                  <a16:creationId xmlns:a16="http://schemas.microsoft.com/office/drawing/2014/main" id="{298C7480-41A9-48AB-988B-43B7D0ADC523}"/>
                </a:ext>
              </a:extLst>
            </p:cNvPr>
            <p:cNvGrpSpPr/>
            <p:nvPr/>
          </p:nvGrpSpPr>
          <p:grpSpPr>
            <a:xfrm>
              <a:off x="600246" y="2766852"/>
              <a:ext cx="2325621" cy="446763"/>
              <a:chOff x="600246" y="2766852"/>
              <a:chExt cx="2325621" cy="446763"/>
            </a:xfrm>
          </p:grpSpPr>
          <p:sp>
            <p:nvSpPr>
              <p:cNvPr id="18" name="îṣlîḍe">
                <a:hlinkClick r:id="" action="ppaction://noaction"/>
                <a:extLst>
                  <a:ext uri="{FF2B5EF4-FFF2-40B4-BE49-F238E27FC236}">
                    <a16:creationId xmlns:a16="http://schemas.microsoft.com/office/drawing/2014/main" id="{942FB530-1696-4F36-9AF1-8C20C1845952}"/>
                  </a:ext>
                </a:extLst>
              </p:cNvPr>
              <p:cNvSpPr/>
              <p:nvPr/>
            </p:nvSpPr>
            <p:spPr>
              <a:xfrm>
                <a:off x="1005712" y="2766852"/>
                <a:ext cx="1920155" cy="446763"/>
              </a:xfrm>
              <a:prstGeom prst="rect">
                <a:avLst/>
              </a:prstGeom>
            </p:spPr>
            <p:txBody>
              <a:bodyPr wrap="square" anchor="ctr" anchorCtr="0">
                <a:normAutofit/>
              </a:bodyPr>
              <a:lstStyle/>
              <a:p>
                <a:pPr lvl="0"/>
                <a:r>
                  <a:rPr lang="zh-CN" altLang="en-US" sz="2000" b="1" spc="100" dirty="0">
                    <a:solidFill>
                      <a:schemeClr val="accent4"/>
                    </a:solidFill>
                  </a:rPr>
                  <a:t>系统安全假设</a:t>
                </a:r>
              </a:p>
            </p:txBody>
          </p:sp>
          <p:sp>
            <p:nvSpPr>
              <p:cNvPr id="25" name="图形 89">
                <a:extLst>
                  <a:ext uri="{FF2B5EF4-FFF2-40B4-BE49-F238E27FC236}">
                    <a16:creationId xmlns:a16="http://schemas.microsoft.com/office/drawing/2014/main" id="{1DF5FE43-059B-45B6-A388-D4E322DEA87F}"/>
                  </a:ext>
                </a:extLst>
              </p:cNvPr>
              <p:cNvSpPr>
                <a:spLocks noChangeAspect="1"/>
              </p:cNvSpPr>
              <p:nvPr/>
            </p:nvSpPr>
            <p:spPr>
              <a:xfrm>
                <a:off x="600246" y="2789327"/>
                <a:ext cx="405465" cy="405465"/>
              </a:xfrm>
              <a:custGeom>
                <a:avLst/>
                <a:gdLst>
                  <a:gd name="connsiteX0" fmla="*/ 505018 w 523125"/>
                  <a:gd name="connsiteY0" fmla="*/ 318786 h 523125"/>
                  <a:gd name="connsiteX1" fmla="*/ 531343 w 523125"/>
                  <a:gd name="connsiteY1" fmla="*/ 292444 h 523125"/>
                  <a:gd name="connsiteX2" fmla="*/ 531343 w 523125"/>
                  <a:gd name="connsiteY2" fmla="*/ 238849 h 523125"/>
                  <a:gd name="connsiteX3" fmla="*/ 505018 w 523125"/>
                  <a:gd name="connsiteY3" fmla="*/ 212524 h 523125"/>
                  <a:gd name="connsiteX4" fmla="*/ 475403 w 523125"/>
                  <a:gd name="connsiteY4" fmla="*/ 212524 h 523125"/>
                  <a:gd name="connsiteX5" fmla="*/ 475335 w 523125"/>
                  <a:gd name="connsiteY5" fmla="*/ 212423 h 523125"/>
                  <a:gd name="connsiteX6" fmla="*/ 451406 w 523125"/>
                  <a:gd name="connsiteY6" fmla="*/ 154879 h 523125"/>
                  <a:gd name="connsiteX7" fmla="*/ 472044 w 523125"/>
                  <a:gd name="connsiteY7" fmla="*/ 134207 h 523125"/>
                  <a:gd name="connsiteX8" fmla="*/ 472044 w 523125"/>
                  <a:gd name="connsiteY8" fmla="*/ 96998 h 523125"/>
                  <a:gd name="connsiteX9" fmla="*/ 434126 w 523125"/>
                  <a:gd name="connsiteY9" fmla="*/ 59096 h 523125"/>
                  <a:gd name="connsiteX10" fmla="*/ 415496 w 523125"/>
                  <a:gd name="connsiteY10" fmla="*/ 51384 h 523125"/>
                  <a:gd name="connsiteX11" fmla="*/ 396883 w 523125"/>
                  <a:gd name="connsiteY11" fmla="*/ 59113 h 523125"/>
                  <a:gd name="connsiteX12" fmla="*/ 376262 w 523125"/>
                  <a:gd name="connsiteY12" fmla="*/ 79751 h 523125"/>
                  <a:gd name="connsiteX13" fmla="*/ 319208 w 523125"/>
                  <a:gd name="connsiteY13" fmla="*/ 55924 h 523125"/>
                  <a:gd name="connsiteX14" fmla="*/ 318887 w 523125"/>
                  <a:gd name="connsiteY14" fmla="*/ 26139 h 523125"/>
                  <a:gd name="connsiteX15" fmla="*/ 292579 w 523125"/>
                  <a:gd name="connsiteY15" fmla="*/ 0 h 523125"/>
                  <a:gd name="connsiteX16" fmla="*/ 239001 w 523125"/>
                  <a:gd name="connsiteY16" fmla="*/ 0 h 523125"/>
                  <a:gd name="connsiteX17" fmla="*/ 220320 w 523125"/>
                  <a:gd name="connsiteY17" fmla="*/ 7779 h 523125"/>
                  <a:gd name="connsiteX18" fmla="*/ 212693 w 523125"/>
                  <a:gd name="connsiteY18" fmla="*/ 26528 h 523125"/>
                  <a:gd name="connsiteX19" fmla="*/ 212946 w 523125"/>
                  <a:gd name="connsiteY19" fmla="*/ 55316 h 523125"/>
                  <a:gd name="connsiteX20" fmla="*/ 154035 w 523125"/>
                  <a:gd name="connsiteY20" fmla="*/ 79650 h 523125"/>
                  <a:gd name="connsiteX21" fmla="*/ 133515 w 523125"/>
                  <a:gd name="connsiteY21" fmla="*/ 59096 h 523125"/>
                  <a:gd name="connsiteX22" fmla="*/ 114919 w 523125"/>
                  <a:gd name="connsiteY22" fmla="*/ 51384 h 523125"/>
                  <a:gd name="connsiteX23" fmla="*/ 96306 w 523125"/>
                  <a:gd name="connsiteY23" fmla="*/ 59096 h 523125"/>
                  <a:gd name="connsiteX24" fmla="*/ 58354 w 523125"/>
                  <a:gd name="connsiteY24" fmla="*/ 97031 h 523125"/>
                  <a:gd name="connsiteX25" fmla="*/ 58354 w 523125"/>
                  <a:gd name="connsiteY25" fmla="*/ 134241 h 523125"/>
                  <a:gd name="connsiteX26" fmla="*/ 78992 w 523125"/>
                  <a:gd name="connsiteY26" fmla="*/ 154879 h 523125"/>
                  <a:gd name="connsiteX27" fmla="*/ 55097 w 523125"/>
                  <a:gd name="connsiteY27" fmla="*/ 212423 h 523125"/>
                  <a:gd name="connsiteX28" fmla="*/ 55046 w 523125"/>
                  <a:gd name="connsiteY28" fmla="*/ 212524 h 523125"/>
                  <a:gd name="connsiteX29" fmla="*/ 26325 w 523125"/>
                  <a:gd name="connsiteY29" fmla="*/ 212524 h 523125"/>
                  <a:gd name="connsiteX30" fmla="*/ 0 w 523125"/>
                  <a:gd name="connsiteY30" fmla="*/ 238849 h 523125"/>
                  <a:gd name="connsiteX31" fmla="*/ 0 w 523125"/>
                  <a:gd name="connsiteY31" fmla="*/ 292494 h 523125"/>
                  <a:gd name="connsiteX32" fmla="*/ 26325 w 523125"/>
                  <a:gd name="connsiteY32" fmla="*/ 318836 h 523125"/>
                  <a:gd name="connsiteX33" fmla="*/ 54911 w 523125"/>
                  <a:gd name="connsiteY33" fmla="*/ 318836 h 523125"/>
                  <a:gd name="connsiteX34" fmla="*/ 54203 w 523125"/>
                  <a:gd name="connsiteY34" fmla="*/ 315748 h 523125"/>
                  <a:gd name="connsiteX35" fmla="*/ 54911 w 523125"/>
                  <a:gd name="connsiteY35" fmla="*/ 318701 h 523125"/>
                  <a:gd name="connsiteX36" fmla="*/ 79026 w 523125"/>
                  <a:gd name="connsiteY36" fmla="*/ 377004 h 523125"/>
                  <a:gd name="connsiteX37" fmla="*/ 58404 w 523125"/>
                  <a:gd name="connsiteY37" fmla="*/ 397609 h 523125"/>
                  <a:gd name="connsiteX38" fmla="*/ 50693 w 523125"/>
                  <a:gd name="connsiteY38" fmla="*/ 416239 h 523125"/>
                  <a:gd name="connsiteX39" fmla="*/ 58404 w 523125"/>
                  <a:gd name="connsiteY39" fmla="*/ 434869 h 523125"/>
                  <a:gd name="connsiteX40" fmla="*/ 96323 w 523125"/>
                  <a:gd name="connsiteY40" fmla="*/ 472804 h 523125"/>
                  <a:gd name="connsiteX41" fmla="*/ 114919 w 523125"/>
                  <a:gd name="connsiteY41" fmla="*/ 480516 h 523125"/>
                  <a:gd name="connsiteX42" fmla="*/ 133532 w 523125"/>
                  <a:gd name="connsiteY42" fmla="*/ 472804 h 523125"/>
                  <a:gd name="connsiteX43" fmla="*/ 154136 w 523125"/>
                  <a:gd name="connsiteY43" fmla="*/ 452166 h 523125"/>
                  <a:gd name="connsiteX44" fmla="*/ 212996 w 523125"/>
                  <a:gd name="connsiteY44" fmla="*/ 476432 h 523125"/>
                  <a:gd name="connsiteX45" fmla="*/ 212743 w 523125"/>
                  <a:gd name="connsiteY45" fmla="*/ 504900 h 523125"/>
                  <a:gd name="connsiteX46" fmla="*/ 220371 w 523125"/>
                  <a:gd name="connsiteY46" fmla="*/ 523648 h 523125"/>
                  <a:gd name="connsiteX47" fmla="*/ 239051 w 523125"/>
                  <a:gd name="connsiteY47" fmla="*/ 531428 h 523125"/>
                  <a:gd name="connsiteX48" fmla="*/ 292629 w 523125"/>
                  <a:gd name="connsiteY48" fmla="*/ 531428 h 523125"/>
                  <a:gd name="connsiteX49" fmla="*/ 318954 w 523125"/>
                  <a:gd name="connsiteY49" fmla="*/ 505271 h 523125"/>
                  <a:gd name="connsiteX50" fmla="*/ 319275 w 523125"/>
                  <a:gd name="connsiteY50" fmla="*/ 476027 h 523125"/>
                  <a:gd name="connsiteX51" fmla="*/ 376296 w 523125"/>
                  <a:gd name="connsiteY51" fmla="*/ 452216 h 523125"/>
                  <a:gd name="connsiteX52" fmla="*/ 396917 w 523125"/>
                  <a:gd name="connsiteY52" fmla="*/ 472821 h 523125"/>
                  <a:gd name="connsiteX53" fmla="*/ 434126 w 523125"/>
                  <a:gd name="connsiteY53" fmla="*/ 472821 h 523125"/>
                  <a:gd name="connsiteX54" fmla="*/ 472044 w 523125"/>
                  <a:gd name="connsiteY54" fmla="*/ 434970 h 523125"/>
                  <a:gd name="connsiteX55" fmla="*/ 472044 w 523125"/>
                  <a:gd name="connsiteY55" fmla="*/ 397727 h 523125"/>
                  <a:gd name="connsiteX56" fmla="*/ 451389 w 523125"/>
                  <a:gd name="connsiteY56" fmla="*/ 377072 h 523125"/>
                  <a:gd name="connsiteX57" fmla="*/ 475554 w 523125"/>
                  <a:gd name="connsiteY57" fmla="*/ 318769 h 523125"/>
                  <a:gd name="connsiteX58" fmla="*/ 475554 w 523125"/>
                  <a:gd name="connsiteY58" fmla="*/ 318904 h 523125"/>
                  <a:gd name="connsiteX59" fmla="*/ 505052 w 523125"/>
                  <a:gd name="connsiteY59" fmla="*/ 318904 h 523125"/>
                  <a:gd name="connsiteX60" fmla="*/ 505018 w 523125"/>
                  <a:gd name="connsiteY60" fmla="*/ 318786 h 523125"/>
                  <a:gd name="connsiteX61" fmla="*/ 505018 w 523125"/>
                  <a:gd name="connsiteY61" fmla="*/ 318786 h 523125"/>
                  <a:gd name="connsiteX62" fmla="*/ 265224 w 523125"/>
                  <a:gd name="connsiteY62" fmla="*/ 339913 h 523125"/>
                  <a:gd name="connsiteX63" fmla="*/ 191244 w 523125"/>
                  <a:gd name="connsiteY63" fmla="*/ 265916 h 523125"/>
                  <a:gd name="connsiteX64" fmla="*/ 265224 w 523125"/>
                  <a:gd name="connsiteY64" fmla="*/ 191919 h 523125"/>
                  <a:gd name="connsiteX65" fmla="*/ 339221 w 523125"/>
                  <a:gd name="connsiteY65" fmla="*/ 265916 h 523125"/>
                  <a:gd name="connsiteX66" fmla="*/ 265224 w 523125"/>
                  <a:gd name="connsiteY66" fmla="*/ 33991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23125" h="523125">
                    <a:moveTo>
                      <a:pt x="505018" y="318786"/>
                    </a:moveTo>
                    <a:cubicBezTo>
                      <a:pt x="519531" y="318786"/>
                      <a:pt x="531343" y="307024"/>
                      <a:pt x="531343" y="292444"/>
                    </a:cubicBezTo>
                    <a:lnTo>
                      <a:pt x="531343" y="238849"/>
                    </a:lnTo>
                    <a:cubicBezTo>
                      <a:pt x="531343" y="224319"/>
                      <a:pt x="519581" y="212524"/>
                      <a:pt x="505018" y="212524"/>
                    </a:cubicBezTo>
                    <a:lnTo>
                      <a:pt x="475403" y="212524"/>
                    </a:lnTo>
                    <a:cubicBezTo>
                      <a:pt x="475386" y="212507"/>
                      <a:pt x="475386" y="212490"/>
                      <a:pt x="475335" y="212423"/>
                    </a:cubicBezTo>
                    <a:cubicBezTo>
                      <a:pt x="470154" y="191919"/>
                      <a:pt x="462004" y="172581"/>
                      <a:pt x="451406" y="154879"/>
                    </a:cubicBezTo>
                    <a:lnTo>
                      <a:pt x="472044" y="134207"/>
                    </a:lnTo>
                    <a:cubicBezTo>
                      <a:pt x="482288" y="123930"/>
                      <a:pt x="482288" y="107274"/>
                      <a:pt x="472044" y="96998"/>
                    </a:cubicBezTo>
                    <a:lnTo>
                      <a:pt x="434126" y="59096"/>
                    </a:lnTo>
                    <a:cubicBezTo>
                      <a:pt x="429182" y="54152"/>
                      <a:pt x="422483" y="51384"/>
                      <a:pt x="415496" y="51384"/>
                    </a:cubicBezTo>
                    <a:cubicBezTo>
                      <a:pt x="408544" y="51384"/>
                      <a:pt x="401811" y="54169"/>
                      <a:pt x="396883" y="59113"/>
                    </a:cubicBezTo>
                    <a:lnTo>
                      <a:pt x="376262" y="79751"/>
                    </a:lnTo>
                    <a:cubicBezTo>
                      <a:pt x="358729" y="69238"/>
                      <a:pt x="339542" y="61121"/>
                      <a:pt x="319208" y="55924"/>
                    </a:cubicBezTo>
                    <a:cubicBezTo>
                      <a:pt x="319140" y="55907"/>
                      <a:pt x="319005" y="40686"/>
                      <a:pt x="318887" y="26139"/>
                    </a:cubicBezTo>
                    <a:cubicBezTo>
                      <a:pt x="318803" y="11678"/>
                      <a:pt x="307074" y="0"/>
                      <a:pt x="292579" y="0"/>
                    </a:cubicBezTo>
                    <a:lnTo>
                      <a:pt x="239001" y="0"/>
                    </a:lnTo>
                    <a:cubicBezTo>
                      <a:pt x="231981" y="0"/>
                      <a:pt x="225264" y="2801"/>
                      <a:pt x="220320" y="7779"/>
                    </a:cubicBezTo>
                    <a:cubicBezTo>
                      <a:pt x="215376" y="12758"/>
                      <a:pt x="212625" y="19524"/>
                      <a:pt x="212693" y="26528"/>
                    </a:cubicBezTo>
                    <a:lnTo>
                      <a:pt x="212946" y="55316"/>
                    </a:lnTo>
                    <a:cubicBezTo>
                      <a:pt x="191953" y="59771"/>
                      <a:pt x="172159" y="68816"/>
                      <a:pt x="154035" y="79650"/>
                    </a:cubicBezTo>
                    <a:lnTo>
                      <a:pt x="133515" y="59096"/>
                    </a:lnTo>
                    <a:cubicBezTo>
                      <a:pt x="128588" y="54152"/>
                      <a:pt x="121888" y="51384"/>
                      <a:pt x="114919" y="51384"/>
                    </a:cubicBezTo>
                    <a:cubicBezTo>
                      <a:pt x="107933" y="51384"/>
                      <a:pt x="101233" y="54169"/>
                      <a:pt x="96306" y="59096"/>
                    </a:cubicBezTo>
                    <a:lnTo>
                      <a:pt x="58354" y="97031"/>
                    </a:lnTo>
                    <a:cubicBezTo>
                      <a:pt x="48094" y="107308"/>
                      <a:pt x="48077" y="123964"/>
                      <a:pt x="58354" y="134241"/>
                    </a:cubicBezTo>
                    <a:lnTo>
                      <a:pt x="78992" y="154879"/>
                    </a:lnTo>
                    <a:cubicBezTo>
                      <a:pt x="68428" y="172598"/>
                      <a:pt x="60294" y="191919"/>
                      <a:pt x="55097" y="212423"/>
                    </a:cubicBezTo>
                    <a:cubicBezTo>
                      <a:pt x="55080" y="212490"/>
                      <a:pt x="55080" y="212507"/>
                      <a:pt x="55046" y="212524"/>
                    </a:cubicBezTo>
                    <a:lnTo>
                      <a:pt x="26325" y="212524"/>
                    </a:lnTo>
                    <a:cubicBezTo>
                      <a:pt x="11796" y="212524"/>
                      <a:pt x="0" y="224303"/>
                      <a:pt x="0" y="238849"/>
                    </a:cubicBezTo>
                    <a:lnTo>
                      <a:pt x="0" y="292494"/>
                    </a:lnTo>
                    <a:cubicBezTo>
                      <a:pt x="0" y="307024"/>
                      <a:pt x="11779" y="318836"/>
                      <a:pt x="26325" y="318836"/>
                    </a:cubicBezTo>
                    <a:lnTo>
                      <a:pt x="54911" y="318836"/>
                    </a:lnTo>
                    <a:cubicBezTo>
                      <a:pt x="54658" y="317790"/>
                      <a:pt x="54456" y="316828"/>
                      <a:pt x="54203" y="315748"/>
                    </a:cubicBezTo>
                    <a:cubicBezTo>
                      <a:pt x="54456" y="316727"/>
                      <a:pt x="54658" y="317739"/>
                      <a:pt x="54911" y="318701"/>
                    </a:cubicBezTo>
                    <a:cubicBezTo>
                      <a:pt x="60109" y="339491"/>
                      <a:pt x="68293" y="359100"/>
                      <a:pt x="79026" y="377004"/>
                    </a:cubicBezTo>
                    <a:lnTo>
                      <a:pt x="58404" y="397609"/>
                    </a:lnTo>
                    <a:cubicBezTo>
                      <a:pt x="53460" y="402519"/>
                      <a:pt x="50693" y="409219"/>
                      <a:pt x="50693" y="416239"/>
                    </a:cubicBezTo>
                    <a:cubicBezTo>
                      <a:pt x="50693" y="423259"/>
                      <a:pt x="53460" y="429924"/>
                      <a:pt x="58404" y="434869"/>
                    </a:cubicBezTo>
                    <a:lnTo>
                      <a:pt x="96323" y="472804"/>
                    </a:lnTo>
                    <a:cubicBezTo>
                      <a:pt x="101250" y="477714"/>
                      <a:pt x="107933" y="480516"/>
                      <a:pt x="114919" y="480516"/>
                    </a:cubicBezTo>
                    <a:cubicBezTo>
                      <a:pt x="121888" y="480516"/>
                      <a:pt x="128604" y="477714"/>
                      <a:pt x="133532" y="472804"/>
                    </a:cubicBezTo>
                    <a:lnTo>
                      <a:pt x="154136" y="452166"/>
                    </a:lnTo>
                    <a:cubicBezTo>
                      <a:pt x="172209" y="462983"/>
                      <a:pt x="192021" y="471251"/>
                      <a:pt x="212996" y="476432"/>
                    </a:cubicBezTo>
                    <a:lnTo>
                      <a:pt x="212743" y="504900"/>
                    </a:lnTo>
                    <a:cubicBezTo>
                      <a:pt x="212676" y="511920"/>
                      <a:pt x="215426" y="518670"/>
                      <a:pt x="220371" y="523648"/>
                    </a:cubicBezTo>
                    <a:cubicBezTo>
                      <a:pt x="225315" y="528626"/>
                      <a:pt x="232031" y="531428"/>
                      <a:pt x="239051" y="531428"/>
                    </a:cubicBezTo>
                    <a:lnTo>
                      <a:pt x="292629" y="531428"/>
                    </a:lnTo>
                    <a:cubicBezTo>
                      <a:pt x="307074" y="531428"/>
                      <a:pt x="318853" y="519750"/>
                      <a:pt x="318954" y="505271"/>
                    </a:cubicBezTo>
                    <a:cubicBezTo>
                      <a:pt x="319056" y="490928"/>
                      <a:pt x="319157" y="476044"/>
                      <a:pt x="319275" y="476027"/>
                    </a:cubicBezTo>
                    <a:cubicBezTo>
                      <a:pt x="339593" y="470796"/>
                      <a:pt x="358746" y="462713"/>
                      <a:pt x="376296" y="452216"/>
                    </a:cubicBezTo>
                    <a:lnTo>
                      <a:pt x="396917" y="472821"/>
                    </a:lnTo>
                    <a:cubicBezTo>
                      <a:pt x="407194" y="483098"/>
                      <a:pt x="423883" y="483098"/>
                      <a:pt x="434126" y="472821"/>
                    </a:cubicBezTo>
                    <a:lnTo>
                      <a:pt x="472044" y="434970"/>
                    </a:lnTo>
                    <a:cubicBezTo>
                      <a:pt x="482271" y="424693"/>
                      <a:pt x="482304" y="408021"/>
                      <a:pt x="472044" y="397727"/>
                    </a:cubicBezTo>
                    <a:lnTo>
                      <a:pt x="451389" y="377072"/>
                    </a:lnTo>
                    <a:cubicBezTo>
                      <a:pt x="462139" y="359151"/>
                      <a:pt x="470306" y="339559"/>
                      <a:pt x="475554" y="318769"/>
                    </a:cubicBezTo>
                    <a:cubicBezTo>
                      <a:pt x="475824" y="317790"/>
                      <a:pt x="475824" y="317858"/>
                      <a:pt x="475554" y="318904"/>
                    </a:cubicBezTo>
                    <a:lnTo>
                      <a:pt x="505052" y="318904"/>
                    </a:lnTo>
                    <a:lnTo>
                      <a:pt x="505018" y="318786"/>
                    </a:lnTo>
                    <a:lnTo>
                      <a:pt x="505018" y="318786"/>
                    </a:lnTo>
                    <a:close/>
                    <a:moveTo>
                      <a:pt x="265224" y="339913"/>
                    </a:moveTo>
                    <a:cubicBezTo>
                      <a:pt x="224370" y="339913"/>
                      <a:pt x="191244" y="306754"/>
                      <a:pt x="191244" y="265916"/>
                    </a:cubicBezTo>
                    <a:cubicBezTo>
                      <a:pt x="191244" y="225079"/>
                      <a:pt x="224370" y="191919"/>
                      <a:pt x="265224" y="191919"/>
                    </a:cubicBezTo>
                    <a:cubicBezTo>
                      <a:pt x="306096" y="191919"/>
                      <a:pt x="339221" y="225062"/>
                      <a:pt x="339221" y="265916"/>
                    </a:cubicBezTo>
                    <a:cubicBezTo>
                      <a:pt x="339221" y="306771"/>
                      <a:pt x="306096" y="339913"/>
                      <a:pt x="265224" y="339913"/>
                    </a:cubicBez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1" name="组合 40">
              <a:extLst>
                <a:ext uri="{FF2B5EF4-FFF2-40B4-BE49-F238E27FC236}">
                  <a16:creationId xmlns:a16="http://schemas.microsoft.com/office/drawing/2014/main" id="{F5084B90-FCC2-42D9-8B7D-46D831D92A4F}"/>
                </a:ext>
              </a:extLst>
            </p:cNvPr>
            <p:cNvGrpSpPr/>
            <p:nvPr/>
          </p:nvGrpSpPr>
          <p:grpSpPr>
            <a:xfrm>
              <a:off x="2784579" y="2961718"/>
              <a:ext cx="2659521" cy="322806"/>
              <a:chOff x="2205971" y="1299969"/>
              <a:chExt cx="2659521" cy="322806"/>
            </a:xfrm>
          </p:grpSpPr>
          <p:sp>
            <p:nvSpPr>
              <p:cNvPr id="42" name="椭圆 41">
                <a:extLst>
                  <a:ext uri="{FF2B5EF4-FFF2-40B4-BE49-F238E27FC236}">
                    <a16:creationId xmlns:a16="http://schemas.microsoft.com/office/drawing/2014/main" id="{D9DBE5FB-9618-4DF3-B5FB-CCA5AE75CE5C}"/>
                  </a:ext>
                </a:extLst>
              </p:cNvPr>
              <p:cNvSpPr/>
              <p:nvPr/>
            </p:nvSpPr>
            <p:spPr>
              <a:xfrm>
                <a:off x="2205971" y="12999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5B58098-2DCF-4590-AF5C-648EEAAD1AB8}"/>
                  </a:ext>
                </a:extLst>
              </p:cNvPr>
              <p:cNvSpPr/>
              <p:nvPr/>
            </p:nvSpPr>
            <p:spPr>
              <a:xfrm>
                <a:off x="4788750" y="154603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512CA204-21DD-48E4-AA79-C45EBAB33FD3}"/>
                  </a:ext>
                </a:extLst>
              </p:cNvPr>
              <p:cNvCxnSpPr>
                <a:cxnSpLocks/>
              </p:cNvCxnSpPr>
              <p:nvPr/>
            </p:nvCxnSpPr>
            <p:spPr>
              <a:xfrm>
                <a:off x="2282713" y="1338340"/>
                <a:ext cx="1976020" cy="0"/>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7F14CD0-0D26-476E-BA82-59D512038A2E}"/>
                  </a:ext>
                </a:extLst>
              </p:cNvPr>
              <p:cNvCxnSpPr>
                <a:cxnSpLocks/>
                <a:endCxn id="43" idx="1"/>
              </p:cNvCxnSpPr>
              <p:nvPr/>
            </p:nvCxnSpPr>
            <p:spPr>
              <a:xfrm>
                <a:off x="4258733" y="1337763"/>
                <a:ext cx="541256" cy="219509"/>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7" name="组合 56">
            <a:extLst>
              <a:ext uri="{FF2B5EF4-FFF2-40B4-BE49-F238E27FC236}">
                <a16:creationId xmlns:a16="http://schemas.microsoft.com/office/drawing/2014/main" id="{13A20804-0EF1-4141-8447-3ED0D23A8646}"/>
              </a:ext>
            </a:extLst>
          </p:cNvPr>
          <p:cNvGrpSpPr/>
          <p:nvPr/>
        </p:nvGrpSpPr>
        <p:grpSpPr>
          <a:xfrm>
            <a:off x="584751" y="3636535"/>
            <a:ext cx="3116530" cy="521987"/>
            <a:chOff x="584751" y="3636535"/>
            <a:chExt cx="3116530" cy="521987"/>
          </a:xfrm>
        </p:grpSpPr>
        <p:grpSp>
          <p:nvGrpSpPr>
            <p:cNvPr id="6" name="组合 5">
              <a:extLst>
                <a:ext uri="{FF2B5EF4-FFF2-40B4-BE49-F238E27FC236}">
                  <a16:creationId xmlns:a16="http://schemas.microsoft.com/office/drawing/2014/main" id="{09431F26-B6EB-4FF8-9E6F-789A8AF449D2}"/>
                </a:ext>
              </a:extLst>
            </p:cNvPr>
            <p:cNvGrpSpPr/>
            <p:nvPr/>
          </p:nvGrpSpPr>
          <p:grpSpPr>
            <a:xfrm>
              <a:off x="584751" y="3636535"/>
              <a:ext cx="2341115" cy="446763"/>
              <a:chOff x="584751" y="3636535"/>
              <a:chExt cx="2341115" cy="446763"/>
            </a:xfrm>
          </p:grpSpPr>
          <p:sp>
            <p:nvSpPr>
              <p:cNvPr id="19" name="îṣlîḍe">
                <a:hlinkClick r:id="" action="ppaction://noaction"/>
                <a:extLst>
                  <a:ext uri="{FF2B5EF4-FFF2-40B4-BE49-F238E27FC236}">
                    <a16:creationId xmlns:a16="http://schemas.microsoft.com/office/drawing/2014/main" id="{5FF03E89-0575-413D-ADE5-1B9C313D3B0A}"/>
                  </a:ext>
                </a:extLst>
              </p:cNvPr>
              <p:cNvSpPr/>
              <p:nvPr/>
            </p:nvSpPr>
            <p:spPr>
              <a:xfrm>
                <a:off x="1005711" y="3636535"/>
                <a:ext cx="1920155" cy="446763"/>
              </a:xfrm>
              <a:prstGeom prst="rect">
                <a:avLst/>
              </a:prstGeom>
            </p:spPr>
            <p:txBody>
              <a:bodyPr wrap="square" anchor="ctr" anchorCtr="0">
                <a:normAutofit/>
              </a:bodyPr>
              <a:lstStyle/>
              <a:p>
                <a:pPr lvl="0"/>
                <a:r>
                  <a:rPr lang="zh-CN" altLang="en-US" sz="2000" b="1" spc="100" dirty="0">
                    <a:solidFill>
                      <a:schemeClr val="accent4"/>
                    </a:solidFill>
                  </a:rPr>
                  <a:t>初始化</a:t>
                </a:r>
              </a:p>
            </p:txBody>
          </p:sp>
          <p:sp>
            <p:nvSpPr>
              <p:cNvPr id="26" name="图形 113">
                <a:extLst>
                  <a:ext uri="{FF2B5EF4-FFF2-40B4-BE49-F238E27FC236}">
                    <a16:creationId xmlns:a16="http://schemas.microsoft.com/office/drawing/2014/main" id="{CD15DE58-AB99-4AD1-B89E-2DB90DA82685}"/>
                  </a:ext>
                </a:extLst>
              </p:cNvPr>
              <p:cNvSpPr>
                <a:spLocks noChangeAspect="1"/>
              </p:cNvSpPr>
              <p:nvPr/>
            </p:nvSpPr>
            <p:spPr>
              <a:xfrm>
                <a:off x="584751" y="3655358"/>
                <a:ext cx="420959" cy="420959"/>
              </a:xfrm>
              <a:custGeom>
                <a:avLst/>
                <a:gdLst>
                  <a:gd name="connsiteX0" fmla="*/ 327054 w 523125"/>
                  <a:gd name="connsiteY0" fmla="*/ 269713 h 523125"/>
                  <a:gd name="connsiteX1" fmla="*/ 291634 w 523125"/>
                  <a:gd name="connsiteY1" fmla="*/ 316643 h 523125"/>
                  <a:gd name="connsiteX2" fmla="*/ 252248 w 523125"/>
                  <a:gd name="connsiteY2" fmla="*/ 225366 h 523125"/>
                  <a:gd name="connsiteX3" fmla="*/ 0 w 523125"/>
                  <a:gd name="connsiteY3" fmla="*/ 0 h 523125"/>
                  <a:gd name="connsiteX4" fmla="*/ 175011 w 523125"/>
                  <a:gd name="connsiteY4" fmla="*/ 265680 h 523125"/>
                  <a:gd name="connsiteX5" fmla="*/ 167906 w 523125"/>
                  <a:gd name="connsiteY5" fmla="*/ 211798 h 523125"/>
                  <a:gd name="connsiteX6" fmla="*/ 159081 w 523125"/>
                  <a:gd name="connsiteY6" fmla="*/ 179904 h 523125"/>
                  <a:gd name="connsiteX7" fmla="*/ 136519 w 523125"/>
                  <a:gd name="connsiteY7" fmla="*/ 123728 h 523125"/>
                  <a:gd name="connsiteX8" fmla="*/ 168750 w 523125"/>
                  <a:gd name="connsiteY8" fmla="*/ 170016 h 523125"/>
                  <a:gd name="connsiteX9" fmla="*/ 227273 w 523125"/>
                  <a:gd name="connsiteY9" fmla="*/ 279518 h 523125"/>
                  <a:gd name="connsiteX10" fmla="*/ 265933 w 523125"/>
                  <a:gd name="connsiteY10" fmla="*/ 512882 h 523125"/>
                  <a:gd name="connsiteX11" fmla="*/ 290014 w 523125"/>
                  <a:gd name="connsiteY11" fmla="*/ 536979 h 523125"/>
                  <a:gd name="connsiteX12" fmla="*/ 314094 w 523125"/>
                  <a:gd name="connsiteY12" fmla="*/ 512882 h 523125"/>
                  <a:gd name="connsiteX13" fmla="*/ 308948 w 523125"/>
                  <a:gd name="connsiteY13" fmla="*/ 410586 h 523125"/>
                  <a:gd name="connsiteX14" fmla="*/ 340200 w 523125"/>
                  <a:gd name="connsiteY14" fmla="*/ 328894 h 523125"/>
                  <a:gd name="connsiteX15" fmla="*/ 382185 w 523125"/>
                  <a:gd name="connsiteY15" fmla="*/ 261816 h 523125"/>
                  <a:gd name="connsiteX16" fmla="*/ 445433 w 523125"/>
                  <a:gd name="connsiteY16" fmla="*/ 197589 h 523125"/>
                  <a:gd name="connsiteX17" fmla="*/ 392344 w 523125"/>
                  <a:gd name="connsiteY17" fmla="*/ 306821 h 523125"/>
                  <a:gd name="connsiteX18" fmla="*/ 535427 w 523125"/>
                  <a:gd name="connsiteY18" fmla="*/ 97318 h 523125"/>
                  <a:gd name="connsiteX19" fmla="*/ 327054 w 523125"/>
                  <a:gd name="connsiteY19" fmla="*/ 26971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125" h="523125">
                    <a:moveTo>
                      <a:pt x="327054" y="269713"/>
                    </a:moveTo>
                    <a:cubicBezTo>
                      <a:pt x="315293" y="280969"/>
                      <a:pt x="302906" y="296207"/>
                      <a:pt x="291634" y="316643"/>
                    </a:cubicBezTo>
                    <a:cubicBezTo>
                      <a:pt x="280496" y="276429"/>
                      <a:pt x="266456" y="246949"/>
                      <a:pt x="252248" y="225366"/>
                    </a:cubicBezTo>
                    <a:cubicBezTo>
                      <a:pt x="317368" y="7796"/>
                      <a:pt x="0" y="0"/>
                      <a:pt x="0" y="0"/>
                    </a:cubicBezTo>
                    <a:cubicBezTo>
                      <a:pt x="0" y="0"/>
                      <a:pt x="9264" y="271924"/>
                      <a:pt x="175011" y="265680"/>
                    </a:cubicBezTo>
                    <a:cubicBezTo>
                      <a:pt x="174673" y="247472"/>
                      <a:pt x="171855" y="229061"/>
                      <a:pt x="167906" y="211798"/>
                    </a:cubicBezTo>
                    <a:cubicBezTo>
                      <a:pt x="165324" y="200543"/>
                      <a:pt x="162253" y="189810"/>
                      <a:pt x="159081" y="179904"/>
                    </a:cubicBezTo>
                    <a:cubicBezTo>
                      <a:pt x="148483" y="147049"/>
                      <a:pt x="136519" y="123728"/>
                      <a:pt x="136519" y="123728"/>
                    </a:cubicBezTo>
                    <a:cubicBezTo>
                      <a:pt x="148601" y="139961"/>
                      <a:pt x="159300" y="155453"/>
                      <a:pt x="168750" y="170016"/>
                    </a:cubicBezTo>
                    <a:cubicBezTo>
                      <a:pt x="201268" y="220050"/>
                      <a:pt x="219021" y="258964"/>
                      <a:pt x="227273" y="279518"/>
                    </a:cubicBezTo>
                    <a:cubicBezTo>
                      <a:pt x="247641" y="323274"/>
                      <a:pt x="265933" y="395263"/>
                      <a:pt x="265933" y="512882"/>
                    </a:cubicBezTo>
                    <a:cubicBezTo>
                      <a:pt x="265933" y="526196"/>
                      <a:pt x="276750" y="536979"/>
                      <a:pt x="290014" y="536979"/>
                    </a:cubicBezTo>
                    <a:cubicBezTo>
                      <a:pt x="303311" y="536979"/>
                      <a:pt x="314094" y="526196"/>
                      <a:pt x="314094" y="512882"/>
                    </a:cubicBezTo>
                    <a:cubicBezTo>
                      <a:pt x="314094" y="474761"/>
                      <a:pt x="312255" y="440843"/>
                      <a:pt x="308948" y="410586"/>
                    </a:cubicBezTo>
                    <a:cubicBezTo>
                      <a:pt x="316626" y="373663"/>
                      <a:pt x="328202" y="347456"/>
                      <a:pt x="340200" y="328894"/>
                    </a:cubicBezTo>
                    <a:cubicBezTo>
                      <a:pt x="348081" y="313858"/>
                      <a:pt x="362610" y="288107"/>
                      <a:pt x="382185" y="261816"/>
                    </a:cubicBezTo>
                    <a:cubicBezTo>
                      <a:pt x="399634" y="238427"/>
                      <a:pt x="421116" y="214599"/>
                      <a:pt x="445433" y="197589"/>
                    </a:cubicBezTo>
                    <a:cubicBezTo>
                      <a:pt x="445433" y="197589"/>
                      <a:pt x="395567" y="252788"/>
                      <a:pt x="392344" y="306821"/>
                    </a:cubicBezTo>
                    <a:cubicBezTo>
                      <a:pt x="530094" y="314010"/>
                      <a:pt x="535427" y="97318"/>
                      <a:pt x="535427" y="97318"/>
                    </a:cubicBezTo>
                    <a:cubicBezTo>
                      <a:pt x="535427" y="97318"/>
                      <a:pt x="283382" y="105908"/>
                      <a:pt x="327054" y="269713"/>
                    </a:cubicBez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8F189EEB-FA81-4E35-87C3-284948B64F14}"/>
                </a:ext>
              </a:extLst>
            </p:cNvPr>
            <p:cNvGrpSpPr/>
            <p:nvPr/>
          </p:nvGrpSpPr>
          <p:grpSpPr>
            <a:xfrm>
              <a:off x="1965788" y="3842163"/>
              <a:ext cx="1735493" cy="316359"/>
              <a:chOff x="1965788" y="3842163"/>
              <a:chExt cx="1735493" cy="316359"/>
            </a:xfrm>
          </p:grpSpPr>
          <p:sp>
            <p:nvSpPr>
              <p:cNvPr id="47" name="椭圆 46">
                <a:extLst>
                  <a:ext uri="{FF2B5EF4-FFF2-40B4-BE49-F238E27FC236}">
                    <a16:creationId xmlns:a16="http://schemas.microsoft.com/office/drawing/2014/main" id="{25088D0D-326E-4BB0-8154-A756F94A32D2}"/>
                  </a:ext>
                </a:extLst>
              </p:cNvPr>
              <p:cNvSpPr/>
              <p:nvPr/>
            </p:nvSpPr>
            <p:spPr>
              <a:xfrm>
                <a:off x="1965788" y="384216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4AA14BED-D557-4B7C-A871-E9977D6BA3C6}"/>
                  </a:ext>
                </a:extLst>
              </p:cNvPr>
              <p:cNvSpPr/>
              <p:nvPr/>
            </p:nvSpPr>
            <p:spPr>
              <a:xfrm>
                <a:off x="3624539" y="4081780"/>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a:extLst>
                  <a:ext uri="{FF2B5EF4-FFF2-40B4-BE49-F238E27FC236}">
                    <a16:creationId xmlns:a16="http://schemas.microsoft.com/office/drawing/2014/main" id="{7CCDD2FB-D70C-456E-8674-A494E579B061}"/>
                  </a:ext>
                </a:extLst>
              </p:cNvPr>
              <p:cNvCxnSpPr>
                <a:cxnSpLocks/>
              </p:cNvCxnSpPr>
              <p:nvPr/>
            </p:nvCxnSpPr>
            <p:spPr>
              <a:xfrm>
                <a:off x="2042530" y="3880534"/>
                <a:ext cx="1051992" cy="0"/>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1686D5A-75C3-4130-84A0-DA7BD7112486}"/>
                  </a:ext>
                </a:extLst>
              </p:cNvPr>
              <p:cNvCxnSpPr>
                <a:cxnSpLocks/>
                <a:endCxn id="48" idx="1"/>
              </p:cNvCxnSpPr>
              <p:nvPr/>
            </p:nvCxnSpPr>
            <p:spPr>
              <a:xfrm>
                <a:off x="3106738" y="3880534"/>
                <a:ext cx="529040" cy="212485"/>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60" name="组合 59">
            <a:extLst>
              <a:ext uri="{FF2B5EF4-FFF2-40B4-BE49-F238E27FC236}">
                <a16:creationId xmlns:a16="http://schemas.microsoft.com/office/drawing/2014/main" id="{0DDB5B97-EEDE-424E-B982-333DA63A6DE7}"/>
              </a:ext>
            </a:extLst>
          </p:cNvPr>
          <p:cNvGrpSpPr/>
          <p:nvPr/>
        </p:nvGrpSpPr>
        <p:grpSpPr>
          <a:xfrm>
            <a:off x="545974" y="4596711"/>
            <a:ext cx="11100051" cy="1747798"/>
            <a:chOff x="545974" y="4596711"/>
            <a:chExt cx="11100051" cy="1747798"/>
          </a:xfrm>
        </p:grpSpPr>
        <p:sp>
          <p:nvSpPr>
            <p:cNvPr id="58" name="ïṣḷiďê">
              <a:extLst>
                <a:ext uri="{FF2B5EF4-FFF2-40B4-BE49-F238E27FC236}">
                  <a16:creationId xmlns:a16="http://schemas.microsoft.com/office/drawing/2014/main" id="{58DA78C7-302A-438A-9B98-D43C61A4B181}"/>
                </a:ext>
              </a:extLst>
            </p:cNvPr>
            <p:cNvSpPr txBox="1"/>
            <p:nvPr/>
          </p:nvSpPr>
          <p:spPr>
            <a:xfrm>
              <a:off x="545974" y="5074065"/>
              <a:ext cx="11100051" cy="1270444"/>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dirty="0"/>
                <a:t>密码计算的相关</a:t>
              </a:r>
              <a:r>
                <a:rPr lang="zh-CN" altLang="en-US" dirty="0">
                  <a:solidFill>
                    <a:schemeClr val="accent4">
                      <a:lumMod val="60000"/>
                      <a:lumOff val="40000"/>
                    </a:schemeClr>
                  </a:solidFill>
                </a:rPr>
                <a:t>变量不允许存放在堆栈</a:t>
              </a:r>
              <a:r>
                <a:rPr lang="zh-CN" altLang="en-US" dirty="0"/>
                <a:t>以及其他内存数据段中，这给密码计算的实现带来了困难</a:t>
              </a:r>
              <a:endParaRPr lang="en-US" altLang="zh-CN" dirty="0"/>
            </a:p>
            <a:p>
              <a:pPr marL="285750" indent="-285750">
                <a:lnSpc>
                  <a:spcPct val="150000"/>
                </a:lnSpc>
                <a:buFont typeface="Wingdings" panose="05000000000000000000" pitchFamily="2" charset="2"/>
                <a:buChar char="Ø"/>
              </a:pPr>
              <a:r>
                <a:rPr lang="zh-CN" altLang="en-US" dirty="0"/>
                <a:t>在有限的寄存器资源中</a:t>
              </a:r>
              <a:r>
                <a:rPr lang="zh-CN" altLang="en-US" dirty="0">
                  <a:solidFill>
                    <a:schemeClr val="accent4">
                      <a:lumMod val="60000"/>
                      <a:lumOff val="40000"/>
                    </a:schemeClr>
                  </a:solidFill>
                </a:rPr>
                <a:t>长期保存</a:t>
              </a:r>
              <a:r>
                <a:rPr lang="zh-CN" altLang="en-US" dirty="0"/>
                <a:t>密钥而</a:t>
              </a:r>
              <a:r>
                <a:rPr lang="zh-CN" altLang="en-US" dirty="0">
                  <a:solidFill>
                    <a:schemeClr val="accent4">
                      <a:lumMod val="60000"/>
                      <a:lumOff val="40000"/>
                    </a:schemeClr>
                  </a:solidFill>
                </a:rPr>
                <a:t>不影响</a:t>
              </a:r>
              <a:r>
                <a:rPr lang="zh-CN" altLang="en-US" dirty="0"/>
                <a:t>系统</a:t>
              </a:r>
              <a:r>
                <a:rPr lang="zh-CN" altLang="en-US" dirty="0">
                  <a:solidFill>
                    <a:schemeClr val="accent4">
                      <a:lumMod val="60000"/>
                      <a:lumOff val="40000"/>
                    </a:schemeClr>
                  </a:solidFill>
                </a:rPr>
                <a:t>整体性能</a:t>
              </a:r>
              <a:endParaRPr lang="en-US" altLang="zh-CN" dirty="0">
                <a:solidFill>
                  <a:schemeClr val="accent4">
                    <a:lumMod val="60000"/>
                    <a:lumOff val="40000"/>
                  </a:schemeClr>
                </a:solidFill>
              </a:endParaRPr>
            </a:p>
            <a:p>
              <a:pPr marL="285750" indent="-285750">
                <a:lnSpc>
                  <a:spcPct val="150000"/>
                </a:lnSpc>
                <a:buFont typeface="Wingdings" panose="05000000000000000000" pitchFamily="2" charset="2"/>
                <a:buChar char="Ø"/>
              </a:pPr>
              <a:r>
                <a:rPr lang="zh-CN" altLang="en-US" dirty="0"/>
                <a:t>高级语言不能显式调用寄存器，必须利用</a:t>
              </a:r>
              <a:r>
                <a:rPr lang="zh-CN" altLang="en-US" dirty="0">
                  <a:solidFill>
                    <a:schemeClr val="accent4">
                      <a:lumMod val="60000"/>
                      <a:lumOff val="40000"/>
                    </a:schemeClr>
                  </a:solidFill>
                </a:rPr>
                <a:t>汇编语言实现</a:t>
              </a:r>
              <a:endParaRPr lang="en-US" altLang="zh-CN" dirty="0">
                <a:solidFill>
                  <a:schemeClr val="accent4">
                    <a:lumMod val="60000"/>
                    <a:lumOff val="40000"/>
                  </a:schemeClr>
                </a:solidFill>
              </a:endParaRPr>
            </a:p>
          </p:txBody>
        </p:sp>
        <p:sp>
          <p:nvSpPr>
            <p:cNvPr id="59" name="文本框 58">
              <a:extLst>
                <a:ext uri="{FF2B5EF4-FFF2-40B4-BE49-F238E27FC236}">
                  <a16:creationId xmlns:a16="http://schemas.microsoft.com/office/drawing/2014/main" id="{17CBBB5F-8855-4E02-AD26-F1A7BF20961F}"/>
                </a:ext>
              </a:extLst>
            </p:cNvPr>
            <p:cNvSpPr txBox="1"/>
            <p:nvPr/>
          </p:nvSpPr>
          <p:spPr>
            <a:xfrm>
              <a:off x="577850" y="4596711"/>
              <a:ext cx="1803400" cy="420959"/>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spcBef>
                  <a:spcPts val="0"/>
                </a:spcBef>
                <a:spcAft>
                  <a:spcPts val="0"/>
                </a:spcAft>
                <a:buClrTx/>
                <a:buSzTx/>
                <a:buFontTx/>
                <a:buNone/>
                <a:defRPr/>
              </a:pPr>
              <a:r>
                <a:rPr lang="zh-CN" altLang="en-US" sz="2200" b="1" kern="0" dirty="0">
                  <a:solidFill>
                    <a:srgbClr val="FFFFFF"/>
                  </a:solidFill>
                  <a:latin typeface="微软雅黑" panose="020B0503020204020204" pitchFamily="34" charset="-122"/>
                </a:rPr>
                <a:t>技术挑战</a:t>
              </a:r>
              <a:endParaRPr lang="en-US" altLang="zh-CN" sz="2200" b="1" kern="0" dirty="0">
                <a:solidFill>
                  <a:srgbClr val="FFFFFF"/>
                </a:solidFill>
                <a:latin typeface="微软雅黑" panose="020B0503020204020204" pitchFamily="34" charset="-122"/>
              </a:endParaRPr>
            </a:p>
          </p:txBody>
        </p:sp>
      </p:grpSp>
    </p:spTree>
    <p:extLst>
      <p:ext uri="{BB962C8B-B14F-4D97-AF65-F5344CB8AC3E}">
        <p14:creationId xmlns:p14="http://schemas.microsoft.com/office/powerpoint/2010/main" val="32178944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right)">
                                      <p:cBhvr>
                                        <p:cTn id="16" dur="500"/>
                                        <p:tgtEl>
                                          <p:spTgt spid="5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right)">
                                      <p:cBhvr>
                                        <p:cTn id="25" dur="500"/>
                                        <p:tgtEl>
                                          <p:spTgt spid="5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right)">
                                      <p:cBhvr>
                                        <p:cTn id="34" dur="500"/>
                                        <p:tgtEl>
                                          <p:spTgt spid="5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基于寄存器的对称密码算法实现方案</a:t>
            </a:r>
            <a:r>
              <a:rPr lang="en-US" altLang="zh-CN" dirty="0"/>
              <a:t>——</a:t>
            </a:r>
            <a:r>
              <a:rPr lang="zh-CN" altLang="en-US" dirty="0"/>
              <a:t>密钥存储</a:t>
            </a:r>
          </a:p>
        </p:txBody>
      </p:sp>
      <p:sp>
        <p:nvSpPr>
          <p:cNvPr id="9" name="ïṣḷiďê">
            <a:extLst>
              <a:ext uri="{FF2B5EF4-FFF2-40B4-BE49-F238E27FC236}">
                <a16:creationId xmlns:a16="http://schemas.microsoft.com/office/drawing/2014/main" id="{90E88517-2201-4A1E-BA67-168E7F1A3889}"/>
              </a:ext>
            </a:extLst>
          </p:cNvPr>
          <p:cNvSpPr txBox="1"/>
          <p:nvPr/>
        </p:nvSpPr>
        <p:spPr>
          <a:xfrm>
            <a:off x="7110915" y="2971069"/>
            <a:ext cx="4413885" cy="137306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不能严重影响计算机系统整体运行：所以，只能占用</a:t>
            </a:r>
            <a:r>
              <a:rPr lang="zh-CN" altLang="en-US" spc="100" dirty="0">
                <a:solidFill>
                  <a:schemeClr val="accent4">
                    <a:lumMod val="60000"/>
                    <a:lumOff val="40000"/>
                  </a:schemeClr>
                </a:solidFill>
              </a:rPr>
              <a:t>较少寄存器</a:t>
            </a:r>
            <a:r>
              <a:rPr lang="zh-CN" altLang="en-US" spc="100" dirty="0">
                <a:solidFill>
                  <a:schemeClr val="tx1">
                    <a:lumMod val="65000"/>
                    <a:lumOff val="35000"/>
                  </a:schemeClr>
                </a:solidFill>
              </a:rPr>
              <a:t>，且占用的寄存器不会破坏</a:t>
            </a:r>
            <a:r>
              <a:rPr lang="zh-CN" altLang="en-US" spc="100" dirty="0">
                <a:solidFill>
                  <a:schemeClr val="accent4">
                    <a:lumMod val="60000"/>
                    <a:lumOff val="40000"/>
                  </a:schemeClr>
                </a:solidFill>
              </a:rPr>
              <a:t>系统兼容性</a:t>
            </a:r>
          </a:p>
        </p:txBody>
      </p:sp>
      <p:sp>
        <p:nvSpPr>
          <p:cNvPr id="10" name="îṣlîḍe">
            <a:hlinkClick r:id="" action="ppaction://noaction"/>
            <a:extLst>
              <a:ext uri="{FF2B5EF4-FFF2-40B4-BE49-F238E27FC236}">
                <a16:creationId xmlns:a16="http://schemas.microsoft.com/office/drawing/2014/main" id="{9B7B4DC6-27AC-42E6-AFA7-1069D079AD48}"/>
              </a:ext>
            </a:extLst>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密钥长期存储寄存器</a:t>
            </a:r>
          </a:p>
        </p:txBody>
      </p:sp>
      <p:grpSp>
        <p:nvGrpSpPr>
          <p:cNvPr id="12" name="组合 11">
            <a:extLst>
              <a:ext uri="{FF2B5EF4-FFF2-40B4-BE49-F238E27FC236}">
                <a16:creationId xmlns:a16="http://schemas.microsoft.com/office/drawing/2014/main" id="{24D56357-223D-4B9F-80F2-123F71C04AB4}"/>
              </a:ext>
            </a:extLst>
          </p:cNvPr>
          <p:cNvGrpSpPr>
            <a:grpSpLocks noChangeAspect="1"/>
          </p:cNvGrpSpPr>
          <p:nvPr/>
        </p:nvGrpSpPr>
        <p:grpSpPr>
          <a:xfrm>
            <a:off x="7147557" y="1262599"/>
            <a:ext cx="427178" cy="427178"/>
            <a:chOff x="25383599" y="3276600"/>
            <a:chExt cx="523125" cy="523125"/>
          </a:xfrm>
          <a:solidFill>
            <a:schemeClr val="accent1"/>
          </a:solidFill>
        </p:grpSpPr>
        <p:sp>
          <p:nvSpPr>
            <p:cNvPr id="13" name="任意多边形: 形状 12">
              <a:extLst>
                <a:ext uri="{FF2B5EF4-FFF2-40B4-BE49-F238E27FC236}">
                  <a16:creationId xmlns:a16="http://schemas.microsoft.com/office/drawing/2014/main" id="{2519A4E4-EC2A-4ACE-BCAF-773B8956AA3A}"/>
                </a:ext>
              </a:extLst>
            </p:cNvPr>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4" name="任意多边形: 形状 13">
              <a:extLst>
                <a:ext uri="{FF2B5EF4-FFF2-40B4-BE49-F238E27FC236}">
                  <a16:creationId xmlns:a16="http://schemas.microsoft.com/office/drawing/2014/main" id="{93B47F0A-1337-4D48-99B8-17EE8708F131}"/>
                </a:ext>
              </a:extLst>
            </p:cNvPr>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5" name="任意多边形: 形状 14">
              <a:extLst>
                <a:ext uri="{FF2B5EF4-FFF2-40B4-BE49-F238E27FC236}">
                  <a16:creationId xmlns:a16="http://schemas.microsoft.com/office/drawing/2014/main" id="{F060387D-D7E1-4813-A652-5DB2A5B49F21}"/>
                </a:ext>
              </a:extLst>
            </p:cNvPr>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 name="任意多边形: 形状 15">
              <a:extLst>
                <a:ext uri="{FF2B5EF4-FFF2-40B4-BE49-F238E27FC236}">
                  <a16:creationId xmlns:a16="http://schemas.microsoft.com/office/drawing/2014/main" id="{A596D8AE-5F66-44B7-9D7B-CB8518920BD8}"/>
                </a:ext>
              </a:extLst>
            </p:cNvPr>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 name="任意多边形: 形状 16">
              <a:extLst>
                <a:ext uri="{FF2B5EF4-FFF2-40B4-BE49-F238E27FC236}">
                  <a16:creationId xmlns:a16="http://schemas.microsoft.com/office/drawing/2014/main" id="{BFBE1D27-319D-4084-B3AD-7C3824BA0438}"/>
                </a:ext>
              </a:extLst>
            </p:cNvPr>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8" name="任意多边形: 形状 17">
              <a:extLst>
                <a:ext uri="{FF2B5EF4-FFF2-40B4-BE49-F238E27FC236}">
                  <a16:creationId xmlns:a16="http://schemas.microsoft.com/office/drawing/2014/main" id="{6935890D-2979-42BF-AB79-172C519CBBCE}"/>
                </a:ext>
              </a:extLst>
            </p:cNvPr>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51297C63-E8E9-459D-B8DE-AD01DC50C783}"/>
                </a:ext>
              </a:extLst>
            </p:cNvPr>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00779FFB-BF52-4124-838E-60F680687A94}"/>
                </a:ext>
              </a:extLst>
            </p:cNvPr>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1" name="任意多边形: 形状 20">
              <a:extLst>
                <a:ext uri="{FF2B5EF4-FFF2-40B4-BE49-F238E27FC236}">
                  <a16:creationId xmlns:a16="http://schemas.microsoft.com/office/drawing/2014/main" id="{346770AC-6ED5-4611-A8F3-36BCCEAC5E8A}"/>
                </a:ext>
              </a:extLst>
            </p:cNvPr>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AFEC9619-FFD0-4B68-9BF4-2B8057513856}"/>
                </a:ext>
              </a:extLst>
            </p:cNvPr>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38" name="组合 137">
            <a:extLst>
              <a:ext uri="{FF2B5EF4-FFF2-40B4-BE49-F238E27FC236}">
                <a16:creationId xmlns:a16="http://schemas.microsoft.com/office/drawing/2014/main" id="{FD12A0F6-2088-405B-ACD9-90E3A1160503}"/>
              </a:ext>
            </a:extLst>
          </p:cNvPr>
          <p:cNvGrpSpPr/>
          <p:nvPr/>
        </p:nvGrpSpPr>
        <p:grpSpPr>
          <a:xfrm>
            <a:off x="319990" y="1376332"/>
            <a:ext cx="6331487" cy="4093915"/>
            <a:chOff x="319990" y="1376332"/>
            <a:chExt cx="6331487" cy="4093915"/>
          </a:xfrm>
        </p:grpSpPr>
        <p:sp>
          <p:nvSpPr>
            <p:cNvPr id="8" name="矩形: 圆角 7">
              <a:extLst>
                <a:ext uri="{FF2B5EF4-FFF2-40B4-BE49-F238E27FC236}">
                  <a16:creationId xmlns:a16="http://schemas.microsoft.com/office/drawing/2014/main" id="{FD4D3E1F-2016-4619-9157-A4AE43B1D990}"/>
                </a:ext>
              </a:extLst>
            </p:cNvPr>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a:extLst>
                <a:ext uri="{FF2B5EF4-FFF2-40B4-BE49-F238E27FC236}">
                  <a16:creationId xmlns:a16="http://schemas.microsoft.com/office/drawing/2014/main" id="{F50840C0-DB69-476C-AAA6-D883DFCC3C8B}"/>
                </a:ext>
              </a:extLst>
            </p:cNvPr>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a:extLst>
                <a:ext uri="{FF2B5EF4-FFF2-40B4-BE49-F238E27FC236}">
                  <a16:creationId xmlns:a16="http://schemas.microsoft.com/office/drawing/2014/main" id="{C6FB370B-9914-4DEC-9233-CD1B8A419C89}"/>
                </a:ext>
              </a:extLst>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a:extLst>
                <a:ext uri="{FF2B5EF4-FFF2-40B4-BE49-F238E27FC236}">
                  <a16:creationId xmlns:a16="http://schemas.microsoft.com/office/drawing/2014/main" id="{EA1B6DCB-044C-406B-9F61-90E0A307323A}"/>
                </a:ext>
              </a:extLst>
            </p:cNvPr>
            <p:cNvGrpSpPr/>
            <p:nvPr/>
          </p:nvGrpSpPr>
          <p:grpSpPr>
            <a:xfrm>
              <a:off x="1500960" y="1401981"/>
              <a:ext cx="180000" cy="515719"/>
              <a:chOff x="1772667" y="1263943"/>
              <a:chExt cx="180000" cy="515719"/>
            </a:xfrm>
          </p:grpSpPr>
          <p:cxnSp>
            <p:nvCxnSpPr>
              <p:cNvPr id="32" name="直接连接符 31">
                <a:extLst>
                  <a:ext uri="{FF2B5EF4-FFF2-40B4-BE49-F238E27FC236}">
                    <a16:creationId xmlns:a16="http://schemas.microsoft.com/office/drawing/2014/main" id="{A3C477C3-3668-43CA-854A-34C59BE6945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B6631A6C-3D51-4BD2-A212-9C3033765FE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6CAD85F-BAB8-48F7-862D-810480ED072B}"/>
                </a:ext>
              </a:extLst>
            </p:cNvPr>
            <p:cNvGrpSpPr/>
            <p:nvPr/>
          </p:nvGrpSpPr>
          <p:grpSpPr>
            <a:xfrm>
              <a:off x="2270171" y="1401981"/>
              <a:ext cx="180000" cy="515719"/>
              <a:chOff x="1772667" y="1263943"/>
              <a:chExt cx="180000" cy="515719"/>
            </a:xfrm>
          </p:grpSpPr>
          <p:cxnSp>
            <p:nvCxnSpPr>
              <p:cNvPr id="74" name="直接连接符 73">
                <a:extLst>
                  <a:ext uri="{FF2B5EF4-FFF2-40B4-BE49-F238E27FC236}">
                    <a16:creationId xmlns:a16="http://schemas.microsoft.com/office/drawing/2014/main" id="{FB372FBB-FF59-4904-9D53-AA5E4E4CB72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E80BAB9B-1156-4106-A25D-F5EA9379A16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a:extLst>
                <a:ext uri="{FF2B5EF4-FFF2-40B4-BE49-F238E27FC236}">
                  <a16:creationId xmlns:a16="http://schemas.microsoft.com/office/drawing/2014/main" id="{007E8BB4-5C8A-42BD-BF26-8C2FD05905C5}"/>
                </a:ext>
              </a:extLst>
            </p:cNvPr>
            <p:cNvGrpSpPr/>
            <p:nvPr/>
          </p:nvGrpSpPr>
          <p:grpSpPr>
            <a:xfrm>
              <a:off x="3039382" y="1401981"/>
              <a:ext cx="180000" cy="515719"/>
              <a:chOff x="1772667" y="1263943"/>
              <a:chExt cx="180000" cy="515719"/>
            </a:xfrm>
          </p:grpSpPr>
          <p:cxnSp>
            <p:nvCxnSpPr>
              <p:cNvPr id="77" name="直接连接符 76">
                <a:extLst>
                  <a:ext uri="{FF2B5EF4-FFF2-40B4-BE49-F238E27FC236}">
                    <a16:creationId xmlns:a16="http://schemas.microsoft.com/office/drawing/2014/main" id="{61852C83-4DA3-4B14-86A9-138D755AEBB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067ADBB2-3D66-446A-9C4A-4FD58FD54A5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a:extLst>
                <a:ext uri="{FF2B5EF4-FFF2-40B4-BE49-F238E27FC236}">
                  <a16:creationId xmlns:a16="http://schemas.microsoft.com/office/drawing/2014/main" id="{CE013079-0321-4D7C-98D8-45BA94A9BFC5}"/>
                </a:ext>
              </a:extLst>
            </p:cNvPr>
            <p:cNvGrpSpPr/>
            <p:nvPr/>
          </p:nvGrpSpPr>
          <p:grpSpPr>
            <a:xfrm>
              <a:off x="3808593" y="1401981"/>
              <a:ext cx="180000" cy="515719"/>
              <a:chOff x="1772667" y="1263943"/>
              <a:chExt cx="180000" cy="515719"/>
            </a:xfrm>
          </p:grpSpPr>
          <p:cxnSp>
            <p:nvCxnSpPr>
              <p:cNvPr id="80" name="直接连接符 79">
                <a:extLst>
                  <a:ext uri="{FF2B5EF4-FFF2-40B4-BE49-F238E27FC236}">
                    <a16:creationId xmlns:a16="http://schemas.microsoft.com/office/drawing/2014/main" id="{A95B65EF-BF39-4923-A1A8-81312BEB31E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DD48CB00-DC2E-4BE0-972A-92191249E83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a:extLst>
                <a:ext uri="{FF2B5EF4-FFF2-40B4-BE49-F238E27FC236}">
                  <a16:creationId xmlns:a16="http://schemas.microsoft.com/office/drawing/2014/main" id="{905CCD27-41E1-422A-84E9-B7D873D4406D}"/>
                </a:ext>
              </a:extLst>
            </p:cNvPr>
            <p:cNvGrpSpPr/>
            <p:nvPr/>
          </p:nvGrpSpPr>
          <p:grpSpPr>
            <a:xfrm>
              <a:off x="4577804" y="1401981"/>
              <a:ext cx="180000" cy="515719"/>
              <a:chOff x="1772667" y="1263943"/>
              <a:chExt cx="180000" cy="515719"/>
            </a:xfrm>
          </p:grpSpPr>
          <p:cxnSp>
            <p:nvCxnSpPr>
              <p:cNvPr id="83" name="直接连接符 82">
                <a:extLst>
                  <a:ext uri="{FF2B5EF4-FFF2-40B4-BE49-F238E27FC236}">
                    <a16:creationId xmlns:a16="http://schemas.microsoft.com/office/drawing/2014/main" id="{7BCC61CC-62B4-4A29-B661-1738A004AAA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4CC53A59-5D86-4666-9A19-F25FD071A0A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7A8230EC-C14C-43A1-97E7-6115CA42AEA7}"/>
                </a:ext>
              </a:extLst>
            </p:cNvPr>
            <p:cNvGrpSpPr/>
            <p:nvPr/>
          </p:nvGrpSpPr>
          <p:grpSpPr>
            <a:xfrm>
              <a:off x="5347015" y="1376332"/>
              <a:ext cx="180000" cy="515719"/>
              <a:chOff x="1772667" y="1263943"/>
              <a:chExt cx="180000" cy="515719"/>
            </a:xfrm>
          </p:grpSpPr>
          <p:cxnSp>
            <p:nvCxnSpPr>
              <p:cNvPr id="86" name="直接连接符 85">
                <a:extLst>
                  <a:ext uri="{FF2B5EF4-FFF2-40B4-BE49-F238E27FC236}">
                    <a16:creationId xmlns:a16="http://schemas.microsoft.com/office/drawing/2014/main" id="{0C458511-ACD7-4D24-B531-727F7276C8E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F98D31F3-0A38-4E0D-90CA-47B5F4E1ADB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A938D1D2-E2BE-4AE4-9A66-5EF4336CF6CB}"/>
                </a:ext>
              </a:extLst>
            </p:cNvPr>
            <p:cNvGrpSpPr/>
            <p:nvPr/>
          </p:nvGrpSpPr>
          <p:grpSpPr>
            <a:xfrm flipV="1">
              <a:off x="1500960" y="4954528"/>
              <a:ext cx="180000" cy="515719"/>
              <a:chOff x="1772667" y="1263943"/>
              <a:chExt cx="180000" cy="515719"/>
            </a:xfrm>
          </p:grpSpPr>
          <p:cxnSp>
            <p:nvCxnSpPr>
              <p:cNvPr id="89" name="直接连接符 88">
                <a:extLst>
                  <a:ext uri="{FF2B5EF4-FFF2-40B4-BE49-F238E27FC236}">
                    <a16:creationId xmlns:a16="http://schemas.microsoft.com/office/drawing/2014/main" id="{9B33D348-F9EA-49BF-898D-9B32AADF23D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11B81DDA-B0DC-4D95-86D8-14598E1E9824}"/>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a:extLst>
                <a:ext uri="{FF2B5EF4-FFF2-40B4-BE49-F238E27FC236}">
                  <a16:creationId xmlns:a16="http://schemas.microsoft.com/office/drawing/2014/main" id="{3E04F4A5-C7F9-43B0-A8B8-FA86B9EF06D9}"/>
                </a:ext>
              </a:extLst>
            </p:cNvPr>
            <p:cNvGrpSpPr/>
            <p:nvPr/>
          </p:nvGrpSpPr>
          <p:grpSpPr>
            <a:xfrm flipV="1">
              <a:off x="2270171" y="4954528"/>
              <a:ext cx="180000" cy="515719"/>
              <a:chOff x="1772667" y="1263943"/>
              <a:chExt cx="180000" cy="515719"/>
            </a:xfrm>
          </p:grpSpPr>
          <p:cxnSp>
            <p:nvCxnSpPr>
              <p:cNvPr id="92" name="直接连接符 91">
                <a:extLst>
                  <a:ext uri="{FF2B5EF4-FFF2-40B4-BE49-F238E27FC236}">
                    <a16:creationId xmlns:a16="http://schemas.microsoft.com/office/drawing/2014/main" id="{1290F97D-BBFB-4FEC-85C4-C5F3854F111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a:extLst>
                  <a:ext uri="{FF2B5EF4-FFF2-40B4-BE49-F238E27FC236}">
                    <a16:creationId xmlns:a16="http://schemas.microsoft.com/office/drawing/2014/main" id="{C2F217AE-B73F-4E92-AC7B-CE93517AC9E7}"/>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a:extLst>
                <a:ext uri="{FF2B5EF4-FFF2-40B4-BE49-F238E27FC236}">
                  <a16:creationId xmlns:a16="http://schemas.microsoft.com/office/drawing/2014/main" id="{7CC765A5-C4D6-4C88-92B1-24FD46D9626F}"/>
                </a:ext>
              </a:extLst>
            </p:cNvPr>
            <p:cNvGrpSpPr/>
            <p:nvPr/>
          </p:nvGrpSpPr>
          <p:grpSpPr>
            <a:xfrm flipV="1">
              <a:off x="3039382" y="4954528"/>
              <a:ext cx="180000" cy="515719"/>
              <a:chOff x="1772667" y="1263943"/>
              <a:chExt cx="180000" cy="515719"/>
            </a:xfrm>
          </p:grpSpPr>
          <p:cxnSp>
            <p:nvCxnSpPr>
              <p:cNvPr id="95" name="直接连接符 94">
                <a:extLst>
                  <a:ext uri="{FF2B5EF4-FFF2-40B4-BE49-F238E27FC236}">
                    <a16:creationId xmlns:a16="http://schemas.microsoft.com/office/drawing/2014/main" id="{6C661B63-9C68-4836-B945-BD5CAE03CD3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64EE6955-AB51-44BA-9C07-8DD542A9457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a:extLst>
                <a:ext uri="{FF2B5EF4-FFF2-40B4-BE49-F238E27FC236}">
                  <a16:creationId xmlns:a16="http://schemas.microsoft.com/office/drawing/2014/main" id="{DEA77642-1AC3-4311-9A93-5E462205C2BD}"/>
                </a:ext>
              </a:extLst>
            </p:cNvPr>
            <p:cNvGrpSpPr/>
            <p:nvPr/>
          </p:nvGrpSpPr>
          <p:grpSpPr>
            <a:xfrm flipV="1">
              <a:off x="3808593" y="4954528"/>
              <a:ext cx="180000" cy="515719"/>
              <a:chOff x="1772667" y="1263943"/>
              <a:chExt cx="180000" cy="515719"/>
            </a:xfrm>
          </p:grpSpPr>
          <p:cxnSp>
            <p:nvCxnSpPr>
              <p:cNvPr id="98" name="直接连接符 97">
                <a:extLst>
                  <a:ext uri="{FF2B5EF4-FFF2-40B4-BE49-F238E27FC236}">
                    <a16:creationId xmlns:a16="http://schemas.microsoft.com/office/drawing/2014/main" id="{940FBA0D-02E3-4C09-BB31-3CFC6844AB01}"/>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CB1F146-9D2C-403F-8268-5525501860F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a:extLst>
                <a:ext uri="{FF2B5EF4-FFF2-40B4-BE49-F238E27FC236}">
                  <a16:creationId xmlns:a16="http://schemas.microsoft.com/office/drawing/2014/main" id="{145DEFE8-6EC0-43BA-B864-1CA1D5CEA7A2}"/>
                </a:ext>
              </a:extLst>
            </p:cNvPr>
            <p:cNvGrpSpPr/>
            <p:nvPr/>
          </p:nvGrpSpPr>
          <p:grpSpPr>
            <a:xfrm flipV="1">
              <a:off x="4577804" y="4954528"/>
              <a:ext cx="180000" cy="515719"/>
              <a:chOff x="1772667" y="1263943"/>
              <a:chExt cx="180000" cy="515719"/>
            </a:xfrm>
          </p:grpSpPr>
          <p:cxnSp>
            <p:nvCxnSpPr>
              <p:cNvPr id="101" name="直接连接符 100">
                <a:extLst>
                  <a:ext uri="{FF2B5EF4-FFF2-40B4-BE49-F238E27FC236}">
                    <a16:creationId xmlns:a16="http://schemas.microsoft.com/office/drawing/2014/main" id="{D12CDC1F-FF5D-4E68-BD73-FF58A7D9AC0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EA56B197-2165-4DF8-8518-53E03E95F2D5}"/>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a:extLst>
                <a:ext uri="{FF2B5EF4-FFF2-40B4-BE49-F238E27FC236}">
                  <a16:creationId xmlns:a16="http://schemas.microsoft.com/office/drawing/2014/main" id="{EC672DCD-B1D1-4B27-A24A-61EDA53F8FAA}"/>
                </a:ext>
              </a:extLst>
            </p:cNvPr>
            <p:cNvGrpSpPr/>
            <p:nvPr/>
          </p:nvGrpSpPr>
          <p:grpSpPr>
            <a:xfrm flipV="1">
              <a:off x="5347014" y="4954528"/>
              <a:ext cx="180000" cy="515719"/>
              <a:chOff x="1772667" y="1263943"/>
              <a:chExt cx="180000" cy="515719"/>
            </a:xfrm>
          </p:grpSpPr>
          <p:cxnSp>
            <p:nvCxnSpPr>
              <p:cNvPr id="104" name="直接连接符 103">
                <a:extLst>
                  <a:ext uri="{FF2B5EF4-FFF2-40B4-BE49-F238E27FC236}">
                    <a16:creationId xmlns:a16="http://schemas.microsoft.com/office/drawing/2014/main" id="{508F9B4A-F281-43B7-B50A-04FA26C9166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a:extLst>
                  <a:ext uri="{FF2B5EF4-FFF2-40B4-BE49-F238E27FC236}">
                    <a16:creationId xmlns:a16="http://schemas.microsoft.com/office/drawing/2014/main" id="{D9597450-FABB-4E99-9E5A-12EC0FCBB1D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a:extLst>
                <a:ext uri="{FF2B5EF4-FFF2-40B4-BE49-F238E27FC236}">
                  <a16:creationId xmlns:a16="http://schemas.microsoft.com/office/drawing/2014/main" id="{D76B7D49-6AFE-44B0-A2E8-8718A9B4312C}"/>
                </a:ext>
              </a:extLst>
            </p:cNvPr>
            <p:cNvGrpSpPr/>
            <p:nvPr/>
          </p:nvGrpSpPr>
          <p:grpSpPr>
            <a:xfrm rot="5400000">
              <a:off x="-665967" y="3171229"/>
              <a:ext cx="2487633" cy="515719"/>
              <a:chOff x="1653360" y="5106928"/>
              <a:chExt cx="2487633" cy="515719"/>
            </a:xfrm>
          </p:grpSpPr>
          <p:grpSp>
            <p:nvGrpSpPr>
              <p:cNvPr id="106" name="组合 105">
                <a:extLst>
                  <a:ext uri="{FF2B5EF4-FFF2-40B4-BE49-F238E27FC236}">
                    <a16:creationId xmlns:a16="http://schemas.microsoft.com/office/drawing/2014/main" id="{3BD3C90F-1EE6-453C-97C8-8CADEEE59887}"/>
                  </a:ext>
                </a:extLst>
              </p:cNvPr>
              <p:cNvGrpSpPr/>
              <p:nvPr/>
            </p:nvGrpSpPr>
            <p:grpSpPr>
              <a:xfrm flipV="1">
                <a:off x="1653360" y="5106928"/>
                <a:ext cx="180000" cy="515719"/>
                <a:chOff x="1772667" y="1263943"/>
                <a:chExt cx="180000" cy="515719"/>
              </a:xfrm>
            </p:grpSpPr>
            <p:cxnSp>
              <p:nvCxnSpPr>
                <p:cNvPr id="107" name="直接连接符 106">
                  <a:extLst>
                    <a:ext uri="{FF2B5EF4-FFF2-40B4-BE49-F238E27FC236}">
                      <a16:creationId xmlns:a16="http://schemas.microsoft.com/office/drawing/2014/main" id="{0F683441-6C73-472A-B289-EFA9615C940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FE7E935D-2FF6-4A1D-94F4-F4B2385EE21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a:extLst>
                  <a:ext uri="{FF2B5EF4-FFF2-40B4-BE49-F238E27FC236}">
                    <a16:creationId xmlns:a16="http://schemas.microsoft.com/office/drawing/2014/main" id="{B7B0C629-0115-49BE-9097-8D9D3E0C8C11}"/>
                  </a:ext>
                </a:extLst>
              </p:cNvPr>
              <p:cNvGrpSpPr/>
              <p:nvPr/>
            </p:nvGrpSpPr>
            <p:grpSpPr>
              <a:xfrm flipV="1">
                <a:off x="2422571" y="5106928"/>
                <a:ext cx="180000" cy="515719"/>
                <a:chOff x="1772667" y="1263943"/>
                <a:chExt cx="180000" cy="515719"/>
              </a:xfrm>
            </p:grpSpPr>
            <p:cxnSp>
              <p:nvCxnSpPr>
                <p:cNvPr id="110" name="直接连接符 109">
                  <a:extLst>
                    <a:ext uri="{FF2B5EF4-FFF2-40B4-BE49-F238E27FC236}">
                      <a16:creationId xmlns:a16="http://schemas.microsoft.com/office/drawing/2014/main" id="{452954CC-000B-435B-9B31-6C30A5032B2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a:extLst>
                    <a:ext uri="{FF2B5EF4-FFF2-40B4-BE49-F238E27FC236}">
                      <a16:creationId xmlns:a16="http://schemas.microsoft.com/office/drawing/2014/main" id="{4DCC27CD-1CAB-44F8-A0E7-7C098DB01BC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a:extLst>
                  <a:ext uri="{FF2B5EF4-FFF2-40B4-BE49-F238E27FC236}">
                    <a16:creationId xmlns:a16="http://schemas.microsoft.com/office/drawing/2014/main" id="{91D8A81E-3DBB-4C69-8C0F-ACDA31981FB8}"/>
                  </a:ext>
                </a:extLst>
              </p:cNvPr>
              <p:cNvGrpSpPr/>
              <p:nvPr/>
            </p:nvGrpSpPr>
            <p:grpSpPr>
              <a:xfrm flipV="1">
                <a:off x="3191782" y="5106928"/>
                <a:ext cx="180000" cy="515719"/>
                <a:chOff x="1772667" y="1263943"/>
                <a:chExt cx="180000" cy="515719"/>
              </a:xfrm>
            </p:grpSpPr>
            <p:cxnSp>
              <p:nvCxnSpPr>
                <p:cNvPr id="113" name="直接连接符 112">
                  <a:extLst>
                    <a:ext uri="{FF2B5EF4-FFF2-40B4-BE49-F238E27FC236}">
                      <a16:creationId xmlns:a16="http://schemas.microsoft.com/office/drawing/2014/main" id="{84924487-40E0-4153-BDDE-6FECF2D2315D}"/>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9B7D4E62-919B-47FB-905E-C9E6146ED07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a:extLst>
                  <a:ext uri="{FF2B5EF4-FFF2-40B4-BE49-F238E27FC236}">
                    <a16:creationId xmlns:a16="http://schemas.microsoft.com/office/drawing/2014/main" id="{9AD13188-CDDB-4D59-8706-78D391B02486}"/>
                  </a:ext>
                </a:extLst>
              </p:cNvPr>
              <p:cNvGrpSpPr/>
              <p:nvPr/>
            </p:nvGrpSpPr>
            <p:grpSpPr>
              <a:xfrm flipV="1">
                <a:off x="3960993" y="5106928"/>
                <a:ext cx="180000" cy="515719"/>
                <a:chOff x="1772667" y="1263943"/>
                <a:chExt cx="180000" cy="515719"/>
              </a:xfrm>
            </p:grpSpPr>
            <p:cxnSp>
              <p:nvCxnSpPr>
                <p:cNvPr id="116" name="直接连接符 115">
                  <a:extLst>
                    <a:ext uri="{FF2B5EF4-FFF2-40B4-BE49-F238E27FC236}">
                      <a16:creationId xmlns:a16="http://schemas.microsoft.com/office/drawing/2014/main" id="{9A34198B-A223-4EA5-A7C8-0ADDC010B8B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57CB7B00-81D3-40F1-BACA-31B02169A68C}"/>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a:extLst>
                <a:ext uri="{FF2B5EF4-FFF2-40B4-BE49-F238E27FC236}">
                  <a16:creationId xmlns:a16="http://schemas.microsoft.com/office/drawing/2014/main" id="{7F92F8E2-73D3-49B7-80FD-D87E30A2A374}"/>
                </a:ext>
              </a:extLst>
            </p:cNvPr>
            <p:cNvGrpSpPr/>
            <p:nvPr/>
          </p:nvGrpSpPr>
          <p:grpSpPr>
            <a:xfrm rot="16200000" flipH="1">
              <a:off x="5149801" y="3202979"/>
              <a:ext cx="2487633" cy="515719"/>
              <a:chOff x="1653360" y="5106928"/>
              <a:chExt cx="2487633" cy="515719"/>
            </a:xfrm>
          </p:grpSpPr>
          <p:grpSp>
            <p:nvGrpSpPr>
              <p:cNvPr id="120" name="组合 119">
                <a:extLst>
                  <a:ext uri="{FF2B5EF4-FFF2-40B4-BE49-F238E27FC236}">
                    <a16:creationId xmlns:a16="http://schemas.microsoft.com/office/drawing/2014/main" id="{65BE8D0B-647A-4FAA-B8EB-159089395350}"/>
                  </a:ext>
                </a:extLst>
              </p:cNvPr>
              <p:cNvGrpSpPr/>
              <p:nvPr/>
            </p:nvGrpSpPr>
            <p:grpSpPr>
              <a:xfrm flipV="1">
                <a:off x="1653360" y="5106928"/>
                <a:ext cx="180000" cy="515719"/>
                <a:chOff x="1772667" y="1263943"/>
                <a:chExt cx="180000" cy="515719"/>
              </a:xfrm>
            </p:grpSpPr>
            <p:cxnSp>
              <p:nvCxnSpPr>
                <p:cNvPr id="130" name="直接连接符 129">
                  <a:extLst>
                    <a:ext uri="{FF2B5EF4-FFF2-40B4-BE49-F238E27FC236}">
                      <a16:creationId xmlns:a16="http://schemas.microsoft.com/office/drawing/2014/main" id="{04271833-F524-487B-8BC6-3E9E4F2AFCF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0FB757C4-1A20-404D-BAA1-2462EB7FB022}"/>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a:extLst>
                  <a:ext uri="{FF2B5EF4-FFF2-40B4-BE49-F238E27FC236}">
                    <a16:creationId xmlns:a16="http://schemas.microsoft.com/office/drawing/2014/main" id="{C9C00A30-6FCD-45DE-9B91-1450CDAFA736}"/>
                  </a:ext>
                </a:extLst>
              </p:cNvPr>
              <p:cNvGrpSpPr/>
              <p:nvPr/>
            </p:nvGrpSpPr>
            <p:grpSpPr>
              <a:xfrm flipV="1">
                <a:off x="2422571" y="5106928"/>
                <a:ext cx="180000" cy="515719"/>
                <a:chOff x="1772667" y="1263943"/>
                <a:chExt cx="180000" cy="515719"/>
              </a:xfrm>
            </p:grpSpPr>
            <p:cxnSp>
              <p:nvCxnSpPr>
                <p:cNvPr id="128" name="直接连接符 127">
                  <a:extLst>
                    <a:ext uri="{FF2B5EF4-FFF2-40B4-BE49-F238E27FC236}">
                      <a16:creationId xmlns:a16="http://schemas.microsoft.com/office/drawing/2014/main" id="{BBC7417D-BF85-47B1-829B-4F6A9427768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5A276933-7AA6-4531-B1D2-12F95737BB48}"/>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a:extLst>
                  <a:ext uri="{FF2B5EF4-FFF2-40B4-BE49-F238E27FC236}">
                    <a16:creationId xmlns:a16="http://schemas.microsoft.com/office/drawing/2014/main" id="{0DCFA35C-27F2-4ADB-827E-A8DA931FCD06}"/>
                  </a:ext>
                </a:extLst>
              </p:cNvPr>
              <p:cNvGrpSpPr/>
              <p:nvPr/>
            </p:nvGrpSpPr>
            <p:grpSpPr>
              <a:xfrm flipV="1">
                <a:off x="3191782" y="5106928"/>
                <a:ext cx="180000" cy="515719"/>
                <a:chOff x="1772667" y="1263943"/>
                <a:chExt cx="180000" cy="515719"/>
              </a:xfrm>
            </p:grpSpPr>
            <p:cxnSp>
              <p:nvCxnSpPr>
                <p:cNvPr id="126" name="直接连接符 125">
                  <a:extLst>
                    <a:ext uri="{FF2B5EF4-FFF2-40B4-BE49-F238E27FC236}">
                      <a16:creationId xmlns:a16="http://schemas.microsoft.com/office/drawing/2014/main" id="{A2CD4E0B-67F9-4D56-B809-64E0E216FE8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FE51D985-1779-4D9E-8356-B5919D9BC85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a:extLst>
                  <a:ext uri="{FF2B5EF4-FFF2-40B4-BE49-F238E27FC236}">
                    <a16:creationId xmlns:a16="http://schemas.microsoft.com/office/drawing/2014/main" id="{40811D40-3A13-460F-896B-FE17A919450A}"/>
                  </a:ext>
                </a:extLst>
              </p:cNvPr>
              <p:cNvGrpSpPr/>
              <p:nvPr/>
            </p:nvGrpSpPr>
            <p:grpSpPr>
              <a:xfrm flipV="1">
                <a:off x="3960993" y="5106928"/>
                <a:ext cx="180000" cy="515719"/>
                <a:chOff x="1772667" y="1263943"/>
                <a:chExt cx="180000" cy="515719"/>
              </a:xfrm>
            </p:grpSpPr>
            <p:cxnSp>
              <p:nvCxnSpPr>
                <p:cNvPr id="124" name="直接连接符 123">
                  <a:extLst>
                    <a:ext uri="{FF2B5EF4-FFF2-40B4-BE49-F238E27FC236}">
                      <a16:creationId xmlns:a16="http://schemas.microsoft.com/office/drawing/2014/main" id="{749A7212-6A4B-4637-B79C-A61F83C6854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A6286946-10C2-46DA-946B-C6AEF759763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a:extLst>
              <a:ext uri="{FF2B5EF4-FFF2-40B4-BE49-F238E27FC236}">
                <a16:creationId xmlns:a16="http://schemas.microsoft.com/office/drawing/2014/main" id="{E4CA03CA-C4BE-4B36-BBE5-F0CAF60EC3F6}"/>
              </a:ext>
            </a:extLst>
          </p:cNvPr>
          <p:cNvGrpSpPr/>
          <p:nvPr/>
        </p:nvGrpSpPr>
        <p:grpSpPr>
          <a:xfrm>
            <a:off x="1382986" y="2431104"/>
            <a:ext cx="1554188" cy="613380"/>
            <a:chOff x="8171731" y="6187959"/>
            <a:chExt cx="1554188" cy="613380"/>
          </a:xfrm>
          <a:solidFill>
            <a:srgbClr val="92D050"/>
          </a:solidFill>
        </p:grpSpPr>
        <p:sp>
          <p:nvSpPr>
            <p:cNvPr id="135" name="矩形 134">
              <a:extLst>
                <a:ext uri="{FF2B5EF4-FFF2-40B4-BE49-F238E27FC236}">
                  <a16:creationId xmlns:a16="http://schemas.microsoft.com/office/drawing/2014/main" id="{393015EE-028E-46F6-B413-8348AFF5ACAC}"/>
                </a:ext>
              </a:extLst>
            </p:cNvPr>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K</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a:extLst>
                <a:ext uri="{FF2B5EF4-FFF2-40B4-BE49-F238E27FC236}">
                  <a16:creationId xmlns:a16="http://schemas.microsoft.com/office/drawing/2014/main" id="{6BAB672D-9450-4B4F-A3EE-3185F129FB37}"/>
                </a:ext>
              </a:extLst>
            </p:cNvPr>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E</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a:extLst>
                <a:ext uri="{FF2B5EF4-FFF2-40B4-BE49-F238E27FC236}">
                  <a16:creationId xmlns:a16="http://schemas.microsoft.com/office/drawing/2014/main" id="{A4DED9D8-2EE2-40D1-BBDF-A62000D1A546}"/>
                </a:ext>
              </a:extLst>
            </p:cNvPr>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Y</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a:extLst>
              <a:ext uri="{FF2B5EF4-FFF2-40B4-BE49-F238E27FC236}">
                <a16:creationId xmlns:a16="http://schemas.microsoft.com/office/drawing/2014/main" id="{28100974-D7DB-4980-B4DD-6E7D3FFD25ED}"/>
              </a:ext>
            </a:extLst>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sp>
        <p:nvSpPr>
          <p:cNvPr id="139" name="ïṣḷiďê">
            <a:extLst>
              <a:ext uri="{FF2B5EF4-FFF2-40B4-BE49-F238E27FC236}">
                <a16:creationId xmlns:a16="http://schemas.microsoft.com/office/drawing/2014/main" id="{F0403A30-7A97-4CAE-8B5A-F51EC82F2527}"/>
              </a:ext>
            </a:extLst>
          </p:cNvPr>
          <p:cNvSpPr txBox="1"/>
          <p:nvPr/>
        </p:nvSpPr>
        <p:spPr>
          <a:xfrm>
            <a:off x="7110915" y="4432174"/>
            <a:ext cx="4413885" cy="103807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从密钥安全性角度考虑，寄存器应是</a:t>
            </a:r>
            <a:r>
              <a:rPr lang="zh-CN" altLang="en-US" spc="100" dirty="0">
                <a:solidFill>
                  <a:schemeClr val="accent4">
                    <a:lumMod val="60000"/>
                    <a:lumOff val="40000"/>
                  </a:schemeClr>
                </a:solidFill>
              </a:rPr>
              <a:t>特权</a:t>
            </a:r>
            <a:r>
              <a:rPr lang="zh-CN" altLang="en-US" spc="100" dirty="0">
                <a:solidFill>
                  <a:schemeClr val="tx1">
                    <a:lumMod val="65000"/>
                    <a:lumOff val="35000"/>
                  </a:schemeClr>
                </a:solidFill>
              </a:rPr>
              <a:t>资源，不能被</a:t>
            </a:r>
            <a:r>
              <a:rPr lang="zh-CN" altLang="en-US" spc="100" dirty="0">
                <a:solidFill>
                  <a:schemeClr val="accent4">
                    <a:lumMod val="60000"/>
                    <a:lumOff val="40000"/>
                  </a:schemeClr>
                </a:solidFill>
              </a:rPr>
              <a:t>用户态进程访问</a:t>
            </a:r>
          </a:p>
        </p:txBody>
      </p:sp>
      <p:sp>
        <p:nvSpPr>
          <p:cNvPr id="140" name="ïṣḷiďê">
            <a:extLst>
              <a:ext uri="{FF2B5EF4-FFF2-40B4-BE49-F238E27FC236}">
                <a16:creationId xmlns:a16="http://schemas.microsoft.com/office/drawing/2014/main" id="{D524E80C-35B6-45AE-A436-E2718A985AD2}"/>
              </a:ext>
            </a:extLst>
          </p:cNvPr>
          <p:cNvSpPr txBox="1"/>
          <p:nvPr/>
        </p:nvSpPr>
        <p:spPr>
          <a:xfrm>
            <a:off x="7110915" y="1882212"/>
            <a:ext cx="4344310" cy="102962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从可用空间角度考虑，寄存器需要有</a:t>
            </a:r>
            <a:r>
              <a:rPr lang="zh-CN" altLang="en-US" spc="100" dirty="0">
                <a:solidFill>
                  <a:schemeClr val="accent4">
                    <a:lumMod val="60000"/>
                    <a:lumOff val="40000"/>
                  </a:schemeClr>
                </a:solidFill>
              </a:rPr>
              <a:t>足够的</a:t>
            </a:r>
            <a:r>
              <a:rPr lang="zh-CN" altLang="en-US" spc="100" dirty="0">
                <a:solidFill>
                  <a:schemeClr val="tx1">
                    <a:lumMod val="65000"/>
                    <a:lumOff val="35000"/>
                  </a:schemeClr>
                </a:solidFill>
              </a:rPr>
              <a:t>空间存放密钥</a:t>
            </a:r>
          </a:p>
        </p:txBody>
      </p:sp>
      <p:grpSp>
        <p:nvGrpSpPr>
          <p:cNvPr id="25" name="组合 24">
            <a:extLst>
              <a:ext uri="{FF2B5EF4-FFF2-40B4-BE49-F238E27FC236}">
                <a16:creationId xmlns:a16="http://schemas.microsoft.com/office/drawing/2014/main" id="{F8D8C6BE-8E85-4676-8C89-5566DE77F4A5}"/>
              </a:ext>
            </a:extLst>
          </p:cNvPr>
          <p:cNvGrpSpPr/>
          <p:nvPr/>
        </p:nvGrpSpPr>
        <p:grpSpPr>
          <a:xfrm>
            <a:off x="1149349" y="3657600"/>
            <a:ext cx="2043597" cy="2652767"/>
            <a:chOff x="1149349" y="3657600"/>
            <a:chExt cx="2043597" cy="2652767"/>
          </a:xfrm>
        </p:grpSpPr>
        <p:grpSp>
          <p:nvGrpSpPr>
            <p:cNvPr id="5" name="组合 4">
              <a:extLst>
                <a:ext uri="{FF2B5EF4-FFF2-40B4-BE49-F238E27FC236}">
                  <a16:creationId xmlns:a16="http://schemas.microsoft.com/office/drawing/2014/main" id="{23BE3312-AB62-4E87-994A-2B68A82BA97A}"/>
                </a:ext>
              </a:extLst>
            </p:cNvPr>
            <p:cNvGrpSpPr/>
            <p:nvPr/>
          </p:nvGrpSpPr>
          <p:grpSpPr>
            <a:xfrm>
              <a:off x="1149349" y="5557885"/>
              <a:ext cx="2043597" cy="752482"/>
              <a:chOff x="1149349" y="5557885"/>
              <a:chExt cx="2043597" cy="752482"/>
            </a:xfrm>
          </p:grpSpPr>
          <p:pic>
            <p:nvPicPr>
              <p:cNvPr id="4" name="图片 3">
                <a:extLst>
                  <a:ext uri="{FF2B5EF4-FFF2-40B4-BE49-F238E27FC236}">
                    <a16:creationId xmlns:a16="http://schemas.microsoft.com/office/drawing/2014/main" id="{8374A221-5208-4F79-94D5-A7E35541A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32" name="îṣlîḍe">
                <a:hlinkClick r:id="" action="ppaction://noaction"/>
                <a:extLst>
                  <a:ext uri="{FF2B5EF4-FFF2-40B4-BE49-F238E27FC236}">
                    <a16:creationId xmlns:a16="http://schemas.microsoft.com/office/drawing/2014/main" id="{4824799D-3932-4028-93CF-80FD9632364C}"/>
                  </a:ext>
                </a:extLst>
              </p:cNvPr>
              <p:cNvSpPr/>
              <p:nvPr/>
            </p:nvSpPr>
            <p:spPr>
              <a:xfrm>
                <a:off x="1901831" y="5870262"/>
                <a:ext cx="1291115" cy="407529"/>
              </a:xfrm>
              <a:prstGeom prst="rect">
                <a:avLst/>
              </a:prstGeom>
              <a:ln w="28575">
                <a:solidFill>
                  <a:srgbClr val="B3404A"/>
                </a:solidFill>
              </a:ln>
            </p:spPr>
            <p:txBody>
              <a:bodyPr wrap="square" anchor="ctr" anchorCtr="0">
                <a:normAutofit/>
              </a:bodyPr>
              <a:lstStyle/>
              <a:p>
                <a:pPr lvl="0" algn="ctr"/>
                <a:r>
                  <a:rPr lang="zh-CN" altLang="en-US" b="1" dirty="0">
                    <a:solidFill>
                      <a:srgbClr val="B3404A"/>
                    </a:solidFill>
                  </a:rPr>
                  <a:t>用户进程</a:t>
                </a:r>
                <a:endParaRPr lang="en-US" altLang="zh-CN" b="1" dirty="0">
                  <a:solidFill>
                    <a:srgbClr val="B3404A"/>
                  </a:solidFill>
                </a:endParaRPr>
              </a:p>
            </p:txBody>
          </p:sp>
        </p:grpSp>
        <p:grpSp>
          <p:nvGrpSpPr>
            <p:cNvPr id="24" name="组合 23">
              <a:extLst>
                <a:ext uri="{FF2B5EF4-FFF2-40B4-BE49-F238E27FC236}">
                  <a16:creationId xmlns:a16="http://schemas.microsoft.com/office/drawing/2014/main" id="{BB5D78AA-BE90-4823-B90C-EBA0FB8862BD}"/>
                </a:ext>
              </a:extLst>
            </p:cNvPr>
            <p:cNvGrpSpPr/>
            <p:nvPr/>
          </p:nvGrpSpPr>
          <p:grpSpPr>
            <a:xfrm>
              <a:off x="1749121" y="3657600"/>
              <a:ext cx="669497" cy="2207571"/>
              <a:chOff x="1749121" y="3657600"/>
              <a:chExt cx="669497" cy="2207571"/>
            </a:xfrm>
          </p:grpSpPr>
          <p:cxnSp>
            <p:nvCxnSpPr>
              <p:cNvPr id="7" name="直接箭头连接符 6">
                <a:extLst>
                  <a:ext uri="{FF2B5EF4-FFF2-40B4-BE49-F238E27FC236}">
                    <a16:creationId xmlns:a16="http://schemas.microsoft.com/office/drawing/2014/main" id="{C7C5342A-F594-4703-A1C0-AA2D2F5BB665}"/>
                  </a:ext>
                </a:extLst>
              </p:cNvPr>
              <p:cNvCxnSpPr>
                <a:cxnSpLocks/>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23" name="乘号 22">
                <a:extLst>
                  <a:ext uri="{FF2B5EF4-FFF2-40B4-BE49-F238E27FC236}">
                    <a16:creationId xmlns:a16="http://schemas.microsoft.com/office/drawing/2014/main" id="{35B24E6C-F259-4B4C-AAE1-B65938A00459}"/>
                  </a:ext>
                </a:extLst>
              </p:cNvPr>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spTree>
    <p:extLst>
      <p:ext uri="{BB962C8B-B14F-4D97-AF65-F5344CB8AC3E}">
        <p14:creationId xmlns:p14="http://schemas.microsoft.com/office/powerpoint/2010/main" val="42630221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500"/>
                                        <p:tgtEl>
                                          <p:spTgt spid="13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fade">
                                      <p:cBhvr>
                                        <p:cTn id="21" dur="500"/>
                                        <p:tgtEl>
                                          <p:spTgt spid="134"/>
                                        </p:tgtEl>
                                      </p:cBhvr>
                                    </p:animEffect>
                                  </p:childTnLst>
                                </p:cTn>
                              </p:par>
                              <p:par>
                                <p:cTn id="22" presetID="22" presetClass="entr" presetSubtype="4"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4" grpId="0"/>
      <p:bldP spid="139" grpId="0"/>
      <p:bldP spid="1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a:xfrm>
            <a:off x="577850" y="249067"/>
            <a:ext cx="9015186" cy="480131"/>
          </a:xfrm>
        </p:spPr>
        <p:txBody>
          <a:bodyPr/>
          <a:lstStyle/>
          <a:p>
            <a:r>
              <a:rPr lang="zh-CN" altLang="en-US" dirty="0"/>
              <a:t>基于寄存器的对称密码算法实现方案</a:t>
            </a:r>
            <a:r>
              <a:rPr lang="en-US" altLang="zh-CN" dirty="0"/>
              <a:t>——</a:t>
            </a:r>
            <a:r>
              <a:rPr lang="zh-CN" altLang="en-US" dirty="0"/>
              <a:t>密钥初始化</a:t>
            </a:r>
          </a:p>
        </p:txBody>
      </p:sp>
      <p:sp>
        <p:nvSpPr>
          <p:cNvPr id="9" name="ïṣḷiďê">
            <a:extLst>
              <a:ext uri="{FF2B5EF4-FFF2-40B4-BE49-F238E27FC236}">
                <a16:creationId xmlns:a16="http://schemas.microsoft.com/office/drawing/2014/main" id="{90E88517-2201-4A1E-BA67-168E7F1A3889}"/>
              </a:ext>
            </a:extLst>
          </p:cNvPr>
          <p:cNvSpPr txBox="1"/>
          <p:nvPr/>
        </p:nvSpPr>
        <p:spPr>
          <a:xfrm>
            <a:off x="7097105" y="1719347"/>
            <a:ext cx="4413885" cy="137306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在操作系统</a:t>
            </a:r>
            <a:r>
              <a:rPr lang="zh-CN" altLang="en-US" spc="100" dirty="0">
                <a:solidFill>
                  <a:schemeClr val="accent4">
                    <a:lumMod val="60000"/>
                    <a:lumOff val="40000"/>
                  </a:schemeClr>
                </a:solidFill>
              </a:rPr>
              <a:t>启动阶段</a:t>
            </a:r>
            <a:r>
              <a:rPr lang="zh-CN" altLang="en-US" spc="100" dirty="0">
                <a:solidFill>
                  <a:schemeClr val="tx1">
                    <a:lumMod val="65000"/>
                    <a:lumOff val="35000"/>
                  </a:schemeClr>
                </a:solidFill>
              </a:rPr>
              <a:t>，读取用户输入的口令，利用</a:t>
            </a:r>
            <a:r>
              <a:rPr lang="en-US" altLang="zh-CN" dirty="0">
                <a:solidFill>
                  <a:schemeClr val="accent4">
                    <a:lumMod val="60000"/>
                    <a:lumOff val="40000"/>
                  </a:schemeClr>
                </a:solidFill>
              </a:rPr>
              <a:t>PBKFD</a:t>
            </a:r>
            <a:r>
              <a:rPr lang="zh-CN" altLang="en-US" spc="100" dirty="0">
                <a:solidFill>
                  <a:schemeClr val="accent4">
                    <a:lumMod val="60000"/>
                    <a:lumOff val="40000"/>
                  </a:schemeClr>
                </a:solidFill>
              </a:rPr>
              <a:t>派生</a:t>
            </a:r>
            <a:r>
              <a:rPr lang="zh-CN" altLang="en-US" spc="100" dirty="0">
                <a:solidFill>
                  <a:schemeClr val="tx1">
                    <a:lumMod val="65000"/>
                    <a:lumOff val="35000"/>
                  </a:schemeClr>
                </a:solidFill>
              </a:rPr>
              <a:t>出密钥</a:t>
            </a:r>
            <a:endParaRPr lang="zh-CN" altLang="en-US" spc="100" dirty="0">
              <a:solidFill>
                <a:schemeClr val="accent4">
                  <a:lumMod val="60000"/>
                  <a:lumOff val="40000"/>
                </a:schemeClr>
              </a:solidFill>
            </a:endParaRPr>
          </a:p>
        </p:txBody>
      </p:sp>
      <p:sp>
        <p:nvSpPr>
          <p:cNvPr id="10" name="îṣlîḍe">
            <a:hlinkClick r:id="" action="ppaction://noaction"/>
            <a:extLst>
              <a:ext uri="{FF2B5EF4-FFF2-40B4-BE49-F238E27FC236}">
                <a16:creationId xmlns:a16="http://schemas.microsoft.com/office/drawing/2014/main" id="{9B7B4DC6-27AC-42E6-AFA7-1069D079AD48}"/>
              </a:ext>
            </a:extLst>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密钥初始化</a:t>
            </a:r>
          </a:p>
        </p:txBody>
      </p:sp>
      <p:grpSp>
        <p:nvGrpSpPr>
          <p:cNvPr id="138" name="组合 137">
            <a:extLst>
              <a:ext uri="{FF2B5EF4-FFF2-40B4-BE49-F238E27FC236}">
                <a16:creationId xmlns:a16="http://schemas.microsoft.com/office/drawing/2014/main" id="{FD12A0F6-2088-405B-ACD9-90E3A1160503}"/>
              </a:ext>
            </a:extLst>
          </p:cNvPr>
          <p:cNvGrpSpPr/>
          <p:nvPr/>
        </p:nvGrpSpPr>
        <p:grpSpPr>
          <a:xfrm>
            <a:off x="319990" y="1376332"/>
            <a:ext cx="6331487" cy="4093915"/>
            <a:chOff x="319990" y="1376332"/>
            <a:chExt cx="6331487" cy="4093915"/>
          </a:xfrm>
        </p:grpSpPr>
        <p:sp>
          <p:nvSpPr>
            <p:cNvPr id="8" name="矩形: 圆角 7">
              <a:extLst>
                <a:ext uri="{FF2B5EF4-FFF2-40B4-BE49-F238E27FC236}">
                  <a16:creationId xmlns:a16="http://schemas.microsoft.com/office/drawing/2014/main" id="{FD4D3E1F-2016-4619-9157-A4AE43B1D990}"/>
                </a:ext>
              </a:extLst>
            </p:cNvPr>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a:extLst>
                <a:ext uri="{FF2B5EF4-FFF2-40B4-BE49-F238E27FC236}">
                  <a16:creationId xmlns:a16="http://schemas.microsoft.com/office/drawing/2014/main" id="{F50840C0-DB69-476C-AAA6-D883DFCC3C8B}"/>
                </a:ext>
              </a:extLst>
            </p:cNvPr>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a:extLst>
                <a:ext uri="{FF2B5EF4-FFF2-40B4-BE49-F238E27FC236}">
                  <a16:creationId xmlns:a16="http://schemas.microsoft.com/office/drawing/2014/main" id="{C6FB370B-9914-4DEC-9233-CD1B8A419C89}"/>
                </a:ext>
              </a:extLst>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a:extLst>
                <a:ext uri="{FF2B5EF4-FFF2-40B4-BE49-F238E27FC236}">
                  <a16:creationId xmlns:a16="http://schemas.microsoft.com/office/drawing/2014/main" id="{EA1B6DCB-044C-406B-9F61-90E0A307323A}"/>
                </a:ext>
              </a:extLst>
            </p:cNvPr>
            <p:cNvGrpSpPr/>
            <p:nvPr/>
          </p:nvGrpSpPr>
          <p:grpSpPr>
            <a:xfrm>
              <a:off x="1500960" y="1401981"/>
              <a:ext cx="180000" cy="515719"/>
              <a:chOff x="1772667" y="1263943"/>
              <a:chExt cx="180000" cy="515719"/>
            </a:xfrm>
          </p:grpSpPr>
          <p:cxnSp>
            <p:nvCxnSpPr>
              <p:cNvPr id="32" name="直接连接符 31">
                <a:extLst>
                  <a:ext uri="{FF2B5EF4-FFF2-40B4-BE49-F238E27FC236}">
                    <a16:creationId xmlns:a16="http://schemas.microsoft.com/office/drawing/2014/main" id="{A3C477C3-3668-43CA-854A-34C59BE6945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B6631A6C-3D51-4BD2-A212-9C3033765FE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6CAD85F-BAB8-48F7-862D-810480ED072B}"/>
                </a:ext>
              </a:extLst>
            </p:cNvPr>
            <p:cNvGrpSpPr/>
            <p:nvPr/>
          </p:nvGrpSpPr>
          <p:grpSpPr>
            <a:xfrm>
              <a:off x="2270171" y="1401981"/>
              <a:ext cx="180000" cy="515719"/>
              <a:chOff x="1772667" y="1263943"/>
              <a:chExt cx="180000" cy="515719"/>
            </a:xfrm>
          </p:grpSpPr>
          <p:cxnSp>
            <p:nvCxnSpPr>
              <p:cNvPr id="74" name="直接连接符 73">
                <a:extLst>
                  <a:ext uri="{FF2B5EF4-FFF2-40B4-BE49-F238E27FC236}">
                    <a16:creationId xmlns:a16="http://schemas.microsoft.com/office/drawing/2014/main" id="{FB372FBB-FF59-4904-9D53-AA5E4E4CB72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E80BAB9B-1156-4106-A25D-F5EA9379A16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a:extLst>
                <a:ext uri="{FF2B5EF4-FFF2-40B4-BE49-F238E27FC236}">
                  <a16:creationId xmlns:a16="http://schemas.microsoft.com/office/drawing/2014/main" id="{007E8BB4-5C8A-42BD-BF26-8C2FD05905C5}"/>
                </a:ext>
              </a:extLst>
            </p:cNvPr>
            <p:cNvGrpSpPr/>
            <p:nvPr/>
          </p:nvGrpSpPr>
          <p:grpSpPr>
            <a:xfrm>
              <a:off x="3039382" y="1401981"/>
              <a:ext cx="180000" cy="515719"/>
              <a:chOff x="1772667" y="1263943"/>
              <a:chExt cx="180000" cy="515719"/>
            </a:xfrm>
          </p:grpSpPr>
          <p:cxnSp>
            <p:nvCxnSpPr>
              <p:cNvPr id="77" name="直接连接符 76">
                <a:extLst>
                  <a:ext uri="{FF2B5EF4-FFF2-40B4-BE49-F238E27FC236}">
                    <a16:creationId xmlns:a16="http://schemas.microsoft.com/office/drawing/2014/main" id="{61852C83-4DA3-4B14-86A9-138D755AEBB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067ADBB2-3D66-446A-9C4A-4FD58FD54A5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a:extLst>
                <a:ext uri="{FF2B5EF4-FFF2-40B4-BE49-F238E27FC236}">
                  <a16:creationId xmlns:a16="http://schemas.microsoft.com/office/drawing/2014/main" id="{CE013079-0321-4D7C-98D8-45BA94A9BFC5}"/>
                </a:ext>
              </a:extLst>
            </p:cNvPr>
            <p:cNvGrpSpPr/>
            <p:nvPr/>
          </p:nvGrpSpPr>
          <p:grpSpPr>
            <a:xfrm>
              <a:off x="3808593" y="1401981"/>
              <a:ext cx="180000" cy="515719"/>
              <a:chOff x="1772667" y="1263943"/>
              <a:chExt cx="180000" cy="515719"/>
            </a:xfrm>
          </p:grpSpPr>
          <p:cxnSp>
            <p:nvCxnSpPr>
              <p:cNvPr id="80" name="直接连接符 79">
                <a:extLst>
                  <a:ext uri="{FF2B5EF4-FFF2-40B4-BE49-F238E27FC236}">
                    <a16:creationId xmlns:a16="http://schemas.microsoft.com/office/drawing/2014/main" id="{A95B65EF-BF39-4923-A1A8-81312BEB31E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DD48CB00-DC2E-4BE0-972A-92191249E83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a:extLst>
                <a:ext uri="{FF2B5EF4-FFF2-40B4-BE49-F238E27FC236}">
                  <a16:creationId xmlns:a16="http://schemas.microsoft.com/office/drawing/2014/main" id="{905CCD27-41E1-422A-84E9-B7D873D4406D}"/>
                </a:ext>
              </a:extLst>
            </p:cNvPr>
            <p:cNvGrpSpPr/>
            <p:nvPr/>
          </p:nvGrpSpPr>
          <p:grpSpPr>
            <a:xfrm>
              <a:off x="4577804" y="1401981"/>
              <a:ext cx="180000" cy="515719"/>
              <a:chOff x="1772667" y="1263943"/>
              <a:chExt cx="180000" cy="515719"/>
            </a:xfrm>
          </p:grpSpPr>
          <p:cxnSp>
            <p:nvCxnSpPr>
              <p:cNvPr id="83" name="直接连接符 82">
                <a:extLst>
                  <a:ext uri="{FF2B5EF4-FFF2-40B4-BE49-F238E27FC236}">
                    <a16:creationId xmlns:a16="http://schemas.microsoft.com/office/drawing/2014/main" id="{7BCC61CC-62B4-4A29-B661-1738A004AAA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4CC53A59-5D86-4666-9A19-F25FD071A0A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7A8230EC-C14C-43A1-97E7-6115CA42AEA7}"/>
                </a:ext>
              </a:extLst>
            </p:cNvPr>
            <p:cNvGrpSpPr/>
            <p:nvPr/>
          </p:nvGrpSpPr>
          <p:grpSpPr>
            <a:xfrm>
              <a:off x="5347015" y="1376332"/>
              <a:ext cx="180000" cy="515719"/>
              <a:chOff x="1772667" y="1263943"/>
              <a:chExt cx="180000" cy="515719"/>
            </a:xfrm>
          </p:grpSpPr>
          <p:cxnSp>
            <p:nvCxnSpPr>
              <p:cNvPr id="86" name="直接连接符 85">
                <a:extLst>
                  <a:ext uri="{FF2B5EF4-FFF2-40B4-BE49-F238E27FC236}">
                    <a16:creationId xmlns:a16="http://schemas.microsoft.com/office/drawing/2014/main" id="{0C458511-ACD7-4D24-B531-727F7276C8E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F98D31F3-0A38-4E0D-90CA-47B5F4E1ADB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A938D1D2-E2BE-4AE4-9A66-5EF4336CF6CB}"/>
                </a:ext>
              </a:extLst>
            </p:cNvPr>
            <p:cNvGrpSpPr/>
            <p:nvPr/>
          </p:nvGrpSpPr>
          <p:grpSpPr>
            <a:xfrm flipV="1">
              <a:off x="1500960" y="4954528"/>
              <a:ext cx="180000" cy="515719"/>
              <a:chOff x="1772667" y="1263943"/>
              <a:chExt cx="180000" cy="515719"/>
            </a:xfrm>
          </p:grpSpPr>
          <p:cxnSp>
            <p:nvCxnSpPr>
              <p:cNvPr id="89" name="直接连接符 88">
                <a:extLst>
                  <a:ext uri="{FF2B5EF4-FFF2-40B4-BE49-F238E27FC236}">
                    <a16:creationId xmlns:a16="http://schemas.microsoft.com/office/drawing/2014/main" id="{9B33D348-F9EA-49BF-898D-9B32AADF23D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11B81DDA-B0DC-4D95-86D8-14598E1E9824}"/>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a:extLst>
                <a:ext uri="{FF2B5EF4-FFF2-40B4-BE49-F238E27FC236}">
                  <a16:creationId xmlns:a16="http://schemas.microsoft.com/office/drawing/2014/main" id="{3E04F4A5-C7F9-43B0-A8B8-FA86B9EF06D9}"/>
                </a:ext>
              </a:extLst>
            </p:cNvPr>
            <p:cNvGrpSpPr/>
            <p:nvPr/>
          </p:nvGrpSpPr>
          <p:grpSpPr>
            <a:xfrm flipV="1">
              <a:off x="2270171" y="4954528"/>
              <a:ext cx="180000" cy="515719"/>
              <a:chOff x="1772667" y="1263943"/>
              <a:chExt cx="180000" cy="515719"/>
            </a:xfrm>
          </p:grpSpPr>
          <p:cxnSp>
            <p:nvCxnSpPr>
              <p:cNvPr id="92" name="直接连接符 91">
                <a:extLst>
                  <a:ext uri="{FF2B5EF4-FFF2-40B4-BE49-F238E27FC236}">
                    <a16:creationId xmlns:a16="http://schemas.microsoft.com/office/drawing/2014/main" id="{1290F97D-BBFB-4FEC-85C4-C5F3854F111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a:extLst>
                  <a:ext uri="{FF2B5EF4-FFF2-40B4-BE49-F238E27FC236}">
                    <a16:creationId xmlns:a16="http://schemas.microsoft.com/office/drawing/2014/main" id="{C2F217AE-B73F-4E92-AC7B-CE93517AC9E7}"/>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a:extLst>
                <a:ext uri="{FF2B5EF4-FFF2-40B4-BE49-F238E27FC236}">
                  <a16:creationId xmlns:a16="http://schemas.microsoft.com/office/drawing/2014/main" id="{7CC765A5-C4D6-4C88-92B1-24FD46D9626F}"/>
                </a:ext>
              </a:extLst>
            </p:cNvPr>
            <p:cNvGrpSpPr/>
            <p:nvPr/>
          </p:nvGrpSpPr>
          <p:grpSpPr>
            <a:xfrm flipV="1">
              <a:off x="3039382" y="4954528"/>
              <a:ext cx="180000" cy="515719"/>
              <a:chOff x="1772667" y="1263943"/>
              <a:chExt cx="180000" cy="515719"/>
            </a:xfrm>
          </p:grpSpPr>
          <p:cxnSp>
            <p:nvCxnSpPr>
              <p:cNvPr id="95" name="直接连接符 94">
                <a:extLst>
                  <a:ext uri="{FF2B5EF4-FFF2-40B4-BE49-F238E27FC236}">
                    <a16:creationId xmlns:a16="http://schemas.microsoft.com/office/drawing/2014/main" id="{6C661B63-9C68-4836-B945-BD5CAE03CD3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64EE6955-AB51-44BA-9C07-8DD542A9457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a:extLst>
                <a:ext uri="{FF2B5EF4-FFF2-40B4-BE49-F238E27FC236}">
                  <a16:creationId xmlns:a16="http://schemas.microsoft.com/office/drawing/2014/main" id="{DEA77642-1AC3-4311-9A93-5E462205C2BD}"/>
                </a:ext>
              </a:extLst>
            </p:cNvPr>
            <p:cNvGrpSpPr/>
            <p:nvPr/>
          </p:nvGrpSpPr>
          <p:grpSpPr>
            <a:xfrm flipV="1">
              <a:off x="3808593" y="4954528"/>
              <a:ext cx="180000" cy="515719"/>
              <a:chOff x="1772667" y="1263943"/>
              <a:chExt cx="180000" cy="515719"/>
            </a:xfrm>
          </p:grpSpPr>
          <p:cxnSp>
            <p:nvCxnSpPr>
              <p:cNvPr id="98" name="直接连接符 97">
                <a:extLst>
                  <a:ext uri="{FF2B5EF4-FFF2-40B4-BE49-F238E27FC236}">
                    <a16:creationId xmlns:a16="http://schemas.microsoft.com/office/drawing/2014/main" id="{940FBA0D-02E3-4C09-BB31-3CFC6844AB01}"/>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CB1F146-9D2C-403F-8268-5525501860F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a:extLst>
                <a:ext uri="{FF2B5EF4-FFF2-40B4-BE49-F238E27FC236}">
                  <a16:creationId xmlns:a16="http://schemas.microsoft.com/office/drawing/2014/main" id="{145DEFE8-6EC0-43BA-B864-1CA1D5CEA7A2}"/>
                </a:ext>
              </a:extLst>
            </p:cNvPr>
            <p:cNvGrpSpPr/>
            <p:nvPr/>
          </p:nvGrpSpPr>
          <p:grpSpPr>
            <a:xfrm flipV="1">
              <a:off x="4577804" y="4954528"/>
              <a:ext cx="180000" cy="515719"/>
              <a:chOff x="1772667" y="1263943"/>
              <a:chExt cx="180000" cy="515719"/>
            </a:xfrm>
          </p:grpSpPr>
          <p:cxnSp>
            <p:nvCxnSpPr>
              <p:cNvPr id="101" name="直接连接符 100">
                <a:extLst>
                  <a:ext uri="{FF2B5EF4-FFF2-40B4-BE49-F238E27FC236}">
                    <a16:creationId xmlns:a16="http://schemas.microsoft.com/office/drawing/2014/main" id="{D12CDC1F-FF5D-4E68-BD73-FF58A7D9AC0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EA56B197-2165-4DF8-8518-53E03E95F2D5}"/>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a:extLst>
                <a:ext uri="{FF2B5EF4-FFF2-40B4-BE49-F238E27FC236}">
                  <a16:creationId xmlns:a16="http://schemas.microsoft.com/office/drawing/2014/main" id="{EC672DCD-B1D1-4B27-A24A-61EDA53F8FAA}"/>
                </a:ext>
              </a:extLst>
            </p:cNvPr>
            <p:cNvGrpSpPr/>
            <p:nvPr/>
          </p:nvGrpSpPr>
          <p:grpSpPr>
            <a:xfrm flipV="1">
              <a:off x="5347014" y="4954528"/>
              <a:ext cx="180000" cy="515719"/>
              <a:chOff x="1772667" y="1263943"/>
              <a:chExt cx="180000" cy="515719"/>
            </a:xfrm>
          </p:grpSpPr>
          <p:cxnSp>
            <p:nvCxnSpPr>
              <p:cNvPr id="104" name="直接连接符 103">
                <a:extLst>
                  <a:ext uri="{FF2B5EF4-FFF2-40B4-BE49-F238E27FC236}">
                    <a16:creationId xmlns:a16="http://schemas.microsoft.com/office/drawing/2014/main" id="{508F9B4A-F281-43B7-B50A-04FA26C9166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a:extLst>
                  <a:ext uri="{FF2B5EF4-FFF2-40B4-BE49-F238E27FC236}">
                    <a16:creationId xmlns:a16="http://schemas.microsoft.com/office/drawing/2014/main" id="{D9597450-FABB-4E99-9E5A-12EC0FCBB1D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a:extLst>
                <a:ext uri="{FF2B5EF4-FFF2-40B4-BE49-F238E27FC236}">
                  <a16:creationId xmlns:a16="http://schemas.microsoft.com/office/drawing/2014/main" id="{D76B7D49-6AFE-44B0-A2E8-8718A9B4312C}"/>
                </a:ext>
              </a:extLst>
            </p:cNvPr>
            <p:cNvGrpSpPr/>
            <p:nvPr/>
          </p:nvGrpSpPr>
          <p:grpSpPr>
            <a:xfrm rot="5400000">
              <a:off x="-665967" y="3171229"/>
              <a:ext cx="2487633" cy="515719"/>
              <a:chOff x="1653360" y="5106928"/>
              <a:chExt cx="2487633" cy="515719"/>
            </a:xfrm>
          </p:grpSpPr>
          <p:grpSp>
            <p:nvGrpSpPr>
              <p:cNvPr id="106" name="组合 105">
                <a:extLst>
                  <a:ext uri="{FF2B5EF4-FFF2-40B4-BE49-F238E27FC236}">
                    <a16:creationId xmlns:a16="http://schemas.microsoft.com/office/drawing/2014/main" id="{3BD3C90F-1EE6-453C-97C8-8CADEEE59887}"/>
                  </a:ext>
                </a:extLst>
              </p:cNvPr>
              <p:cNvGrpSpPr/>
              <p:nvPr/>
            </p:nvGrpSpPr>
            <p:grpSpPr>
              <a:xfrm flipV="1">
                <a:off x="1653360" y="5106928"/>
                <a:ext cx="180000" cy="515719"/>
                <a:chOff x="1772667" y="1263943"/>
                <a:chExt cx="180000" cy="515719"/>
              </a:xfrm>
            </p:grpSpPr>
            <p:cxnSp>
              <p:nvCxnSpPr>
                <p:cNvPr id="107" name="直接连接符 106">
                  <a:extLst>
                    <a:ext uri="{FF2B5EF4-FFF2-40B4-BE49-F238E27FC236}">
                      <a16:creationId xmlns:a16="http://schemas.microsoft.com/office/drawing/2014/main" id="{0F683441-6C73-472A-B289-EFA9615C940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FE7E935D-2FF6-4A1D-94F4-F4B2385EE21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a:extLst>
                  <a:ext uri="{FF2B5EF4-FFF2-40B4-BE49-F238E27FC236}">
                    <a16:creationId xmlns:a16="http://schemas.microsoft.com/office/drawing/2014/main" id="{B7B0C629-0115-49BE-9097-8D9D3E0C8C11}"/>
                  </a:ext>
                </a:extLst>
              </p:cNvPr>
              <p:cNvGrpSpPr/>
              <p:nvPr/>
            </p:nvGrpSpPr>
            <p:grpSpPr>
              <a:xfrm flipV="1">
                <a:off x="2422571" y="5106928"/>
                <a:ext cx="180000" cy="515719"/>
                <a:chOff x="1772667" y="1263943"/>
                <a:chExt cx="180000" cy="515719"/>
              </a:xfrm>
            </p:grpSpPr>
            <p:cxnSp>
              <p:nvCxnSpPr>
                <p:cNvPr id="110" name="直接连接符 109">
                  <a:extLst>
                    <a:ext uri="{FF2B5EF4-FFF2-40B4-BE49-F238E27FC236}">
                      <a16:creationId xmlns:a16="http://schemas.microsoft.com/office/drawing/2014/main" id="{452954CC-000B-435B-9B31-6C30A5032B2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a:extLst>
                    <a:ext uri="{FF2B5EF4-FFF2-40B4-BE49-F238E27FC236}">
                      <a16:creationId xmlns:a16="http://schemas.microsoft.com/office/drawing/2014/main" id="{4DCC27CD-1CAB-44F8-A0E7-7C098DB01BC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a:extLst>
                  <a:ext uri="{FF2B5EF4-FFF2-40B4-BE49-F238E27FC236}">
                    <a16:creationId xmlns:a16="http://schemas.microsoft.com/office/drawing/2014/main" id="{91D8A81E-3DBB-4C69-8C0F-ACDA31981FB8}"/>
                  </a:ext>
                </a:extLst>
              </p:cNvPr>
              <p:cNvGrpSpPr/>
              <p:nvPr/>
            </p:nvGrpSpPr>
            <p:grpSpPr>
              <a:xfrm flipV="1">
                <a:off x="3191782" y="5106928"/>
                <a:ext cx="180000" cy="515719"/>
                <a:chOff x="1772667" y="1263943"/>
                <a:chExt cx="180000" cy="515719"/>
              </a:xfrm>
            </p:grpSpPr>
            <p:cxnSp>
              <p:nvCxnSpPr>
                <p:cNvPr id="113" name="直接连接符 112">
                  <a:extLst>
                    <a:ext uri="{FF2B5EF4-FFF2-40B4-BE49-F238E27FC236}">
                      <a16:creationId xmlns:a16="http://schemas.microsoft.com/office/drawing/2014/main" id="{84924487-40E0-4153-BDDE-6FECF2D2315D}"/>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9B7D4E62-919B-47FB-905E-C9E6146ED07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a:extLst>
                  <a:ext uri="{FF2B5EF4-FFF2-40B4-BE49-F238E27FC236}">
                    <a16:creationId xmlns:a16="http://schemas.microsoft.com/office/drawing/2014/main" id="{9AD13188-CDDB-4D59-8706-78D391B02486}"/>
                  </a:ext>
                </a:extLst>
              </p:cNvPr>
              <p:cNvGrpSpPr/>
              <p:nvPr/>
            </p:nvGrpSpPr>
            <p:grpSpPr>
              <a:xfrm flipV="1">
                <a:off x="3960993" y="5106928"/>
                <a:ext cx="180000" cy="515719"/>
                <a:chOff x="1772667" y="1263943"/>
                <a:chExt cx="180000" cy="515719"/>
              </a:xfrm>
            </p:grpSpPr>
            <p:cxnSp>
              <p:nvCxnSpPr>
                <p:cNvPr id="116" name="直接连接符 115">
                  <a:extLst>
                    <a:ext uri="{FF2B5EF4-FFF2-40B4-BE49-F238E27FC236}">
                      <a16:creationId xmlns:a16="http://schemas.microsoft.com/office/drawing/2014/main" id="{9A34198B-A223-4EA5-A7C8-0ADDC010B8B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57CB7B00-81D3-40F1-BACA-31B02169A68C}"/>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a:extLst>
                <a:ext uri="{FF2B5EF4-FFF2-40B4-BE49-F238E27FC236}">
                  <a16:creationId xmlns:a16="http://schemas.microsoft.com/office/drawing/2014/main" id="{7F92F8E2-73D3-49B7-80FD-D87E30A2A374}"/>
                </a:ext>
              </a:extLst>
            </p:cNvPr>
            <p:cNvGrpSpPr/>
            <p:nvPr/>
          </p:nvGrpSpPr>
          <p:grpSpPr>
            <a:xfrm rot="16200000" flipH="1">
              <a:off x="5149801" y="3202979"/>
              <a:ext cx="2487633" cy="515719"/>
              <a:chOff x="1653360" y="5106928"/>
              <a:chExt cx="2487633" cy="515719"/>
            </a:xfrm>
          </p:grpSpPr>
          <p:grpSp>
            <p:nvGrpSpPr>
              <p:cNvPr id="120" name="组合 119">
                <a:extLst>
                  <a:ext uri="{FF2B5EF4-FFF2-40B4-BE49-F238E27FC236}">
                    <a16:creationId xmlns:a16="http://schemas.microsoft.com/office/drawing/2014/main" id="{65BE8D0B-647A-4FAA-B8EB-159089395350}"/>
                  </a:ext>
                </a:extLst>
              </p:cNvPr>
              <p:cNvGrpSpPr/>
              <p:nvPr/>
            </p:nvGrpSpPr>
            <p:grpSpPr>
              <a:xfrm flipV="1">
                <a:off x="1653360" y="5106928"/>
                <a:ext cx="180000" cy="515719"/>
                <a:chOff x="1772667" y="1263943"/>
                <a:chExt cx="180000" cy="515719"/>
              </a:xfrm>
            </p:grpSpPr>
            <p:cxnSp>
              <p:nvCxnSpPr>
                <p:cNvPr id="130" name="直接连接符 129">
                  <a:extLst>
                    <a:ext uri="{FF2B5EF4-FFF2-40B4-BE49-F238E27FC236}">
                      <a16:creationId xmlns:a16="http://schemas.microsoft.com/office/drawing/2014/main" id="{04271833-F524-487B-8BC6-3E9E4F2AFCF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0FB757C4-1A20-404D-BAA1-2462EB7FB022}"/>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a:extLst>
                  <a:ext uri="{FF2B5EF4-FFF2-40B4-BE49-F238E27FC236}">
                    <a16:creationId xmlns:a16="http://schemas.microsoft.com/office/drawing/2014/main" id="{C9C00A30-6FCD-45DE-9B91-1450CDAFA736}"/>
                  </a:ext>
                </a:extLst>
              </p:cNvPr>
              <p:cNvGrpSpPr/>
              <p:nvPr/>
            </p:nvGrpSpPr>
            <p:grpSpPr>
              <a:xfrm flipV="1">
                <a:off x="2422571" y="5106928"/>
                <a:ext cx="180000" cy="515719"/>
                <a:chOff x="1772667" y="1263943"/>
                <a:chExt cx="180000" cy="515719"/>
              </a:xfrm>
            </p:grpSpPr>
            <p:cxnSp>
              <p:nvCxnSpPr>
                <p:cNvPr id="128" name="直接连接符 127">
                  <a:extLst>
                    <a:ext uri="{FF2B5EF4-FFF2-40B4-BE49-F238E27FC236}">
                      <a16:creationId xmlns:a16="http://schemas.microsoft.com/office/drawing/2014/main" id="{BBC7417D-BF85-47B1-829B-4F6A9427768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5A276933-7AA6-4531-B1D2-12F95737BB48}"/>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a:extLst>
                  <a:ext uri="{FF2B5EF4-FFF2-40B4-BE49-F238E27FC236}">
                    <a16:creationId xmlns:a16="http://schemas.microsoft.com/office/drawing/2014/main" id="{0DCFA35C-27F2-4ADB-827E-A8DA931FCD06}"/>
                  </a:ext>
                </a:extLst>
              </p:cNvPr>
              <p:cNvGrpSpPr/>
              <p:nvPr/>
            </p:nvGrpSpPr>
            <p:grpSpPr>
              <a:xfrm flipV="1">
                <a:off x="3191782" y="5106928"/>
                <a:ext cx="180000" cy="515719"/>
                <a:chOff x="1772667" y="1263943"/>
                <a:chExt cx="180000" cy="515719"/>
              </a:xfrm>
            </p:grpSpPr>
            <p:cxnSp>
              <p:nvCxnSpPr>
                <p:cNvPr id="126" name="直接连接符 125">
                  <a:extLst>
                    <a:ext uri="{FF2B5EF4-FFF2-40B4-BE49-F238E27FC236}">
                      <a16:creationId xmlns:a16="http://schemas.microsoft.com/office/drawing/2014/main" id="{A2CD4E0B-67F9-4D56-B809-64E0E216FE8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FE51D985-1779-4D9E-8356-B5919D9BC85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a:extLst>
                  <a:ext uri="{FF2B5EF4-FFF2-40B4-BE49-F238E27FC236}">
                    <a16:creationId xmlns:a16="http://schemas.microsoft.com/office/drawing/2014/main" id="{40811D40-3A13-460F-896B-FE17A919450A}"/>
                  </a:ext>
                </a:extLst>
              </p:cNvPr>
              <p:cNvGrpSpPr/>
              <p:nvPr/>
            </p:nvGrpSpPr>
            <p:grpSpPr>
              <a:xfrm flipV="1">
                <a:off x="3960993" y="5106928"/>
                <a:ext cx="180000" cy="515719"/>
                <a:chOff x="1772667" y="1263943"/>
                <a:chExt cx="180000" cy="515719"/>
              </a:xfrm>
            </p:grpSpPr>
            <p:cxnSp>
              <p:nvCxnSpPr>
                <p:cNvPr id="124" name="直接连接符 123">
                  <a:extLst>
                    <a:ext uri="{FF2B5EF4-FFF2-40B4-BE49-F238E27FC236}">
                      <a16:creationId xmlns:a16="http://schemas.microsoft.com/office/drawing/2014/main" id="{749A7212-6A4B-4637-B79C-A61F83C6854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A6286946-10C2-46DA-946B-C6AEF759763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a:extLst>
              <a:ext uri="{FF2B5EF4-FFF2-40B4-BE49-F238E27FC236}">
                <a16:creationId xmlns:a16="http://schemas.microsoft.com/office/drawing/2014/main" id="{E4CA03CA-C4BE-4B36-BBE5-F0CAF60EC3F6}"/>
              </a:ext>
            </a:extLst>
          </p:cNvPr>
          <p:cNvGrpSpPr/>
          <p:nvPr/>
        </p:nvGrpSpPr>
        <p:grpSpPr>
          <a:xfrm>
            <a:off x="1382986" y="2431104"/>
            <a:ext cx="1554188" cy="613380"/>
            <a:chOff x="8171731" y="6187959"/>
            <a:chExt cx="1554188" cy="613380"/>
          </a:xfrm>
          <a:solidFill>
            <a:srgbClr val="92D050"/>
          </a:solidFill>
        </p:grpSpPr>
        <p:sp>
          <p:nvSpPr>
            <p:cNvPr id="135" name="矩形 134">
              <a:extLst>
                <a:ext uri="{FF2B5EF4-FFF2-40B4-BE49-F238E27FC236}">
                  <a16:creationId xmlns:a16="http://schemas.microsoft.com/office/drawing/2014/main" id="{393015EE-028E-46F6-B413-8348AFF5ACAC}"/>
                </a:ext>
              </a:extLst>
            </p:cNvPr>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K</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a:extLst>
                <a:ext uri="{FF2B5EF4-FFF2-40B4-BE49-F238E27FC236}">
                  <a16:creationId xmlns:a16="http://schemas.microsoft.com/office/drawing/2014/main" id="{6BAB672D-9450-4B4F-A3EE-3185F129FB37}"/>
                </a:ext>
              </a:extLst>
            </p:cNvPr>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E</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a:extLst>
                <a:ext uri="{FF2B5EF4-FFF2-40B4-BE49-F238E27FC236}">
                  <a16:creationId xmlns:a16="http://schemas.microsoft.com/office/drawing/2014/main" id="{A4DED9D8-2EE2-40D1-BBDF-A62000D1A546}"/>
                </a:ext>
              </a:extLst>
            </p:cNvPr>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Y</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a:extLst>
              <a:ext uri="{FF2B5EF4-FFF2-40B4-BE49-F238E27FC236}">
                <a16:creationId xmlns:a16="http://schemas.microsoft.com/office/drawing/2014/main" id="{28100974-D7DB-4980-B4DD-6E7D3FFD25ED}"/>
              </a:ext>
            </a:extLst>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sp>
        <p:nvSpPr>
          <p:cNvPr id="139" name="ïṣḷiďê">
            <a:extLst>
              <a:ext uri="{FF2B5EF4-FFF2-40B4-BE49-F238E27FC236}">
                <a16:creationId xmlns:a16="http://schemas.microsoft.com/office/drawing/2014/main" id="{F0403A30-7A97-4CAE-8B5A-F51EC82F2527}"/>
              </a:ext>
            </a:extLst>
          </p:cNvPr>
          <p:cNvSpPr txBox="1"/>
          <p:nvPr/>
        </p:nvSpPr>
        <p:spPr>
          <a:xfrm>
            <a:off x="7097104" y="2785607"/>
            <a:ext cx="4413885" cy="51775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启动</a:t>
            </a:r>
            <a:r>
              <a:rPr lang="zh-CN" altLang="en-US" spc="100" dirty="0">
                <a:solidFill>
                  <a:schemeClr val="accent4">
                    <a:lumMod val="60000"/>
                    <a:lumOff val="40000"/>
                  </a:schemeClr>
                </a:solidFill>
              </a:rPr>
              <a:t>用户态</a:t>
            </a:r>
            <a:r>
              <a:rPr lang="zh-CN" altLang="en-US" spc="100" dirty="0">
                <a:solidFill>
                  <a:schemeClr val="tx1">
                    <a:lumMod val="65000"/>
                    <a:lumOff val="35000"/>
                  </a:schemeClr>
                </a:solidFill>
              </a:rPr>
              <a:t>进程</a:t>
            </a:r>
            <a:r>
              <a:rPr lang="zh-CN" altLang="en-US" spc="100" dirty="0">
                <a:solidFill>
                  <a:schemeClr val="accent4">
                    <a:lumMod val="60000"/>
                    <a:lumOff val="40000"/>
                  </a:schemeClr>
                </a:solidFill>
              </a:rPr>
              <a:t>之前，清除</a:t>
            </a:r>
            <a:r>
              <a:rPr lang="zh-CN" altLang="en-US" spc="100" dirty="0">
                <a:solidFill>
                  <a:schemeClr val="tx1">
                    <a:lumMod val="65000"/>
                    <a:lumOff val="35000"/>
                  </a:schemeClr>
                </a:solidFill>
              </a:rPr>
              <a:t>残留在</a:t>
            </a:r>
            <a:r>
              <a:rPr lang="zh-CN" altLang="en-US" spc="100" dirty="0">
                <a:solidFill>
                  <a:schemeClr val="accent4">
                    <a:lumMod val="60000"/>
                    <a:lumOff val="40000"/>
                  </a:schemeClr>
                </a:solidFill>
              </a:rPr>
              <a:t>内存</a:t>
            </a:r>
            <a:r>
              <a:rPr lang="zh-CN" altLang="en-US" spc="100" dirty="0">
                <a:solidFill>
                  <a:schemeClr val="tx1">
                    <a:lumMod val="65000"/>
                    <a:lumOff val="35000"/>
                  </a:schemeClr>
                </a:solidFill>
              </a:rPr>
              <a:t>空间中的敏感数据</a:t>
            </a:r>
            <a:endParaRPr lang="zh-CN" altLang="en-US" spc="100" dirty="0">
              <a:solidFill>
                <a:schemeClr val="accent4">
                  <a:lumMod val="60000"/>
                  <a:lumOff val="40000"/>
                </a:schemeClr>
              </a:solidFill>
            </a:endParaRPr>
          </a:p>
        </p:txBody>
      </p:sp>
      <p:sp>
        <p:nvSpPr>
          <p:cNvPr id="140" name="ïṣḷiďê">
            <a:extLst>
              <a:ext uri="{FF2B5EF4-FFF2-40B4-BE49-F238E27FC236}">
                <a16:creationId xmlns:a16="http://schemas.microsoft.com/office/drawing/2014/main" id="{D524E80C-35B6-45AE-A436-E2718A985AD2}"/>
              </a:ext>
            </a:extLst>
          </p:cNvPr>
          <p:cNvSpPr txBox="1"/>
          <p:nvPr/>
        </p:nvSpPr>
        <p:spPr>
          <a:xfrm>
            <a:off x="7130324" y="3903695"/>
            <a:ext cx="4413885" cy="198130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在系统</a:t>
            </a:r>
            <a:r>
              <a:rPr lang="zh-CN" altLang="en-US" spc="100" dirty="0">
                <a:solidFill>
                  <a:schemeClr val="accent4">
                    <a:lumMod val="60000"/>
                    <a:lumOff val="40000"/>
                  </a:schemeClr>
                </a:solidFill>
              </a:rPr>
              <a:t>睡眠状态</a:t>
            </a:r>
            <a:r>
              <a:rPr lang="zh-CN" altLang="en-US" spc="100" dirty="0">
                <a:solidFill>
                  <a:schemeClr val="tx1">
                    <a:lumMod val="65000"/>
                    <a:lumOff val="35000"/>
                  </a:schemeClr>
                </a:solidFill>
              </a:rPr>
              <a:t>，寄存器信息要保存到内存中，为防止泄漏需</a:t>
            </a:r>
            <a:r>
              <a:rPr lang="zh-CN" altLang="en-US" spc="100" dirty="0">
                <a:solidFill>
                  <a:schemeClr val="accent4">
                    <a:lumMod val="60000"/>
                    <a:lumOff val="40000"/>
                  </a:schemeClr>
                </a:solidFill>
              </a:rPr>
              <a:t>清除密钥</a:t>
            </a:r>
            <a:r>
              <a:rPr lang="zh-CN" altLang="en-US" spc="100" dirty="0">
                <a:solidFill>
                  <a:schemeClr val="tx1">
                    <a:lumMod val="65000"/>
                    <a:lumOff val="35000"/>
                  </a:schemeClr>
                </a:solidFill>
              </a:rPr>
              <a:t>。系统睡眠恢复后，</a:t>
            </a:r>
            <a:r>
              <a:rPr lang="zh-CN" altLang="en-US" spc="100" dirty="0">
                <a:solidFill>
                  <a:schemeClr val="accent4">
                    <a:lumMod val="60000"/>
                    <a:lumOff val="40000"/>
                  </a:schemeClr>
                </a:solidFill>
              </a:rPr>
              <a:t>再次执行</a:t>
            </a:r>
            <a:r>
              <a:rPr lang="zh-CN" altLang="en-US" spc="100" dirty="0">
                <a:solidFill>
                  <a:schemeClr val="tx1">
                    <a:lumMod val="65000"/>
                    <a:lumOff val="35000"/>
                  </a:schemeClr>
                </a:solidFill>
              </a:rPr>
              <a:t>密钥初始化</a:t>
            </a:r>
            <a:endParaRPr lang="zh-CN" altLang="en-US" spc="100" dirty="0">
              <a:solidFill>
                <a:schemeClr val="accent4">
                  <a:lumMod val="60000"/>
                  <a:lumOff val="40000"/>
                </a:schemeClr>
              </a:solidFill>
            </a:endParaRPr>
          </a:p>
        </p:txBody>
      </p:sp>
      <p:grpSp>
        <p:nvGrpSpPr>
          <p:cNvPr id="141" name="组合 140">
            <a:extLst>
              <a:ext uri="{FF2B5EF4-FFF2-40B4-BE49-F238E27FC236}">
                <a16:creationId xmlns:a16="http://schemas.microsoft.com/office/drawing/2014/main" id="{50841933-AC4C-4925-932A-1287CCD58F8D}"/>
              </a:ext>
            </a:extLst>
          </p:cNvPr>
          <p:cNvGrpSpPr/>
          <p:nvPr/>
        </p:nvGrpSpPr>
        <p:grpSpPr>
          <a:xfrm>
            <a:off x="1149349" y="3657600"/>
            <a:ext cx="2043597" cy="2652767"/>
            <a:chOff x="1149349" y="3657600"/>
            <a:chExt cx="2043597" cy="2652767"/>
          </a:xfrm>
        </p:grpSpPr>
        <p:grpSp>
          <p:nvGrpSpPr>
            <p:cNvPr id="142" name="组合 141">
              <a:extLst>
                <a:ext uri="{FF2B5EF4-FFF2-40B4-BE49-F238E27FC236}">
                  <a16:creationId xmlns:a16="http://schemas.microsoft.com/office/drawing/2014/main" id="{96B96BB1-8833-4043-8C65-0FDAD9C97FA4}"/>
                </a:ext>
              </a:extLst>
            </p:cNvPr>
            <p:cNvGrpSpPr/>
            <p:nvPr/>
          </p:nvGrpSpPr>
          <p:grpSpPr>
            <a:xfrm>
              <a:off x="1149349" y="5557885"/>
              <a:ext cx="2043597" cy="752482"/>
              <a:chOff x="1149349" y="5557885"/>
              <a:chExt cx="2043597" cy="752482"/>
            </a:xfrm>
          </p:grpSpPr>
          <p:pic>
            <p:nvPicPr>
              <p:cNvPr id="146" name="图片 145">
                <a:extLst>
                  <a:ext uri="{FF2B5EF4-FFF2-40B4-BE49-F238E27FC236}">
                    <a16:creationId xmlns:a16="http://schemas.microsoft.com/office/drawing/2014/main" id="{5026C0B3-9F32-43A9-9542-11B072954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a:extLst>
                  <a:ext uri="{FF2B5EF4-FFF2-40B4-BE49-F238E27FC236}">
                    <a16:creationId xmlns:a16="http://schemas.microsoft.com/office/drawing/2014/main" id="{BEB975B0-E1B9-4829-B6FA-5694ACF6D53A}"/>
                  </a:ext>
                </a:extLst>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a:extLst>
                <a:ext uri="{FF2B5EF4-FFF2-40B4-BE49-F238E27FC236}">
                  <a16:creationId xmlns:a16="http://schemas.microsoft.com/office/drawing/2014/main" id="{971A31B7-88EC-445B-A97C-6A93E00D0E31}"/>
                </a:ext>
              </a:extLst>
            </p:cNvPr>
            <p:cNvGrpSpPr/>
            <p:nvPr/>
          </p:nvGrpSpPr>
          <p:grpSpPr>
            <a:xfrm>
              <a:off x="1749121" y="3657600"/>
              <a:ext cx="669497" cy="2207571"/>
              <a:chOff x="1749121" y="3657600"/>
              <a:chExt cx="669497" cy="2207571"/>
            </a:xfrm>
          </p:grpSpPr>
          <p:cxnSp>
            <p:nvCxnSpPr>
              <p:cNvPr id="144" name="直接箭头连接符 143">
                <a:extLst>
                  <a:ext uri="{FF2B5EF4-FFF2-40B4-BE49-F238E27FC236}">
                    <a16:creationId xmlns:a16="http://schemas.microsoft.com/office/drawing/2014/main" id="{3C0FBB44-0671-4F93-B032-572D7737FE6F}"/>
                  </a:ext>
                </a:extLst>
              </p:cNvPr>
              <p:cNvCxnSpPr>
                <a:cxnSpLocks/>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a:extLst>
                  <a:ext uri="{FF2B5EF4-FFF2-40B4-BE49-F238E27FC236}">
                    <a16:creationId xmlns:a16="http://schemas.microsoft.com/office/drawing/2014/main" id="{F8198EB6-24C7-46B9-BE9E-E32547047791}"/>
                  </a:ext>
                </a:extLst>
              </p:cNvPr>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pic>
        <p:nvPicPr>
          <p:cNvPr id="151" name="图片 150">
            <a:extLst>
              <a:ext uri="{FF2B5EF4-FFF2-40B4-BE49-F238E27FC236}">
                <a16:creationId xmlns:a16="http://schemas.microsoft.com/office/drawing/2014/main" id="{FB386ABD-2AEA-4D3C-9227-2063D715C06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3390559">
            <a:off x="7220180" y="1274674"/>
            <a:ext cx="434613" cy="434613"/>
          </a:xfrm>
          <a:prstGeom prst="rect">
            <a:avLst/>
          </a:prstGeom>
        </p:spPr>
      </p:pic>
      <p:grpSp>
        <p:nvGrpSpPr>
          <p:cNvPr id="155" name="组合 154">
            <a:extLst>
              <a:ext uri="{FF2B5EF4-FFF2-40B4-BE49-F238E27FC236}">
                <a16:creationId xmlns:a16="http://schemas.microsoft.com/office/drawing/2014/main" id="{2490DD0B-FC8D-4244-8D2F-6FB4F0A0A453}"/>
              </a:ext>
            </a:extLst>
          </p:cNvPr>
          <p:cNvGrpSpPr/>
          <p:nvPr/>
        </p:nvGrpSpPr>
        <p:grpSpPr>
          <a:xfrm>
            <a:off x="932210" y="850863"/>
            <a:ext cx="2303317" cy="1531378"/>
            <a:chOff x="932210" y="850863"/>
            <a:chExt cx="2303317" cy="1531378"/>
          </a:xfrm>
        </p:grpSpPr>
        <p:sp>
          <p:nvSpPr>
            <p:cNvPr id="152" name="îṣlîḍe">
              <a:hlinkClick r:id="" action="ppaction://noaction"/>
              <a:extLst>
                <a:ext uri="{FF2B5EF4-FFF2-40B4-BE49-F238E27FC236}">
                  <a16:creationId xmlns:a16="http://schemas.microsoft.com/office/drawing/2014/main" id="{9045E1CD-3D66-4751-8097-DF696592D5FE}"/>
                </a:ext>
              </a:extLst>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a:extLst>
                <a:ext uri="{FF2B5EF4-FFF2-40B4-BE49-F238E27FC236}">
                  <a16:creationId xmlns:a16="http://schemas.microsoft.com/office/drawing/2014/main" id="{0BB52C37-53CE-492C-97AB-D003A5374F16}"/>
                </a:ext>
              </a:extLst>
            </p:cNvPr>
            <p:cNvCxnSpPr>
              <a:cxnSpLocks/>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56" name="乘号 155">
            <a:extLst>
              <a:ext uri="{FF2B5EF4-FFF2-40B4-BE49-F238E27FC236}">
                <a16:creationId xmlns:a16="http://schemas.microsoft.com/office/drawing/2014/main" id="{247EF4AD-700F-4892-BE78-ECE3849FBE0D}"/>
              </a:ext>
            </a:extLst>
          </p:cNvPr>
          <p:cNvSpPr/>
          <p:nvPr/>
        </p:nvSpPr>
        <p:spPr>
          <a:xfrm>
            <a:off x="23324" y="701121"/>
            <a:ext cx="4188385" cy="721862"/>
          </a:xfrm>
          <a:prstGeom prst="mathMultiply">
            <a:avLst>
              <a:gd name="adj1" fmla="val 5861"/>
            </a:avLst>
          </a:prstGeom>
          <a:solidFill>
            <a:srgbClr val="FFFF00"/>
          </a:solidFill>
          <a:ln w="381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28388088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wipe(up)">
                                      <p:cBhvr>
                                        <p:cTn id="10" dur="500"/>
                                        <p:tgtEl>
                                          <p:spTgt spid="1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500"/>
                                        <p:tgtEl>
                                          <p:spTgt spid="1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9" grpId="0"/>
      <p:bldP spid="140" grpId="0"/>
      <p:bldP spid="1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基于寄存器的对称密码算法实现方案</a:t>
            </a:r>
            <a:r>
              <a:rPr lang="en-US" altLang="zh-CN" dirty="0"/>
              <a:t>——</a:t>
            </a:r>
            <a:r>
              <a:rPr lang="zh-CN" altLang="en-US" dirty="0"/>
              <a:t>加解密</a:t>
            </a:r>
          </a:p>
        </p:txBody>
      </p:sp>
      <p:sp>
        <p:nvSpPr>
          <p:cNvPr id="9" name="ïṣḷiďê">
            <a:extLst>
              <a:ext uri="{FF2B5EF4-FFF2-40B4-BE49-F238E27FC236}">
                <a16:creationId xmlns:a16="http://schemas.microsoft.com/office/drawing/2014/main" id="{90E88517-2201-4A1E-BA67-168E7F1A3889}"/>
              </a:ext>
            </a:extLst>
          </p:cNvPr>
          <p:cNvSpPr txBox="1"/>
          <p:nvPr/>
        </p:nvSpPr>
        <p:spPr>
          <a:xfrm>
            <a:off x="7097105" y="1719347"/>
            <a:ext cx="4413885" cy="100392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accent4">
                    <a:lumMod val="60000"/>
                    <a:lumOff val="40000"/>
                  </a:schemeClr>
                </a:solidFill>
              </a:rPr>
              <a:t>内核态加解密</a:t>
            </a:r>
            <a:r>
              <a:rPr lang="zh-CN" altLang="en-US" spc="100" dirty="0">
                <a:solidFill>
                  <a:schemeClr val="tx1">
                    <a:lumMod val="65000"/>
                    <a:lumOff val="35000"/>
                  </a:schemeClr>
                </a:solidFill>
              </a:rPr>
              <a:t>，避免运行过程中被中断，进而交换到内存中</a:t>
            </a:r>
            <a:endParaRPr lang="zh-CN" altLang="en-US" spc="100" dirty="0">
              <a:solidFill>
                <a:schemeClr val="accent4">
                  <a:lumMod val="60000"/>
                  <a:lumOff val="40000"/>
                </a:schemeClr>
              </a:solidFill>
            </a:endParaRPr>
          </a:p>
        </p:txBody>
      </p:sp>
      <p:sp>
        <p:nvSpPr>
          <p:cNvPr id="10" name="îṣlîḍe">
            <a:hlinkClick r:id="" action="ppaction://noaction"/>
            <a:extLst>
              <a:ext uri="{FF2B5EF4-FFF2-40B4-BE49-F238E27FC236}">
                <a16:creationId xmlns:a16="http://schemas.microsoft.com/office/drawing/2014/main" id="{9B7B4DC6-27AC-42E6-AFA7-1069D079AD48}"/>
              </a:ext>
            </a:extLst>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加解密</a:t>
            </a:r>
          </a:p>
        </p:txBody>
      </p:sp>
      <p:grpSp>
        <p:nvGrpSpPr>
          <p:cNvPr id="138" name="组合 137">
            <a:extLst>
              <a:ext uri="{FF2B5EF4-FFF2-40B4-BE49-F238E27FC236}">
                <a16:creationId xmlns:a16="http://schemas.microsoft.com/office/drawing/2014/main" id="{FD12A0F6-2088-405B-ACD9-90E3A1160503}"/>
              </a:ext>
            </a:extLst>
          </p:cNvPr>
          <p:cNvGrpSpPr/>
          <p:nvPr/>
        </p:nvGrpSpPr>
        <p:grpSpPr>
          <a:xfrm>
            <a:off x="319990" y="1376332"/>
            <a:ext cx="6331487" cy="4093915"/>
            <a:chOff x="319990" y="1376332"/>
            <a:chExt cx="6331487" cy="4093915"/>
          </a:xfrm>
        </p:grpSpPr>
        <p:sp>
          <p:nvSpPr>
            <p:cNvPr id="8" name="矩形: 圆角 7">
              <a:extLst>
                <a:ext uri="{FF2B5EF4-FFF2-40B4-BE49-F238E27FC236}">
                  <a16:creationId xmlns:a16="http://schemas.microsoft.com/office/drawing/2014/main" id="{FD4D3E1F-2016-4619-9157-A4AE43B1D990}"/>
                </a:ext>
              </a:extLst>
            </p:cNvPr>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a:extLst>
                <a:ext uri="{FF2B5EF4-FFF2-40B4-BE49-F238E27FC236}">
                  <a16:creationId xmlns:a16="http://schemas.microsoft.com/office/drawing/2014/main" id="{F50840C0-DB69-476C-AAA6-D883DFCC3C8B}"/>
                </a:ext>
              </a:extLst>
            </p:cNvPr>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a:extLst>
                <a:ext uri="{FF2B5EF4-FFF2-40B4-BE49-F238E27FC236}">
                  <a16:creationId xmlns:a16="http://schemas.microsoft.com/office/drawing/2014/main" id="{C6FB370B-9914-4DEC-9233-CD1B8A419C89}"/>
                </a:ext>
              </a:extLst>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a:extLst>
                <a:ext uri="{FF2B5EF4-FFF2-40B4-BE49-F238E27FC236}">
                  <a16:creationId xmlns:a16="http://schemas.microsoft.com/office/drawing/2014/main" id="{EA1B6DCB-044C-406B-9F61-90E0A307323A}"/>
                </a:ext>
              </a:extLst>
            </p:cNvPr>
            <p:cNvGrpSpPr/>
            <p:nvPr/>
          </p:nvGrpSpPr>
          <p:grpSpPr>
            <a:xfrm>
              <a:off x="1500960" y="1401981"/>
              <a:ext cx="180000" cy="515719"/>
              <a:chOff x="1772667" y="1263943"/>
              <a:chExt cx="180000" cy="515719"/>
            </a:xfrm>
          </p:grpSpPr>
          <p:cxnSp>
            <p:nvCxnSpPr>
              <p:cNvPr id="32" name="直接连接符 31">
                <a:extLst>
                  <a:ext uri="{FF2B5EF4-FFF2-40B4-BE49-F238E27FC236}">
                    <a16:creationId xmlns:a16="http://schemas.microsoft.com/office/drawing/2014/main" id="{A3C477C3-3668-43CA-854A-34C59BE6945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B6631A6C-3D51-4BD2-A212-9C3033765FE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6CAD85F-BAB8-48F7-862D-810480ED072B}"/>
                </a:ext>
              </a:extLst>
            </p:cNvPr>
            <p:cNvGrpSpPr/>
            <p:nvPr/>
          </p:nvGrpSpPr>
          <p:grpSpPr>
            <a:xfrm>
              <a:off x="2270171" y="1401981"/>
              <a:ext cx="180000" cy="515719"/>
              <a:chOff x="1772667" y="1263943"/>
              <a:chExt cx="180000" cy="515719"/>
            </a:xfrm>
          </p:grpSpPr>
          <p:cxnSp>
            <p:nvCxnSpPr>
              <p:cNvPr id="74" name="直接连接符 73">
                <a:extLst>
                  <a:ext uri="{FF2B5EF4-FFF2-40B4-BE49-F238E27FC236}">
                    <a16:creationId xmlns:a16="http://schemas.microsoft.com/office/drawing/2014/main" id="{FB372FBB-FF59-4904-9D53-AA5E4E4CB72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E80BAB9B-1156-4106-A25D-F5EA9379A160}"/>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a:extLst>
                <a:ext uri="{FF2B5EF4-FFF2-40B4-BE49-F238E27FC236}">
                  <a16:creationId xmlns:a16="http://schemas.microsoft.com/office/drawing/2014/main" id="{007E8BB4-5C8A-42BD-BF26-8C2FD05905C5}"/>
                </a:ext>
              </a:extLst>
            </p:cNvPr>
            <p:cNvGrpSpPr/>
            <p:nvPr/>
          </p:nvGrpSpPr>
          <p:grpSpPr>
            <a:xfrm>
              <a:off x="3039382" y="1401981"/>
              <a:ext cx="180000" cy="515719"/>
              <a:chOff x="1772667" y="1263943"/>
              <a:chExt cx="180000" cy="515719"/>
            </a:xfrm>
          </p:grpSpPr>
          <p:cxnSp>
            <p:nvCxnSpPr>
              <p:cNvPr id="77" name="直接连接符 76">
                <a:extLst>
                  <a:ext uri="{FF2B5EF4-FFF2-40B4-BE49-F238E27FC236}">
                    <a16:creationId xmlns:a16="http://schemas.microsoft.com/office/drawing/2014/main" id="{61852C83-4DA3-4B14-86A9-138D755AEBB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067ADBB2-3D66-446A-9C4A-4FD58FD54A5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a:extLst>
                <a:ext uri="{FF2B5EF4-FFF2-40B4-BE49-F238E27FC236}">
                  <a16:creationId xmlns:a16="http://schemas.microsoft.com/office/drawing/2014/main" id="{CE013079-0321-4D7C-98D8-45BA94A9BFC5}"/>
                </a:ext>
              </a:extLst>
            </p:cNvPr>
            <p:cNvGrpSpPr/>
            <p:nvPr/>
          </p:nvGrpSpPr>
          <p:grpSpPr>
            <a:xfrm>
              <a:off x="3808593" y="1401981"/>
              <a:ext cx="180000" cy="515719"/>
              <a:chOff x="1772667" y="1263943"/>
              <a:chExt cx="180000" cy="515719"/>
            </a:xfrm>
          </p:grpSpPr>
          <p:cxnSp>
            <p:nvCxnSpPr>
              <p:cNvPr id="80" name="直接连接符 79">
                <a:extLst>
                  <a:ext uri="{FF2B5EF4-FFF2-40B4-BE49-F238E27FC236}">
                    <a16:creationId xmlns:a16="http://schemas.microsoft.com/office/drawing/2014/main" id="{A95B65EF-BF39-4923-A1A8-81312BEB31E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DD48CB00-DC2E-4BE0-972A-92191249E83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a:extLst>
                <a:ext uri="{FF2B5EF4-FFF2-40B4-BE49-F238E27FC236}">
                  <a16:creationId xmlns:a16="http://schemas.microsoft.com/office/drawing/2014/main" id="{905CCD27-41E1-422A-84E9-B7D873D4406D}"/>
                </a:ext>
              </a:extLst>
            </p:cNvPr>
            <p:cNvGrpSpPr/>
            <p:nvPr/>
          </p:nvGrpSpPr>
          <p:grpSpPr>
            <a:xfrm>
              <a:off x="4577804" y="1401981"/>
              <a:ext cx="180000" cy="515719"/>
              <a:chOff x="1772667" y="1263943"/>
              <a:chExt cx="180000" cy="515719"/>
            </a:xfrm>
          </p:grpSpPr>
          <p:cxnSp>
            <p:nvCxnSpPr>
              <p:cNvPr id="83" name="直接连接符 82">
                <a:extLst>
                  <a:ext uri="{FF2B5EF4-FFF2-40B4-BE49-F238E27FC236}">
                    <a16:creationId xmlns:a16="http://schemas.microsoft.com/office/drawing/2014/main" id="{7BCC61CC-62B4-4A29-B661-1738A004AAA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4CC53A59-5D86-4666-9A19-F25FD071A0A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7A8230EC-C14C-43A1-97E7-6115CA42AEA7}"/>
                </a:ext>
              </a:extLst>
            </p:cNvPr>
            <p:cNvGrpSpPr/>
            <p:nvPr/>
          </p:nvGrpSpPr>
          <p:grpSpPr>
            <a:xfrm>
              <a:off x="5347015" y="1376332"/>
              <a:ext cx="180000" cy="515719"/>
              <a:chOff x="1772667" y="1263943"/>
              <a:chExt cx="180000" cy="515719"/>
            </a:xfrm>
          </p:grpSpPr>
          <p:cxnSp>
            <p:nvCxnSpPr>
              <p:cNvPr id="86" name="直接连接符 85">
                <a:extLst>
                  <a:ext uri="{FF2B5EF4-FFF2-40B4-BE49-F238E27FC236}">
                    <a16:creationId xmlns:a16="http://schemas.microsoft.com/office/drawing/2014/main" id="{0C458511-ACD7-4D24-B531-727F7276C8E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F98D31F3-0A38-4E0D-90CA-47B5F4E1ADBA}"/>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A938D1D2-E2BE-4AE4-9A66-5EF4336CF6CB}"/>
                </a:ext>
              </a:extLst>
            </p:cNvPr>
            <p:cNvGrpSpPr/>
            <p:nvPr/>
          </p:nvGrpSpPr>
          <p:grpSpPr>
            <a:xfrm flipV="1">
              <a:off x="1500960" y="4954528"/>
              <a:ext cx="180000" cy="515719"/>
              <a:chOff x="1772667" y="1263943"/>
              <a:chExt cx="180000" cy="515719"/>
            </a:xfrm>
          </p:grpSpPr>
          <p:cxnSp>
            <p:nvCxnSpPr>
              <p:cNvPr id="89" name="直接连接符 88">
                <a:extLst>
                  <a:ext uri="{FF2B5EF4-FFF2-40B4-BE49-F238E27FC236}">
                    <a16:creationId xmlns:a16="http://schemas.microsoft.com/office/drawing/2014/main" id="{9B33D348-F9EA-49BF-898D-9B32AADF23D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11B81DDA-B0DC-4D95-86D8-14598E1E9824}"/>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a:extLst>
                <a:ext uri="{FF2B5EF4-FFF2-40B4-BE49-F238E27FC236}">
                  <a16:creationId xmlns:a16="http://schemas.microsoft.com/office/drawing/2014/main" id="{3E04F4A5-C7F9-43B0-A8B8-FA86B9EF06D9}"/>
                </a:ext>
              </a:extLst>
            </p:cNvPr>
            <p:cNvGrpSpPr/>
            <p:nvPr/>
          </p:nvGrpSpPr>
          <p:grpSpPr>
            <a:xfrm flipV="1">
              <a:off x="2270171" y="4954528"/>
              <a:ext cx="180000" cy="515719"/>
              <a:chOff x="1772667" y="1263943"/>
              <a:chExt cx="180000" cy="515719"/>
            </a:xfrm>
          </p:grpSpPr>
          <p:cxnSp>
            <p:nvCxnSpPr>
              <p:cNvPr id="92" name="直接连接符 91">
                <a:extLst>
                  <a:ext uri="{FF2B5EF4-FFF2-40B4-BE49-F238E27FC236}">
                    <a16:creationId xmlns:a16="http://schemas.microsoft.com/office/drawing/2014/main" id="{1290F97D-BBFB-4FEC-85C4-C5F3854F111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a:extLst>
                  <a:ext uri="{FF2B5EF4-FFF2-40B4-BE49-F238E27FC236}">
                    <a16:creationId xmlns:a16="http://schemas.microsoft.com/office/drawing/2014/main" id="{C2F217AE-B73F-4E92-AC7B-CE93517AC9E7}"/>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a:extLst>
                <a:ext uri="{FF2B5EF4-FFF2-40B4-BE49-F238E27FC236}">
                  <a16:creationId xmlns:a16="http://schemas.microsoft.com/office/drawing/2014/main" id="{7CC765A5-C4D6-4C88-92B1-24FD46D9626F}"/>
                </a:ext>
              </a:extLst>
            </p:cNvPr>
            <p:cNvGrpSpPr/>
            <p:nvPr/>
          </p:nvGrpSpPr>
          <p:grpSpPr>
            <a:xfrm flipV="1">
              <a:off x="3039382" y="4954528"/>
              <a:ext cx="180000" cy="515719"/>
              <a:chOff x="1772667" y="1263943"/>
              <a:chExt cx="180000" cy="515719"/>
            </a:xfrm>
          </p:grpSpPr>
          <p:cxnSp>
            <p:nvCxnSpPr>
              <p:cNvPr id="95" name="直接连接符 94">
                <a:extLst>
                  <a:ext uri="{FF2B5EF4-FFF2-40B4-BE49-F238E27FC236}">
                    <a16:creationId xmlns:a16="http://schemas.microsoft.com/office/drawing/2014/main" id="{6C661B63-9C68-4836-B945-BD5CAE03CD39}"/>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64EE6955-AB51-44BA-9C07-8DD542A9457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a:extLst>
                <a:ext uri="{FF2B5EF4-FFF2-40B4-BE49-F238E27FC236}">
                  <a16:creationId xmlns:a16="http://schemas.microsoft.com/office/drawing/2014/main" id="{DEA77642-1AC3-4311-9A93-5E462205C2BD}"/>
                </a:ext>
              </a:extLst>
            </p:cNvPr>
            <p:cNvGrpSpPr/>
            <p:nvPr/>
          </p:nvGrpSpPr>
          <p:grpSpPr>
            <a:xfrm flipV="1">
              <a:off x="3808593" y="4954528"/>
              <a:ext cx="180000" cy="515719"/>
              <a:chOff x="1772667" y="1263943"/>
              <a:chExt cx="180000" cy="515719"/>
            </a:xfrm>
          </p:grpSpPr>
          <p:cxnSp>
            <p:nvCxnSpPr>
              <p:cNvPr id="98" name="直接连接符 97">
                <a:extLst>
                  <a:ext uri="{FF2B5EF4-FFF2-40B4-BE49-F238E27FC236}">
                    <a16:creationId xmlns:a16="http://schemas.microsoft.com/office/drawing/2014/main" id="{940FBA0D-02E3-4C09-BB31-3CFC6844AB01}"/>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CB1F146-9D2C-403F-8268-5525501860FE}"/>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a:extLst>
                <a:ext uri="{FF2B5EF4-FFF2-40B4-BE49-F238E27FC236}">
                  <a16:creationId xmlns:a16="http://schemas.microsoft.com/office/drawing/2014/main" id="{145DEFE8-6EC0-43BA-B864-1CA1D5CEA7A2}"/>
                </a:ext>
              </a:extLst>
            </p:cNvPr>
            <p:cNvGrpSpPr/>
            <p:nvPr/>
          </p:nvGrpSpPr>
          <p:grpSpPr>
            <a:xfrm flipV="1">
              <a:off x="4577804" y="4954528"/>
              <a:ext cx="180000" cy="515719"/>
              <a:chOff x="1772667" y="1263943"/>
              <a:chExt cx="180000" cy="515719"/>
            </a:xfrm>
          </p:grpSpPr>
          <p:cxnSp>
            <p:nvCxnSpPr>
              <p:cNvPr id="101" name="直接连接符 100">
                <a:extLst>
                  <a:ext uri="{FF2B5EF4-FFF2-40B4-BE49-F238E27FC236}">
                    <a16:creationId xmlns:a16="http://schemas.microsoft.com/office/drawing/2014/main" id="{D12CDC1F-FF5D-4E68-BD73-FF58A7D9AC0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EA56B197-2165-4DF8-8518-53E03E95F2D5}"/>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a:extLst>
                <a:ext uri="{FF2B5EF4-FFF2-40B4-BE49-F238E27FC236}">
                  <a16:creationId xmlns:a16="http://schemas.microsoft.com/office/drawing/2014/main" id="{EC672DCD-B1D1-4B27-A24A-61EDA53F8FAA}"/>
                </a:ext>
              </a:extLst>
            </p:cNvPr>
            <p:cNvGrpSpPr/>
            <p:nvPr/>
          </p:nvGrpSpPr>
          <p:grpSpPr>
            <a:xfrm flipV="1">
              <a:off x="5347014" y="4954528"/>
              <a:ext cx="180000" cy="515719"/>
              <a:chOff x="1772667" y="1263943"/>
              <a:chExt cx="180000" cy="515719"/>
            </a:xfrm>
          </p:grpSpPr>
          <p:cxnSp>
            <p:nvCxnSpPr>
              <p:cNvPr id="104" name="直接连接符 103">
                <a:extLst>
                  <a:ext uri="{FF2B5EF4-FFF2-40B4-BE49-F238E27FC236}">
                    <a16:creationId xmlns:a16="http://schemas.microsoft.com/office/drawing/2014/main" id="{508F9B4A-F281-43B7-B50A-04FA26C9166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a:extLst>
                  <a:ext uri="{FF2B5EF4-FFF2-40B4-BE49-F238E27FC236}">
                    <a16:creationId xmlns:a16="http://schemas.microsoft.com/office/drawing/2014/main" id="{D9597450-FABB-4E99-9E5A-12EC0FCBB1D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a:extLst>
                <a:ext uri="{FF2B5EF4-FFF2-40B4-BE49-F238E27FC236}">
                  <a16:creationId xmlns:a16="http://schemas.microsoft.com/office/drawing/2014/main" id="{D76B7D49-6AFE-44B0-A2E8-8718A9B4312C}"/>
                </a:ext>
              </a:extLst>
            </p:cNvPr>
            <p:cNvGrpSpPr/>
            <p:nvPr/>
          </p:nvGrpSpPr>
          <p:grpSpPr>
            <a:xfrm rot="5400000">
              <a:off x="-665967" y="3171229"/>
              <a:ext cx="2487633" cy="515719"/>
              <a:chOff x="1653360" y="5106928"/>
              <a:chExt cx="2487633" cy="515719"/>
            </a:xfrm>
          </p:grpSpPr>
          <p:grpSp>
            <p:nvGrpSpPr>
              <p:cNvPr id="106" name="组合 105">
                <a:extLst>
                  <a:ext uri="{FF2B5EF4-FFF2-40B4-BE49-F238E27FC236}">
                    <a16:creationId xmlns:a16="http://schemas.microsoft.com/office/drawing/2014/main" id="{3BD3C90F-1EE6-453C-97C8-8CADEEE59887}"/>
                  </a:ext>
                </a:extLst>
              </p:cNvPr>
              <p:cNvGrpSpPr/>
              <p:nvPr/>
            </p:nvGrpSpPr>
            <p:grpSpPr>
              <a:xfrm flipV="1">
                <a:off x="1653360" y="5106928"/>
                <a:ext cx="180000" cy="515719"/>
                <a:chOff x="1772667" y="1263943"/>
                <a:chExt cx="180000" cy="515719"/>
              </a:xfrm>
            </p:grpSpPr>
            <p:cxnSp>
              <p:nvCxnSpPr>
                <p:cNvPr id="107" name="直接连接符 106">
                  <a:extLst>
                    <a:ext uri="{FF2B5EF4-FFF2-40B4-BE49-F238E27FC236}">
                      <a16:creationId xmlns:a16="http://schemas.microsoft.com/office/drawing/2014/main" id="{0F683441-6C73-472A-B289-EFA9615C9400}"/>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FE7E935D-2FF6-4A1D-94F4-F4B2385EE21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a:extLst>
                  <a:ext uri="{FF2B5EF4-FFF2-40B4-BE49-F238E27FC236}">
                    <a16:creationId xmlns:a16="http://schemas.microsoft.com/office/drawing/2014/main" id="{B7B0C629-0115-49BE-9097-8D9D3E0C8C11}"/>
                  </a:ext>
                </a:extLst>
              </p:cNvPr>
              <p:cNvGrpSpPr/>
              <p:nvPr/>
            </p:nvGrpSpPr>
            <p:grpSpPr>
              <a:xfrm flipV="1">
                <a:off x="2422571" y="5106928"/>
                <a:ext cx="180000" cy="515719"/>
                <a:chOff x="1772667" y="1263943"/>
                <a:chExt cx="180000" cy="515719"/>
              </a:xfrm>
            </p:grpSpPr>
            <p:cxnSp>
              <p:nvCxnSpPr>
                <p:cNvPr id="110" name="直接连接符 109">
                  <a:extLst>
                    <a:ext uri="{FF2B5EF4-FFF2-40B4-BE49-F238E27FC236}">
                      <a16:creationId xmlns:a16="http://schemas.microsoft.com/office/drawing/2014/main" id="{452954CC-000B-435B-9B31-6C30A5032B27}"/>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a:extLst>
                    <a:ext uri="{FF2B5EF4-FFF2-40B4-BE49-F238E27FC236}">
                      <a16:creationId xmlns:a16="http://schemas.microsoft.com/office/drawing/2014/main" id="{4DCC27CD-1CAB-44F8-A0E7-7C098DB01BCF}"/>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a:extLst>
                  <a:ext uri="{FF2B5EF4-FFF2-40B4-BE49-F238E27FC236}">
                    <a16:creationId xmlns:a16="http://schemas.microsoft.com/office/drawing/2014/main" id="{91D8A81E-3DBB-4C69-8C0F-ACDA31981FB8}"/>
                  </a:ext>
                </a:extLst>
              </p:cNvPr>
              <p:cNvGrpSpPr/>
              <p:nvPr/>
            </p:nvGrpSpPr>
            <p:grpSpPr>
              <a:xfrm flipV="1">
                <a:off x="3191782" y="5106928"/>
                <a:ext cx="180000" cy="515719"/>
                <a:chOff x="1772667" y="1263943"/>
                <a:chExt cx="180000" cy="515719"/>
              </a:xfrm>
            </p:grpSpPr>
            <p:cxnSp>
              <p:nvCxnSpPr>
                <p:cNvPr id="113" name="直接连接符 112">
                  <a:extLst>
                    <a:ext uri="{FF2B5EF4-FFF2-40B4-BE49-F238E27FC236}">
                      <a16:creationId xmlns:a16="http://schemas.microsoft.com/office/drawing/2014/main" id="{84924487-40E0-4153-BDDE-6FECF2D2315D}"/>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9B7D4E62-919B-47FB-905E-C9E6146ED073}"/>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a:extLst>
                  <a:ext uri="{FF2B5EF4-FFF2-40B4-BE49-F238E27FC236}">
                    <a16:creationId xmlns:a16="http://schemas.microsoft.com/office/drawing/2014/main" id="{9AD13188-CDDB-4D59-8706-78D391B02486}"/>
                  </a:ext>
                </a:extLst>
              </p:cNvPr>
              <p:cNvGrpSpPr/>
              <p:nvPr/>
            </p:nvGrpSpPr>
            <p:grpSpPr>
              <a:xfrm flipV="1">
                <a:off x="3960993" y="5106928"/>
                <a:ext cx="180000" cy="515719"/>
                <a:chOff x="1772667" y="1263943"/>
                <a:chExt cx="180000" cy="515719"/>
              </a:xfrm>
            </p:grpSpPr>
            <p:cxnSp>
              <p:nvCxnSpPr>
                <p:cNvPr id="116" name="直接连接符 115">
                  <a:extLst>
                    <a:ext uri="{FF2B5EF4-FFF2-40B4-BE49-F238E27FC236}">
                      <a16:creationId xmlns:a16="http://schemas.microsoft.com/office/drawing/2014/main" id="{9A34198B-A223-4EA5-A7C8-0ADDC010B8BF}"/>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57CB7B00-81D3-40F1-BACA-31B02169A68C}"/>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a:extLst>
                <a:ext uri="{FF2B5EF4-FFF2-40B4-BE49-F238E27FC236}">
                  <a16:creationId xmlns:a16="http://schemas.microsoft.com/office/drawing/2014/main" id="{7F92F8E2-73D3-49B7-80FD-D87E30A2A374}"/>
                </a:ext>
              </a:extLst>
            </p:cNvPr>
            <p:cNvGrpSpPr/>
            <p:nvPr/>
          </p:nvGrpSpPr>
          <p:grpSpPr>
            <a:xfrm rot="16200000" flipH="1">
              <a:off x="5149801" y="3202979"/>
              <a:ext cx="2487633" cy="515719"/>
              <a:chOff x="1653360" y="5106928"/>
              <a:chExt cx="2487633" cy="515719"/>
            </a:xfrm>
          </p:grpSpPr>
          <p:grpSp>
            <p:nvGrpSpPr>
              <p:cNvPr id="120" name="组合 119">
                <a:extLst>
                  <a:ext uri="{FF2B5EF4-FFF2-40B4-BE49-F238E27FC236}">
                    <a16:creationId xmlns:a16="http://schemas.microsoft.com/office/drawing/2014/main" id="{65BE8D0B-647A-4FAA-B8EB-159089395350}"/>
                  </a:ext>
                </a:extLst>
              </p:cNvPr>
              <p:cNvGrpSpPr/>
              <p:nvPr/>
            </p:nvGrpSpPr>
            <p:grpSpPr>
              <a:xfrm flipV="1">
                <a:off x="1653360" y="5106928"/>
                <a:ext cx="180000" cy="515719"/>
                <a:chOff x="1772667" y="1263943"/>
                <a:chExt cx="180000" cy="515719"/>
              </a:xfrm>
            </p:grpSpPr>
            <p:cxnSp>
              <p:nvCxnSpPr>
                <p:cNvPr id="130" name="直接连接符 129">
                  <a:extLst>
                    <a:ext uri="{FF2B5EF4-FFF2-40B4-BE49-F238E27FC236}">
                      <a16:creationId xmlns:a16="http://schemas.microsoft.com/office/drawing/2014/main" id="{04271833-F524-487B-8BC6-3E9E4F2AFCFB}"/>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0FB757C4-1A20-404D-BAA1-2462EB7FB022}"/>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a:extLst>
                  <a:ext uri="{FF2B5EF4-FFF2-40B4-BE49-F238E27FC236}">
                    <a16:creationId xmlns:a16="http://schemas.microsoft.com/office/drawing/2014/main" id="{C9C00A30-6FCD-45DE-9B91-1450CDAFA736}"/>
                  </a:ext>
                </a:extLst>
              </p:cNvPr>
              <p:cNvGrpSpPr/>
              <p:nvPr/>
            </p:nvGrpSpPr>
            <p:grpSpPr>
              <a:xfrm flipV="1">
                <a:off x="2422571" y="5106928"/>
                <a:ext cx="180000" cy="515719"/>
                <a:chOff x="1772667" y="1263943"/>
                <a:chExt cx="180000" cy="515719"/>
              </a:xfrm>
            </p:grpSpPr>
            <p:cxnSp>
              <p:nvCxnSpPr>
                <p:cNvPr id="128" name="直接连接符 127">
                  <a:extLst>
                    <a:ext uri="{FF2B5EF4-FFF2-40B4-BE49-F238E27FC236}">
                      <a16:creationId xmlns:a16="http://schemas.microsoft.com/office/drawing/2014/main" id="{BBC7417D-BF85-47B1-829B-4F6A9427768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a:extLst>
                    <a:ext uri="{FF2B5EF4-FFF2-40B4-BE49-F238E27FC236}">
                      <a16:creationId xmlns:a16="http://schemas.microsoft.com/office/drawing/2014/main" id="{5A276933-7AA6-4531-B1D2-12F95737BB48}"/>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a:extLst>
                  <a:ext uri="{FF2B5EF4-FFF2-40B4-BE49-F238E27FC236}">
                    <a16:creationId xmlns:a16="http://schemas.microsoft.com/office/drawing/2014/main" id="{0DCFA35C-27F2-4ADB-827E-A8DA931FCD06}"/>
                  </a:ext>
                </a:extLst>
              </p:cNvPr>
              <p:cNvGrpSpPr/>
              <p:nvPr/>
            </p:nvGrpSpPr>
            <p:grpSpPr>
              <a:xfrm flipV="1">
                <a:off x="3191782" y="5106928"/>
                <a:ext cx="180000" cy="515719"/>
                <a:chOff x="1772667" y="1263943"/>
                <a:chExt cx="180000" cy="515719"/>
              </a:xfrm>
            </p:grpSpPr>
            <p:cxnSp>
              <p:nvCxnSpPr>
                <p:cNvPr id="126" name="直接连接符 125">
                  <a:extLst>
                    <a:ext uri="{FF2B5EF4-FFF2-40B4-BE49-F238E27FC236}">
                      <a16:creationId xmlns:a16="http://schemas.microsoft.com/office/drawing/2014/main" id="{A2CD4E0B-67F9-4D56-B809-64E0E216FE85}"/>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FE51D985-1779-4D9E-8356-B5919D9BC85B}"/>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a:extLst>
                  <a:ext uri="{FF2B5EF4-FFF2-40B4-BE49-F238E27FC236}">
                    <a16:creationId xmlns:a16="http://schemas.microsoft.com/office/drawing/2014/main" id="{40811D40-3A13-460F-896B-FE17A919450A}"/>
                  </a:ext>
                </a:extLst>
              </p:cNvPr>
              <p:cNvGrpSpPr/>
              <p:nvPr/>
            </p:nvGrpSpPr>
            <p:grpSpPr>
              <a:xfrm flipV="1">
                <a:off x="3960993" y="5106928"/>
                <a:ext cx="180000" cy="515719"/>
                <a:chOff x="1772667" y="1263943"/>
                <a:chExt cx="180000" cy="515719"/>
              </a:xfrm>
            </p:grpSpPr>
            <p:cxnSp>
              <p:nvCxnSpPr>
                <p:cNvPr id="124" name="直接连接符 123">
                  <a:extLst>
                    <a:ext uri="{FF2B5EF4-FFF2-40B4-BE49-F238E27FC236}">
                      <a16:creationId xmlns:a16="http://schemas.microsoft.com/office/drawing/2014/main" id="{749A7212-6A4B-4637-B79C-A61F83C68543}"/>
                    </a:ext>
                  </a:extLst>
                </p:cNvPr>
                <p:cNvCxnSpPr>
                  <a:cxnSpLocks/>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A6286946-10C2-46DA-946B-C6AEF759763D}"/>
                    </a:ext>
                  </a:extLst>
                </p:cNvPr>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a:extLst>
              <a:ext uri="{FF2B5EF4-FFF2-40B4-BE49-F238E27FC236}">
                <a16:creationId xmlns:a16="http://schemas.microsoft.com/office/drawing/2014/main" id="{E4CA03CA-C4BE-4B36-BBE5-F0CAF60EC3F6}"/>
              </a:ext>
            </a:extLst>
          </p:cNvPr>
          <p:cNvGrpSpPr/>
          <p:nvPr/>
        </p:nvGrpSpPr>
        <p:grpSpPr>
          <a:xfrm>
            <a:off x="1382986" y="2431104"/>
            <a:ext cx="1554188" cy="613380"/>
            <a:chOff x="8171731" y="6187959"/>
            <a:chExt cx="1554188" cy="613380"/>
          </a:xfrm>
          <a:solidFill>
            <a:srgbClr val="92D050"/>
          </a:solidFill>
        </p:grpSpPr>
        <p:sp>
          <p:nvSpPr>
            <p:cNvPr id="135" name="矩形 134">
              <a:extLst>
                <a:ext uri="{FF2B5EF4-FFF2-40B4-BE49-F238E27FC236}">
                  <a16:creationId xmlns:a16="http://schemas.microsoft.com/office/drawing/2014/main" id="{393015EE-028E-46F6-B413-8348AFF5ACAC}"/>
                </a:ext>
              </a:extLst>
            </p:cNvPr>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K</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a:extLst>
                <a:ext uri="{FF2B5EF4-FFF2-40B4-BE49-F238E27FC236}">
                  <a16:creationId xmlns:a16="http://schemas.microsoft.com/office/drawing/2014/main" id="{6BAB672D-9450-4B4F-A3EE-3185F129FB37}"/>
                </a:ext>
              </a:extLst>
            </p:cNvPr>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E</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a:extLst>
                <a:ext uri="{FF2B5EF4-FFF2-40B4-BE49-F238E27FC236}">
                  <a16:creationId xmlns:a16="http://schemas.microsoft.com/office/drawing/2014/main" id="{A4DED9D8-2EE2-40D1-BBDF-A62000D1A546}"/>
                </a:ext>
              </a:extLst>
            </p:cNvPr>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Y</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a:extLst>
              <a:ext uri="{FF2B5EF4-FFF2-40B4-BE49-F238E27FC236}">
                <a16:creationId xmlns:a16="http://schemas.microsoft.com/office/drawing/2014/main" id="{28100974-D7DB-4980-B4DD-6E7D3FFD25ED}"/>
              </a:ext>
            </a:extLst>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sp>
        <p:nvSpPr>
          <p:cNvPr id="139" name="ïṣḷiďê">
            <a:extLst>
              <a:ext uri="{FF2B5EF4-FFF2-40B4-BE49-F238E27FC236}">
                <a16:creationId xmlns:a16="http://schemas.microsoft.com/office/drawing/2014/main" id="{F0403A30-7A97-4CAE-8B5A-F51EC82F2527}"/>
              </a:ext>
            </a:extLst>
          </p:cNvPr>
          <p:cNvSpPr txBox="1"/>
          <p:nvPr/>
        </p:nvSpPr>
        <p:spPr>
          <a:xfrm>
            <a:off x="7097104" y="2607189"/>
            <a:ext cx="4413885" cy="938088"/>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加解密前</a:t>
            </a:r>
            <a:r>
              <a:rPr lang="zh-CN" altLang="en-US" spc="100" dirty="0">
                <a:solidFill>
                  <a:schemeClr val="accent4">
                    <a:lumMod val="60000"/>
                    <a:lumOff val="40000"/>
                  </a:schemeClr>
                </a:solidFill>
              </a:rPr>
              <a:t>禁用</a:t>
            </a:r>
            <a:r>
              <a:rPr lang="zh-CN" altLang="en-US" spc="100" dirty="0">
                <a:solidFill>
                  <a:schemeClr val="tx1">
                    <a:lumMod val="65000"/>
                    <a:lumOff val="35000"/>
                  </a:schemeClr>
                </a:solidFill>
              </a:rPr>
              <a:t>中断和调度，保证计算</a:t>
            </a:r>
            <a:r>
              <a:rPr lang="zh-CN" altLang="en-US" spc="100" dirty="0">
                <a:solidFill>
                  <a:schemeClr val="accent4">
                    <a:lumMod val="60000"/>
                    <a:lumOff val="40000"/>
                  </a:schemeClr>
                </a:solidFill>
              </a:rPr>
              <a:t>原子性</a:t>
            </a:r>
          </a:p>
        </p:txBody>
      </p:sp>
      <p:sp>
        <p:nvSpPr>
          <p:cNvPr id="140" name="ïṣḷiďê">
            <a:extLst>
              <a:ext uri="{FF2B5EF4-FFF2-40B4-BE49-F238E27FC236}">
                <a16:creationId xmlns:a16="http://schemas.microsoft.com/office/drawing/2014/main" id="{D524E80C-35B6-45AE-A436-E2718A985AD2}"/>
              </a:ext>
            </a:extLst>
          </p:cNvPr>
          <p:cNvSpPr txBox="1"/>
          <p:nvPr/>
        </p:nvSpPr>
        <p:spPr>
          <a:xfrm>
            <a:off x="7130324" y="3545278"/>
            <a:ext cx="4413885" cy="1346258"/>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由于计算过程处于不可调度、不可中断的状态，使用</a:t>
            </a:r>
            <a:r>
              <a:rPr lang="zh-CN" altLang="en-US" spc="100" dirty="0">
                <a:solidFill>
                  <a:schemeClr val="accent4">
                    <a:lumMod val="60000"/>
                    <a:lumOff val="40000"/>
                  </a:schemeClr>
                </a:solidFill>
              </a:rPr>
              <a:t>非特权通用寄存器也是安全</a:t>
            </a:r>
            <a:r>
              <a:rPr lang="zh-CN" altLang="en-US" spc="100" dirty="0">
                <a:solidFill>
                  <a:schemeClr val="tx1">
                    <a:lumMod val="65000"/>
                    <a:lumOff val="35000"/>
                  </a:schemeClr>
                </a:solidFill>
              </a:rPr>
              <a:t>的</a:t>
            </a:r>
            <a:endParaRPr lang="zh-CN" altLang="en-US" spc="100" dirty="0">
              <a:solidFill>
                <a:schemeClr val="accent4">
                  <a:lumMod val="60000"/>
                  <a:lumOff val="40000"/>
                </a:schemeClr>
              </a:solidFill>
            </a:endParaRPr>
          </a:p>
        </p:txBody>
      </p:sp>
      <p:grpSp>
        <p:nvGrpSpPr>
          <p:cNvPr id="141" name="组合 140">
            <a:extLst>
              <a:ext uri="{FF2B5EF4-FFF2-40B4-BE49-F238E27FC236}">
                <a16:creationId xmlns:a16="http://schemas.microsoft.com/office/drawing/2014/main" id="{50841933-AC4C-4925-932A-1287CCD58F8D}"/>
              </a:ext>
            </a:extLst>
          </p:cNvPr>
          <p:cNvGrpSpPr/>
          <p:nvPr/>
        </p:nvGrpSpPr>
        <p:grpSpPr>
          <a:xfrm>
            <a:off x="1149349" y="3657600"/>
            <a:ext cx="2043597" cy="2652767"/>
            <a:chOff x="1149349" y="3657600"/>
            <a:chExt cx="2043597" cy="2652767"/>
          </a:xfrm>
        </p:grpSpPr>
        <p:grpSp>
          <p:nvGrpSpPr>
            <p:cNvPr id="142" name="组合 141">
              <a:extLst>
                <a:ext uri="{FF2B5EF4-FFF2-40B4-BE49-F238E27FC236}">
                  <a16:creationId xmlns:a16="http://schemas.microsoft.com/office/drawing/2014/main" id="{96B96BB1-8833-4043-8C65-0FDAD9C97FA4}"/>
                </a:ext>
              </a:extLst>
            </p:cNvPr>
            <p:cNvGrpSpPr/>
            <p:nvPr/>
          </p:nvGrpSpPr>
          <p:grpSpPr>
            <a:xfrm>
              <a:off x="1149349" y="5557885"/>
              <a:ext cx="2043597" cy="752482"/>
              <a:chOff x="1149349" y="5557885"/>
              <a:chExt cx="2043597" cy="752482"/>
            </a:xfrm>
          </p:grpSpPr>
          <p:pic>
            <p:nvPicPr>
              <p:cNvPr id="146" name="图片 145">
                <a:extLst>
                  <a:ext uri="{FF2B5EF4-FFF2-40B4-BE49-F238E27FC236}">
                    <a16:creationId xmlns:a16="http://schemas.microsoft.com/office/drawing/2014/main" id="{5026C0B3-9F32-43A9-9542-11B072954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a:extLst>
                  <a:ext uri="{FF2B5EF4-FFF2-40B4-BE49-F238E27FC236}">
                    <a16:creationId xmlns:a16="http://schemas.microsoft.com/office/drawing/2014/main" id="{BEB975B0-E1B9-4829-B6FA-5694ACF6D53A}"/>
                  </a:ext>
                </a:extLst>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a:extLst>
                <a:ext uri="{FF2B5EF4-FFF2-40B4-BE49-F238E27FC236}">
                  <a16:creationId xmlns:a16="http://schemas.microsoft.com/office/drawing/2014/main" id="{971A31B7-88EC-445B-A97C-6A93E00D0E31}"/>
                </a:ext>
              </a:extLst>
            </p:cNvPr>
            <p:cNvGrpSpPr/>
            <p:nvPr/>
          </p:nvGrpSpPr>
          <p:grpSpPr>
            <a:xfrm>
              <a:off x="1749121" y="3657600"/>
              <a:ext cx="669497" cy="2207571"/>
              <a:chOff x="1749121" y="3657600"/>
              <a:chExt cx="669497" cy="2207571"/>
            </a:xfrm>
          </p:grpSpPr>
          <p:cxnSp>
            <p:nvCxnSpPr>
              <p:cNvPr id="144" name="直接箭头连接符 143">
                <a:extLst>
                  <a:ext uri="{FF2B5EF4-FFF2-40B4-BE49-F238E27FC236}">
                    <a16:creationId xmlns:a16="http://schemas.microsoft.com/office/drawing/2014/main" id="{3C0FBB44-0671-4F93-B032-572D7737FE6F}"/>
                  </a:ext>
                </a:extLst>
              </p:cNvPr>
              <p:cNvCxnSpPr>
                <a:cxnSpLocks/>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a:extLst>
                  <a:ext uri="{FF2B5EF4-FFF2-40B4-BE49-F238E27FC236}">
                    <a16:creationId xmlns:a16="http://schemas.microsoft.com/office/drawing/2014/main" id="{F8198EB6-24C7-46B9-BE9E-E32547047791}"/>
                  </a:ext>
                </a:extLst>
              </p:cNvPr>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55" name="组合 154">
            <a:extLst>
              <a:ext uri="{FF2B5EF4-FFF2-40B4-BE49-F238E27FC236}">
                <a16:creationId xmlns:a16="http://schemas.microsoft.com/office/drawing/2014/main" id="{2490DD0B-FC8D-4244-8D2F-6FB4F0A0A453}"/>
              </a:ext>
            </a:extLst>
          </p:cNvPr>
          <p:cNvGrpSpPr/>
          <p:nvPr/>
        </p:nvGrpSpPr>
        <p:grpSpPr>
          <a:xfrm>
            <a:off x="932210" y="850863"/>
            <a:ext cx="2303317" cy="1531378"/>
            <a:chOff x="932210" y="850863"/>
            <a:chExt cx="2303317" cy="1531378"/>
          </a:xfrm>
        </p:grpSpPr>
        <p:sp>
          <p:nvSpPr>
            <p:cNvPr id="152" name="îṣlîḍe">
              <a:hlinkClick r:id="" action="ppaction://noaction"/>
              <a:extLst>
                <a:ext uri="{FF2B5EF4-FFF2-40B4-BE49-F238E27FC236}">
                  <a16:creationId xmlns:a16="http://schemas.microsoft.com/office/drawing/2014/main" id="{9045E1CD-3D66-4751-8097-DF696592D5FE}"/>
                </a:ext>
              </a:extLst>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a:extLst>
                <a:ext uri="{FF2B5EF4-FFF2-40B4-BE49-F238E27FC236}">
                  <a16:creationId xmlns:a16="http://schemas.microsoft.com/office/drawing/2014/main" id="{0BB52C37-53CE-492C-97AB-D003A5374F16}"/>
                </a:ext>
              </a:extLst>
            </p:cNvPr>
            <p:cNvCxnSpPr>
              <a:cxnSpLocks/>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56" name="乘号 155">
            <a:extLst>
              <a:ext uri="{FF2B5EF4-FFF2-40B4-BE49-F238E27FC236}">
                <a16:creationId xmlns:a16="http://schemas.microsoft.com/office/drawing/2014/main" id="{247EF4AD-700F-4892-BE78-ECE3849FBE0D}"/>
              </a:ext>
            </a:extLst>
          </p:cNvPr>
          <p:cNvSpPr/>
          <p:nvPr/>
        </p:nvSpPr>
        <p:spPr>
          <a:xfrm>
            <a:off x="23324" y="701121"/>
            <a:ext cx="4188385" cy="721862"/>
          </a:xfrm>
          <a:prstGeom prst="mathMultiply">
            <a:avLst>
              <a:gd name="adj1" fmla="val 5861"/>
            </a:avLst>
          </a:prstGeom>
          <a:solidFill>
            <a:srgbClr val="FFFF00"/>
          </a:solidFill>
          <a:ln w="381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872C8AE3-6C62-4F5C-BD98-5E6852005610}"/>
              </a:ext>
            </a:extLst>
          </p:cNvPr>
          <p:cNvGrpSpPr/>
          <p:nvPr/>
        </p:nvGrpSpPr>
        <p:grpSpPr>
          <a:xfrm>
            <a:off x="2389465" y="3078762"/>
            <a:ext cx="2217632" cy="1258709"/>
            <a:chOff x="2389465" y="3078762"/>
            <a:chExt cx="2217632" cy="1258709"/>
          </a:xfrm>
        </p:grpSpPr>
        <p:sp>
          <p:nvSpPr>
            <p:cNvPr id="132" name="îṣlîḍe">
              <a:hlinkClick r:id="" action="ppaction://noaction"/>
              <a:extLst>
                <a:ext uri="{FF2B5EF4-FFF2-40B4-BE49-F238E27FC236}">
                  <a16:creationId xmlns:a16="http://schemas.microsoft.com/office/drawing/2014/main" id="{6AC02A16-1E21-4C03-95AE-6AA75A1AD969}"/>
                </a:ext>
              </a:extLst>
            </p:cNvPr>
            <p:cNvSpPr/>
            <p:nvPr/>
          </p:nvSpPr>
          <p:spPr>
            <a:xfrm>
              <a:off x="2389465" y="3891416"/>
              <a:ext cx="2217632" cy="446055"/>
            </a:xfrm>
            <a:prstGeom prst="rect">
              <a:avLst/>
            </a:prstGeom>
            <a:solidFill>
              <a:srgbClr val="7030A0"/>
            </a:solidFill>
            <a:ln w="28575">
              <a:solidFill>
                <a:srgbClr val="7030A0"/>
              </a:solidFill>
            </a:ln>
          </p:spPr>
          <p:txBody>
            <a:bodyPr wrap="square" anchor="ctr" anchorCtr="0">
              <a:normAutofit/>
            </a:bodyPr>
            <a:lstStyle/>
            <a:p>
              <a:pPr lvl="0" algn="ctr"/>
              <a:r>
                <a:rPr lang="zh-CN" altLang="en-US" b="1" dirty="0">
                  <a:solidFill>
                    <a:schemeClr val="bg1"/>
                  </a:solidFill>
                </a:rPr>
                <a:t>内核态 加</a:t>
              </a:r>
              <a:r>
                <a:rPr lang="en-US" altLang="zh-CN" b="1" dirty="0">
                  <a:solidFill>
                    <a:schemeClr val="bg1"/>
                  </a:solidFill>
                </a:rPr>
                <a:t>/</a:t>
              </a:r>
              <a:r>
                <a:rPr lang="zh-CN" altLang="en-US" b="1" dirty="0">
                  <a:solidFill>
                    <a:schemeClr val="bg1"/>
                  </a:solidFill>
                </a:rPr>
                <a:t>解密进程</a:t>
              </a:r>
              <a:endParaRPr lang="en-US" altLang="zh-CN" b="1" dirty="0">
                <a:solidFill>
                  <a:schemeClr val="bg1"/>
                </a:solidFill>
              </a:endParaRPr>
            </a:p>
          </p:txBody>
        </p:sp>
        <p:cxnSp>
          <p:nvCxnSpPr>
            <p:cNvPr id="148" name="直接箭头连接符 147">
              <a:extLst>
                <a:ext uri="{FF2B5EF4-FFF2-40B4-BE49-F238E27FC236}">
                  <a16:creationId xmlns:a16="http://schemas.microsoft.com/office/drawing/2014/main" id="{DBAFEE09-0DA2-45D1-AB48-D7DFC002FBCD}"/>
                </a:ext>
              </a:extLst>
            </p:cNvPr>
            <p:cNvCxnSpPr>
              <a:cxnSpLocks/>
            </p:cNvCxnSpPr>
            <p:nvPr/>
          </p:nvCxnSpPr>
          <p:spPr>
            <a:xfrm>
              <a:off x="2859444" y="3078762"/>
              <a:ext cx="0" cy="792778"/>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E78F1203-0BF3-4C14-BBF7-941C12687836}"/>
              </a:ext>
            </a:extLst>
          </p:cNvPr>
          <p:cNvGrpSpPr/>
          <p:nvPr/>
        </p:nvGrpSpPr>
        <p:grpSpPr>
          <a:xfrm>
            <a:off x="4041221" y="2429295"/>
            <a:ext cx="1589502" cy="1457401"/>
            <a:chOff x="4041221" y="2429295"/>
            <a:chExt cx="1589502" cy="1457401"/>
          </a:xfrm>
        </p:grpSpPr>
        <p:cxnSp>
          <p:nvCxnSpPr>
            <p:cNvPr id="159" name="直接箭头连接符 158">
              <a:extLst>
                <a:ext uri="{FF2B5EF4-FFF2-40B4-BE49-F238E27FC236}">
                  <a16:creationId xmlns:a16="http://schemas.microsoft.com/office/drawing/2014/main" id="{D939C12A-F1BE-4AF0-95C5-745C8F52FD37}"/>
                </a:ext>
              </a:extLst>
            </p:cNvPr>
            <p:cNvCxnSpPr>
              <a:cxnSpLocks/>
            </p:cNvCxnSpPr>
            <p:nvPr/>
          </p:nvCxnSpPr>
          <p:spPr>
            <a:xfrm>
              <a:off x="4191501" y="3093918"/>
              <a:ext cx="0" cy="792778"/>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35A4E2A2-5384-42AD-8040-F976F5BD79F9}"/>
                </a:ext>
              </a:extLst>
            </p:cNvPr>
            <p:cNvGrpSpPr/>
            <p:nvPr/>
          </p:nvGrpSpPr>
          <p:grpSpPr>
            <a:xfrm>
              <a:off x="4041221" y="2429295"/>
              <a:ext cx="1589502" cy="1273533"/>
              <a:chOff x="4041221" y="2454555"/>
              <a:chExt cx="1589502" cy="1273533"/>
            </a:xfrm>
          </p:grpSpPr>
          <p:grpSp>
            <p:nvGrpSpPr>
              <p:cNvPr id="149" name="组合 148">
                <a:extLst>
                  <a:ext uri="{FF2B5EF4-FFF2-40B4-BE49-F238E27FC236}">
                    <a16:creationId xmlns:a16="http://schemas.microsoft.com/office/drawing/2014/main" id="{858F98FA-7F94-429E-ADC2-755ACCBB1BD8}"/>
                  </a:ext>
                </a:extLst>
              </p:cNvPr>
              <p:cNvGrpSpPr/>
              <p:nvPr/>
            </p:nvGrpSpPr>
            <p:grpSpPr>
              <a:xfrm>
                <a:off x="4041221" y="2454555"/>
                <a:ext cx="1554188" cy="613380"/>
                <a:chOff x="8171731" y="6187959"/>
                <a:chExt cx="1554188" cy="613380"/>
              </a:xfrm>
              <a:solidFill>
                <a:srgbClr val="92D050"/>
              </a:solidFill>
            </p:grpSpPr>
            <p:sp>
              <p:nvSpPr>
                <p:cNvPr id="150" name="矩形 149">
                  <a:extLst>
                    <a:ext uri="{FF2B5EF4-FFF2-40B4-BE49-F238E27FC236}">
                      <a16:creationId xmlns:a16="http://schemas.microsoft.com/office/drawing/2014/main" id="{1B8A9902-422F-4D46-97CB-AF0C3619087E}"/>
                    </a:ext>
                  </a:extLst>
                </p:cNvPr>
                <p:cNvSpPr/>
                <p:nvPr/>
              </p:nvSpPr>
              <p:spPr>
                <a:xfrm>
                  <a:off x="8171731"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M</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4" name="矩形 153">
                  <a:extLst>
                    <a:ext uri="{FF2B5EF4-FFF2-40B4-BE49-F238E27FC236}">
                      <a16:creationId xmlns:a16="http://schemas.microsoft.com/office/drawing/2014/main" id="{6156C6E9-9007-41FB-A9B8-1552E99D8447}"/>
                    </a:ext>
                  </a:extLst>
                </p:cNvPr>
                <p:cNvSpPr/>
                <p:nvPr/>
              </p:nvSpPr>
              <p:spPr>
                <a:xfrm>
                  <a:off x="8690577"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en-US" altLang="zh-CN" kern="0" dirty="0">
                      <a:solidFill>
                        <a:schemeClr val="bg1"/>
                      </a:solidFill>
                      <a:latin typeface="Arial" panose="020B0604020202020204"/>
                    </a:rPr>
                    <a:t>I</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7" name="矩形 156">
                  <a:extLst>
                    <a:ext uri="{FF2B5EF4-FFF2-40B4-BE49-F238E27FC236}">
                      <a16:creationId xmlns:a16="http://schemas.microsoft.com/office/drawing/2014/main" id="{8AFD9F01-EE4C-434C-AEEE-03D94EAAAAF0}"/>
                    </a:ext>
                  </a:extLst>
                </p:cNvPr>
                <p:cNvSpPr/>
                <p:nvPr/>
              </p:nvSpPr>
              <p:spPr>
                <a:xfrm>
                  <a:off x="9207074"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D</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58" name="îṣlîḍe">
                <a:hlinkClick r:id="" action="ppaction://noaction"/>
                <a:extLst>
                  <a:ext uri="{FF2B5EF4-FFF2-40B4-BE49-F238E27FC236}">
                    <a16:creationId xmlns:a16="http://schemas.microsoft.com/office/drawing/2014/main" id="{0A5B1451-546D-4A4F-ADEF-430101A6EBF3}"/>
                  </a:ext>
                </a:extLst>
              </p:cNvPr>
              <p:cNvSpPr/>
              <p:nvPr/>
            </p:nvSpPr>
            <p:spPr>
              <a:xfrm>
                <a:off x="4052305" y="3056857"/>
                <a:ext cx="1578418" cy="671231"/>
              </a:xfrm>
              <a:prstGeom prst="rect">
                <a:avLst/>
              </a:prstGeom>
            </p:spPr>
            <p:txBody>
              <a:bodyPr wrap="square" anchor="ctr" anchorCtr="0">
                <a:normAutofit fontScale="85000" lnSpcReduction="10000"/>
              </a:bodyPr>
              <a:lstStyle/>
              <a:p>
                <a:pPr lvl="0" algn="ctr"/>
                <a:r>
                  <a:rPr lang="zh-CN" altLang="en-US" sz="2000" b="1" dirty="0">
                    <a:solidFill>
                      <a:schemeClr val="tx1">
                        <a:lumMod val="65000"/>
                        <a:lumOff val="35000"/>
                      </a:schemeClr>
                    </a:solidFill>
                  </a:rPr>
                  <a:t>非特权寄存器</a:t>
                </a:r>
                <a:endParaRPr lang="en-US" altLang="zh-CN" sz="2000" b="1" dirty="0">
                  <a:solidFill>
                    <a:schemeClr val="tx1">
                      <a:lumMod val="65000"/>
                      <a:lumOff val="35000"/>
                    </a:schemeClr>
                  </a:solidFill>
                </a:endParaRPr>
              </a:p>
              <a:p>
                <a:pPr lvl="0" algn="ctr"/>
                <a:r>
                  <a:rPr lang="zh-CN" altLang="en-US" sz="2000" b="1" dirty="0">
                    <a:solidFill>
                      <a:schemeClr val="tx1">
                        <a:lumMod val="65000"/>
                        <a:lumOff val="35000"/>
                      </a:schemeClr>
                    </a:solidFill>
                  </a:rPr>
                  <a:t>（计算期）</a:t>
                </a:r>
                <a:endParaRPr lang="en-US" altLang="zh-CN" sz="2000" b="1" dirty="0">
                  <a:solidFill>
                    <a:schemeClr val="tx1">
                      <a:lumMod val="65000"/>
                      <a:lumOff val="35000"/>
                    </a:schemeClr>
                  </a:solidFill>
                </a:endParaRPr>
              </a:p>
            </p:txBody>
          </p:sp>
        </p:grpSp>
      </p:grpSp>
      <p:sp>
        <p:nvSpPr>
          <p:cNvPr id="160" name="ïṣḷiďê">
            <a:extLst>
              <a:ext uri="{FF2B5EF4-FFF2-40B4-BE49-F238E27FC236}">
                <a16:creationId xmlns:a16="http://schemas.microsoft.com/office/drawing/2014/main" id="{97790D23-0AE1-48B8-A73B-A596CA409B28}"/>
              </a:ext>
            </a:extLst>
          </p:cNvPr>
          <p:cNvSpPr txBox="1"/>
          <p:nvPr/>
        </p:nvSpPr>
        <p:spPr>
          <a:xfrm>
            <a:off x="7130323" y="4891535"/>
            <a:ext cx="4413885" cy="934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accent4">
                    <a:lumMod val="60000"/>
                    <a:lumOff val="40000"/>
                  </a:schemeClr>
                </a:solidFill>
              </a:rPr>
              <a:t>输出</a:t>
            </a:r>
            <a:r>
              <a:rPr lang="zh-CN" altLang="en-US" spc="100" dirty="0">
                <a:solidFill>
                  <a:schemeClr val="tx1">
                    <a:lumMod val="65000"/>
                    <a:lumOff val="35000"/>
                  </a:schemeClr>
                </a:solidFill>
              </a:rPr>
              <a:t>计算结果后，</a:t>
            </a:r>
            <a:r>
              <a:rPr lang="zh-CN" altLang="en-US" spc="100" dirty="0">
                <a:solidFill>
                  <a:schemeClr val="accent4">
                    <a:lumMod val="60000"/>
                    <a:lumOff val="40000"/>
                  </a:schemeClr>
                </a:solidFill>
              </a:rPr>
              <a:t>清除</a:t>
            </a:r>
            <a:r>
              <a:rPr lang="zh-CN" altLang="en-US" spc="100" dirty="0">
                <a:solidFill>
                  <a:schemeClr val="tx1">
                    <a:lumMod val="65000"/>
                    <a:lumOff val="35000"/>
                  </a:schemeClr>
                </a:solidFill>
              </a:rPr>
              <a:t>轮密钥等敏感中间状态数据，才</a:t>
            </a:r>
            <a:r>
              <a:rPr lang="zh-CN" altLang="en-US" spc="100" dirty="0">
                <a:solidFill>
                  <a:schemeClr val="accent4">
                    <a:lumMod val="60000"/>
                    <a:lumOff val="40000"/>
                  </a:schemeClr>
                </a:solidFill>
              </a:rPr>
              <a:t>启用</a:t>
            </a:r>
            <a:r>
              <a:rPr lang="zh-CN" altLang="en-US" spc="100" dirty="0">
                <a:solidFill>
                  <a:schemeClr val="tx1">
                    <a:lumMod val="65000"/>
                    <a:lumOff val="35000"/>
                  </a:schemeClr>
                </a:solidFill>
              </a:rPr>
              <a:t>调度和中断</a:t>
            </a:r>
            <a:endParaRPr lang="zh-CN" altLang="en-US" spc="100" dirty="0">
              <a:solidFill>
                <a:schemeClr val="accent4">
                  <a:lumMod val="60000"/>
                  <a:lumOff val="40000"/>
                </a:schemeClr>
              </a:solidFill>
            </a:endParaRPr>
          </a:p>
        </p:txBody>
      </p:sp>
      <p:grpSp>
        <p:nvGrpSpPr>
          <p:cNvPr id="13" name="组合 12">
            <a:extLst>
              <a:ext uri="{FF2B5EF4-FFF2-40B4-BE49-F238E27FC236}">
                <a16:creationId xmlns:a16="http://schemas.microsoft.com/office/drawing/2014/main" id="{AB83F5BA-F3BB-435C-8BDF-C319F9F6D180}"/>
              </a:ext>
            </a:extLst>
          </p:cNvPr>
          <p:cNvGrpSpPr/>
          <p:nvPr/>
        </p:nvGrpSpPr>
        <p:grpSpPr>
          <a:xfrm>
            <a:off x="3608229" y="4365259"/>
            <a:ext cx="1578418" cy="1907441"/>
            <a:chOff x="3608229" y="4365259"/>
            <a:chExt cx="1578418" cy="1907441"/>
          </a:xfrm>
        </p:grpSpPr>
        <p:cxnSp>
          <p:nvCxnSpPr>
            <p:cNvPr id="161" name="直接箭头连接符 160">
              <a:extLst>
                <a:ext uri="{FF2B5EF4-FFF2-40B4-BE49-F238E27FC236}">
                  <a16:creationId xmlns:a16="http://schemas.microsoft.com/office/drawing/2014/main" id="{337BCD52-6D03-4DA4-AFED-36F907077BEA}"/>
                </a:ext>
              </a:extLst>
            </p:cNvPr>
            <p:cNvCxnSpPr>
              <a:cxnSpLocks/>
            </p:cNvCxnSpPr>
            <p:nvPr/>
          </p:nvCxnSpPr>
          <p:spPr>
            <a:xfrm>
              <a:off x="4406177" y="4365259"/>
              <a:ext cx="0" cy="1460775"/>
            </a:xfrm>
            <a:prstGeom prst="straightConnector1">
              <a:avLst/>
            </a:prstGeom>
            <a:ln w="38100" cap="rnd">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2" name="îṣlîḍe">
              <a:hlinkClick r:id="" action="ppaction://noaction"/>
              <a:extLst>
                <a:ext uri="{FF2B5EF4-FFF2-40B4-BE49-F238E27FC236}">
                  <a16:creationId xmlns:a16="http://schemas.microsoft.com/office/drawing/2014/main" id="{9E8ED4EA-658E-4107-923D-56052C177E26}"/>
                </a:ext>
              </a:extLst>
            </p:cNvPr>
            <p:cNvSpPr/>
            <p:nvPr/>
          </p:nvSpPr>
          <p:spPr>
            <a:xfrm>
              <a:off x="3770563" y="5865171"/>
              <a:ext cx="1291115" cy="407529"/>
            </a:xfrm>
            <a:prstGeom prst="rect">
              <a:avLst/>
            </a:prstGeom>
            <a:solidFill>
              <a:srgbClr val="00B0F0"/>
            </a:solidFill>
            <a:ln w="28575">
              <a:solidFill>
                <a:srgbClr val="00B0F0"/>
              </a:solidFill>
            </a:ln>
          </p:spPr>
          <p:txBody>
            <a:bodyPr wrap="square" anchor="ctr" anchorCtr="0">
              <a:normAutofit/>
            </a:bodyPr>
            <a:lstStyle/>
            <a:p>
              <a:pPr lvl="0" algn="ctr"/>
              <a:r>
                <a:rPr lang="en-US" altLang="zh-CN" b="1" dirty="0">
                  <a:solidFill>
                    <a:schemeClr val="bg1"/>
                  </a:solidFill>
                </a:rPr>
                <a:t>memory</a:t>
              </a:r>
            </a:p>
          </p:txBody>
        </p:sp>
        <p:sp>
          <p:nvSpPr>
            <p:cNvPr id="163" name="îṣlîḍe">
              <a:hlinkClick r:id="" action="ppaction://noaction"/>
              <a:extLst>
                <a:ext uri="{FF2B5EF4-FFF2-40B4-BE49-F238E27FC236}">
                  <a16:creationId xmlns:a16="http://schemas.microsoft.com/office/drawing/2014/main" id="{D17666BD-F3A4-4368-86FE-3AA5E3163EB0}"/>
                </a:ext>
              </a:extLst>
            </p:cNvPr>
            <p:cNvSpPr/>
            <p:nvPr/>
          </p:nvSpPr>
          <p:spPr>
            <a:xfrm>
              <a:off x="3608229" y="4969108"/>
              <a:ext cx="1578418" cy="399936"/>
            </a:xfrm>
            <a:prstGeom prst="rect">
              <a:avLst/>
            </a:prstGeom>
          </p:spPr>
          <p:txBody>
            <a:bodyPr wrap="square" anchor="ctr" anchorCtr="0">
              <a:normAutofit/>
            </a:bodyPr>
            <a:lstStyle/>
            <a:p>
              <a:pPr lvl="0" algn="ctr"/>
              <a:r>
                <a:rPr lang="zh-CN" altLang="en-US" sz="2000" b="1" dirty="0">
                  <a:solidFill>
                    <a:srgbClr val="00B0F0"/>
                  </a:solidFill>
                </a:rPr>
                <a:t>明密文</a:t>
              </a:r>
              <a:endParaRPr lang="en-US" altLang="zh-CN" sz="2000" b="1" dirty="0">
                <a:solidFill>
                  <a:srgbClr val="00B0F0"/>
                </a:solidFill>
              </a:endParaRPr>
            </a:p>
          </p:txBody>
        </p:sp>
      </p:grpSp>
      <p:grpSp>
        <p:nvGrpSpPr>
          <p:cNvPr id="164" name="组合 163">
            <a:extLst>
              <a:ext uri="{FF2B5EF4-FFF2-40B4-BE49-F238E27FC236}">
                <a16:creationId xmlns:a16="http://schemas.microsoft.com/office/drawing/2014/main" id="{AFBF9F8C-EB9E-49D9-88D3-8B6459427DB0}"/>
              </a:ext>
            </a:extLst>
          </p:cNvPr>
          <p:cNvGrpSpPr>
            <a:grpSpLocks noChangeAspect="1"/>
          </p:cNvGrpSpPr>
          <p:nvPr/>
        </p:nvGrpSpPr>
        <p:grpSpPr>
          <a:xfrm>
            <a:off x="7335752" y="1233353"/>
            <a:ext cx="366098" cy="417404"/>
            <a:chOff x="23262261" y="4356954"/>
            <a:chExt cx="470694" cy="536659"/>
          </a:xfrm>
          <a:solidFill>
            <a:schemeClr val="accent1"/>
          </a:solidFill>
        </p:grpSpPr>
        <p:sp>
          <p:nvSpPr>
            <p:cNvPr id="165" name="任意多边形: 形状 164">
              <a:extLst>
                <a:ext uri="{FF2B5EF4-FFF2-40B4-BE49-F238E27FC236}">
                  <a16:creationId xmlns:a16="http://schemas.microsoft.com/office/drawing/2014/main" id="{238529FF-5772-4D2E-957C-FDA5D74399FA}"/>
                </a:ext>
              </a:extLst>
            </p:cNvPr>
            <p:cNvSpPr/>
            <p:nvPr/>
          </p:nvSpPr>
          <p:spPr>
            <a:xfrm>
              <a:off x="23306524" y="4356954"/>
              <a:ext cx="388125" cy="236250"/>
            </a:xfrm>
            <a:custGeom>
              <a:avLst/>
              <a:gdLst>
                <a:gd name="connsiteX0" fmla="*/ 45529 w 388125"/>
                <a:gd name="connsiteY0" fmla="*/ 78806 h 236250"/>
                <a:gd name="connsiteX1" fmla="*/ 79363 w 388125"/>
                <a:gd name="connsiteY1" fmla="*/ 44246 h 236250"/>
                <a:gd name="connsiteX2" fmla="*/ 320456 w 388125"/>
                <a:gd name="connsiteY2" fmla="*/ 44246 h 236250"/>
                <a:gd name="connsiteX3" fmla="*/ 355354 w 388125"/>
                <a:gd name="connsiteY3" fmla="*/ 78806 h 236250"/>
                <a:gd name="connsiteX4" fmla="*/ 355354 w 388125"/>
                <a:gd name="connsiteY4" fmla="*/ 245869 h 236250"/>
                <a:gd name="connsiteX5" fmla="*/ 399566 w 388125"/>
                <a:gd name="connsiteY5" fmla="*/ 213823 h 236250"/>
                <a:gd name="connsiteX6" fmla="*/ 399566 w 388125"/>
                <a:gd name="connsiteY6" fmla="*/ 45731 h 236250"/>
                <a:gd name="connsiteX7" fmla="*/ 354729 w 388125"/>
                <a:gd name="connsiteY7" fmla="*/ 0 h 236250"/>
                <a:gd name="connsiteX8" fmla="*/ 43284 w 388125"/>
                <a:gd name="connsiteY8" fmla="*/ 0 h 236250"/>
                <a:gd name="connsiteX9" fmla="*/ 0 w 388125"/>
                <a:gd name="connsiteY9" fmla="*/ 43909 h 236250"/>
                <a:gd name="connsiteX10" fmla="*/ 0 w 388125"/>
                <a:gd name="connsiteY10" fmla="*/ 215528 h 236250"/>
                <a:gd name="connsiteX11" fmla="*/ 45546 w 388125"/>
                <a:gd name="connsiteY11" fmla="*/ 248451 h 236250"/>
                <a:gd name="connsiteX12" fmla="*/ 45529 w 388125"/>
                <a:gd name="connsiteY12" fmla="*/ 78806 h 236250"/>
                <a:gd name="connsiteX13" fmla="*/ 45529 w 388125"/>
                <a:gd name="connsiteY13" fmla="*/ 78806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125" h="236250">
                  <a:moveTo>
                    <a:pt x="45529" y="78806"/>
                  </a:moveTo>
                  <a:cubicBezTo>
                    <a:pt x="45529" y="59788"/>
                    <a:pt x="60345" y="44246"/>
                    <a:pt x="79363" y="44246"/>
                  </a:cubicBezTo>
                  <a:lnTo>
                    <a:pt x="320456" y="44246"/>
                  </a:lnTo>
                  <a:cubicBezTo>
                    <a:pt x="339474" y="44246"/>
                    <a:pt x="355354" y="59754"/>
                    <a:pt x="355354" y="78806"/>
                  </a:cubicBezTo>
                  <a:lnTo>
                    <a:pt x="355354" y="245869"/>
                  </a:lnTo>
                  <a:lnTo>
                    <a:pt x="399566" y="213823"/>
                  </a:lnTo>
                  <a:lnTo>
                    <a:pt x="399566" y="45731"/>
                  </a:lnTo>
                  <a:cubicBezTo>
                    <a:pt x="399566" y="20739"/>
                    <a:pt x="379704" y="0"/>
                    <a:pt x="354729" y="0"/>
                  </a:cubicBezTo>
                  <a:lnTo>
                    <a:pt x="43284" y="0"/>
                  </a:lnTo>
                  <a:cubicBezTo>
                    <a:pt x="19271" y="0"/>
                    <a:pt x="0" y="19913"/>
                    <a:pt x="0" y="43909"/>
                  </a:cubicBezTo>
                  <a:lnTo>
                    <a:pt x="0" y="215528"/>
                  </a:lnTo>
                  <a:lnTo>
                    <a:pt x="45546" y="248451"/>
                  </a:lnTo>
                  <a:lnTo>
                    <a:pt x="45529" y="78806"/>
                  </a:lnTo>
                  <a:lnTo>
                    <a:pt x="45529" y="7880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6" name="任意多边形: 形状 165">
              <a:extLst>
                <a:ext uri="{FF2B5EF4-FFF2-40B4-BE49-F238E27FC236}">
                  <a16:creationId xmlns:a16="http://schemas.microsoft.com/office/drawing/2014/main" id="{CDBB16BF-6490-4BAB-92BD-D15530FFD380}"/>
                </a:ext>
              </a:extLst>
            </p:cNvPr>
            <p:cNvSpPr/>
            <p:nvPr/>
          </p:nvSpPr>
          <p:spPr>
            <a:xfrm>
              <a:off x="23386275" y="4459386"/>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63 h 33750"/>
                <a:gd name="connsiteX4" fmla="*/ 222126 w 236250"/>
                <a:gd name="connsiteY4" fmla="*/ 44263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91"/>
                    <a:pt x="9922" y="44263"/>
                    <a:pt x="22224" y="44263"/>
                  </a:cubicBezTo>
                  <a:lnTo>
                    <a:pt x="222126" y="44263"/>
                  </a:lnTo>
                  <a:cubicBezTo>
                    <a:pt x="234427" y="44263"/>
                    <a:pt x="244316" y="34391"/>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7" name="任意多边形: 形状 166">
              <a:extLst>
                <a:ext uri="{FF2B5EF4-FFF2-40B4-BE49-F238E27FC236}">
                  <a16:creationId xmlns:a16="http://schemas.microsoft.com/office/drawing/2014/main" id="{7102B81D-B4D9-4672-8805-713973E89D75}"/>
                </a:ext>
              </a:extLst>
            </p:cNvPr>
            <p:cNvSpPr/>
            <p:nvPr/>
          </p:nvSpPr>
          <p:spPr>
            <a:xfrm>
              <a:off x="23386275" y="4532724"/>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80 h 33750"/>
                <a:gd name="connsiteX4" fmla="*/ 222126 w 236250"/>
                <a:gd name="connsiteY4" fmla="*/ 44280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74"/>
                    <a:pt x="9922" y="44280"/>
                    <a:pt x="22224" y="44280"/>
                  </a:cubicBezTo>
                  <a:lnTo>
                    <a:pt x="222126" y="44280"/>
                  </a:lnTo>
                  <a:cubicBezTo>
                    <a:pt x="234427" y="44280"/>
                    <a:pt x="244316" y="34357"/>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8" name="任意多边形: 形状 167">
              <a:extLst>
                <a:ext uri="{FF2B5EF4-FFF2-40B4-BE49-F238E27FC236}">
                  <a16:creationId xmlns:a16="http://schemas.microsoft.com/office/drawing/2014/main" id="{446959D5-8D1A-4E4D-8811-E146278C3825}"/>
                </a:ext>
              </a:extLst>
            </p:cNvPr>
            <p:cNvSpPr/>
            <p:nvPr/>
          </p:nvSpPr>
          <p:spPr>
            <a:xfrm>
              <a:off x="23386275" y="4607362"/>
              <a:ext cx="236250" cy="33750"/>
            </a:xfrm>
            <a:custGeom>
              <a:avLst/>
              <a:gdLst>
                <a:gd name="connsiteX0" fmla="*/ 243979 w 236250"/>
                <a:gd name="connsiteY0" fmla="*/ 17685 h 33750"/>
                <a:gd name="connsiteX1" fmla="*/ 222126 w 236250"/>
                <a:gd name="connsiteY1" fmla="*/ 0 h 33750"/>
                <a:gd name="connsiteX2" fmla="*/ 22224 w 236250"/>
                <a:gd name="connsiteY2" fmla="*/ 0 h 33750"/>
                <a:gd name="connsiteX3" fmla="*/ 0 w 236250"/>
                <a:gd name="connsiteY3" fmla="*/ 21701 h 33750"/>
                <a:gd name="connsiteX4" fmla="*/ 101 w 236250"/>
                <a:gd name="connsiteY4" fmla="*/ 23473 h 33750"/>
                <a:gd name="connsiteX5" fmla="*/ 27304 w 236250"/>
                <a:gd name="connsiteY5" fmla="*/ 42998 h 33750"/>
                <a:gd name="connsiteX6" fmla="*/ 207765 w 236250"/>
                <a:gd name="connsiteY6" fmla="*/ 42998 h 33750"/>
                <a:gd name="connsiteX7" fmla="*/ 243979 w 236250"/>
                <a:gd name="connsiteY7" fmla="*/ 1768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0" h="33750">
                  <a:moveTo>
                    <a:pt x="243979" y="17685"/>
                  </a:moveTo>
                  <a:cubicBezTo>
                    <a:pt x="242224" y="7273"/>
                    <a:pt x="233094" y="0"/>
                    <a:pt x="222126" y="0"/>
                  </a:cubicBezTo>
                  <a:lnTo>
                    <a:pt x="22224" y="0"/>
                  </a:lnTo>
                  <a:cubicBezTo>
                    <a:pt x="9922" y="0"/>
                    <a:pt x="0" y="9433"/>
                    <a:pt x="0" y="21701"/>
                  </a:cubicBezTo>
                  <a:cubicBezTo>
                    <a:pt x="0" y="22410"/>
                    <a:pt x="34" y="22764"/>
                    <a:pt x="101" y="23473"/>
                  </a:cubicBezTo>
                  <a:lnTo>
                    <a:pt x="27304" y="42998"/>
                  </a:lnTo>
                  <a:lnTo>
                    <a:pt x="207765" y="42998"/>
                  </a:lnTo>
                  <a:lnTo>
                    <a:pt x="243979" y="1768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9" name="任意多边形: 形状 168">
              <a:extLst>
                <a:ext uri="{FF2B5EF4-FFF2-40B4-BE49-F238E27FC236}">
                  <a16:creationId xmlns:a16="http://schemas.microsoft.com/office/drawing/2014/main" id="{95733582-BCD7-4A62-B669-A3A727CD3BC6}"/>
                </a:ext>
              </a:extLst>
            </p:cNvPr>
            <p:cNvSpPr/>
            <p:nvPr/>
          </p:nvSpPr>
          <p:spPr>
            <a:xfrm>
              <a:off x="23451007" y="4678153"/>
              <a:ext cx="101250" cy="16875"/>
            </a:xfrm>
            <a:custGeom>
              <a:avLst/>
              <a:gdLst>
                <a:gd name="connsiteX0" fmla="*/ 43132 w 101250"/>
                <a:gd name="connsiteY0" fmla="*/ 29312 h 16875"/>
                <a:gd name="connsiteX1" fmla="*/ 62033 w 101250"/>
                <a:gd name="connsiteY1" fmla="*/ 29261 h 16875"/>
                <a:gd name="connsiteX2" fmla="*/ 104558 w 101250"/>
                <a:gd name="connsiteY2" fmla="*/ 0 h 16875"/>
                <a:gd name="connsiteX3" fmla="*/ 0 w 101250"/>
                <a:gd name="connsiteY3" fmla="*/ 0 h 16875"/>
                <a:gd name="connsiteX4" fmla="*/ 43132 w 101250"/>
                <a:gd name="connsiteY4" fmla="*/ 29312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6875">
                  <a:moveTo>
                    <a:pt x="43132" y="29312"/>
                  </a:moveTo>
                  <a:cubicBezTo>
                    <a:pt x="48853" y="33176"/>
                    <a:pt x="56329" y="33159"/>
                    <a:pt x="62033" y="29261"/>
                  </a:cubicBezTo>
                  <a:lnTo>
                    <a:pt x="104558" y="0"/>
                  </a:lnTo>
                  <a:lnTo>
                    <a:pt x="0" y="0"/>
                  </a:lnTo>
                  <a:lnTo>
                    <a:pt x="43132" y="2931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0" name="任意多边形: 形状 169">
              <a:extLst>
                <a:ext uri="{FF2B5EF4-FFF2-40B4-BE49-F238E27FC236}">
                  <a16:creationId xmlns:a16="http://schemas.microsoft.com/office/drawing/2014/main" id="{35FD153D-C4E5-450C-A82B-0D5B670C198D}"/>
                </a:ext>
              </a:extLst>
            </p:cNvPr>
            <p:cNvSpPr/>
            <p:nvPr/>
          </p:nvSpPr>
          <p:spPr>
            <a:xfrm>
              <a:off x="23262261" y="4575984"/>
              <a:ext cx="202500" cy="286875"/>
            </a:xfrm>
            <a:custGeom>
              <a:avLst/>
              <a:gdLst>
                <a:gd name="connsiteX0" fmla="*/ 18512 w 202500"/>
                <a:gd name="connsiteY0" fmla="*/ 2235 h 286875"/>
                <a:gd name="connsiteX1" fmla="*/ 6362 w 202500"/>
                <a:gd name="connsiteY1" fmla="*/ 1257 h 286875"/>
                <a:gd name="connsiteX2" fmla="*/ 0 w 202500"/>
                <a:gd name="connsiteY2" fmla="*/ 11652 h 286875"/>
                <a:gd name="connsiteX3" fmla="*/ 0 w 202500"/>
                <a:gd name="connsiteY3" fmla="*/ 278800 h 286875"/>
                <a:gd name="connsiteX4" fmla="*/ 7965 w 202500"/>
                <a:gd name="connsiteY4" fmla="*/ 291962 h 286875"/>
                <a:gd name="connsiteX5" fmla="*/ 23321 w 202500"/>
                <a:gd name="connsiteY5" fmla="*/ 290916 h 286875"/>
                <a:gd name="connsiteX6" fmla="*/ 209048 w 202500"/>
                <a:gd name="connsiteY6" fmla="*/ 160320 h 286875"/>
                <a:gd name="connsiteX7" fmla="*/ 213992 w 202500"/>
                <a:gd name="connsiteY7" fmla="*/ 150870 h 286875"/>
                <a:gd name="connsiteX8" fmla="*/ 209216 w 202500"/>
                <a:gd name="connsiteY8" fmla="*/ 141387 h 286875"/>
                <a:gd name="connsiteX9" fmla="*/ 18512 w 202500"/>
                <a:gd name="connsiteY9" fmla="*/ 2235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18512" y="2235"/>
                  </a:moveTo>
                  <a:cubicBezTo>
                    <a:pt x="14968" y="-346"/>
                    <a:pt x="10260" y="-718"/>
                    <a:pt x="6362" y="1257"/>
                  </a:cubicBezTo>
                  <a:cubicBezTo>
                    <a:pt x="2464" y="3248"/>
                    <a:pt x="0" y="7264"/>
                    <a:pt x="0" y="11652"/>
                  </a:cubicBezTo>
                  <a:lnTo>
                    <a:pt x="0" y="278800"/>
                  </a:lnTo>
                  <a:cubicBezTo>
                    <a:pt x="0" y="284335"/>
                    <a:pt x="3088" y="289414"/>
                    <a:pt x="7965" y="291962"/>
                  </a:cubicBezTo>
                  <a:cubicBezTo>
                    <a:pt x="12876" y="294494"/>
                    <a:pt x="18799" y="294122"/>
                    <a:pt x="23321" y="290916"/>
                  </a:cubicBezTo>
                  <a:lnTo>
                    <a:pt x="209048" y="160320"/>
                  </a:lnTo>
                  <a:cubicBezTo>
                    <a:pt x="212136" y="158144"/>
                    <a:pt x="213975" y="154634"/>
                    <a:pt x="213992" y="150870"/>
                  </a:cubicBezTo>
                  <a:cubicBezTo>
                    <a:pt x="214026" y="147090"/>
                    <a:pt x="212237" y="143513"/>
                    <a:pt x="209216" y="141387"/>
                  </a:cubicBezTo>
                  <a:lnTo>
                    <a:pt x="18512" y="223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1" name="任意多边形: 形状 170">
              <a:extLst>
                <a:ext uri="{FF2B5EF4-FFF2-40B4-BE49-F238E27FC236}">
                  <a16:creationId xmlns:a16="http://schemas.microsoft.com/office/drawing/2014/main" id="{49117379-D583-4A49-AD95-0D06D5CED907}"/>
                </a:ext>
              </a:extLst>
            </p:cNvPr>
            <p:cNvSpPr/>
            <p:nvPr/>
          </p:nvSpPr>
          <p:spPr>
            <a:xfrm>
              <a:off x="23298225" y="4741738"/>
              <a:ext cx="405000" cy="151875"/>
            </a:xfrm>
            <a:custGeom>
              <a:avLst/>
              <a:gdLst>
                <a:gd name="connsiteX0" fmla="*/ 3658 w 405000"/>
                <a:gd name="connsiteY0" fmla="*/ 138341 h 151875"/>
                <a:gd name="connsiteX1" fmla="*/ 401 w 405000"/>
                <a:gd name="connsiteY1" fmla="*/ 147909 h 151875"/>
                <a:gd name="connsiteX2" fmla="*/ 8568 w 405000"/>
                <a:gd name="connsiteY2" fmla="*/ 153883 h 151875"/>
                <a:gd name="connsiteX3" fmla="*/ 396120 w 405000"/>
                <a:gd name="connsiteY3" fmla="*/ 153883 h 151875"/>
                <a:gd name="connsiteX4" fmla="*/ 407257 w 405000"/>
                <a:gd name="connsiteY4" fmla="*/ 145716 h 151875"/>
                <a:gd name="connsiteX5" fmla="*/ 402718 w 405000"/>
                <a:gd name="connsiteY5" fmla="*/ 132705 h 151875"/>
                <a:gd name="connsiteX6" fmla="*/ 215051 w 405000"/>
                <a:gd name="connsiteY6" fmla="*/ 2717 h 151875"/>
                <a:gd name="connsiteX7" fmla="*/ 197602 w 405000"/>
                <a:gd name="connsiteY7" fmla="*/ 2751 h 151875"/>
                <a:gd name="connsiteX8" fmla="*/ 3658 w 405000"/>
                <a:gd name="connsiteY8" fmla="*/ 13834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000" h="151875">
                  <a:moveTo>
                    <a:pt x="3658" y="138341"/>
                  </a:moveTo>
                  <a:cubicBezTo>
                    <a:pt x="586" y="140451"/>
                    <a:pt x="-730" y="144332"/>
                    <a:pt x="401" y="147909"/>
                  </a:cubicBezTo>
                  <a:cubicBezTo>
                    <a:pt x="1515" y="151453"/>
                    <a:pt x="4822" y="153883"/>
                    <a:pt x="8568" y="153883"/>
                  </a:cubicBezTo>
                  <a:lnTo>
                    <a:pt x="396120" y="153883"/>
                  </a:lnTo>
                  <a:cubicBezTo>
                    <a:pt x="401233" y="153883"/>
                    <a:pt x="405671" y="150593"/>
                    <a:pt x="407257" y="145716"/>
                  </a:cubicBezTo>
                  <a:cubicBezTo>
                    <a:pt x="408742" y="140856"/>
                    <a:pt x="406903" y="135557"/>
                    <a:pt x="402718" y="132705"/>
                  </a:cubicBezTo>
                  <a:lnTo>
                    <a:pt x="215051" y="2717"/>
                  </a:lnTo>
                  <a:cubicBezTo>
                    <a:pt x="209786" y="-911"/>
                    <a:pt x="202833" y="-911"/>
                    <a:pt x="197602" y="2751"/>
                  </a:cubicBezTo>
                  <a:lnTo>
                    <a:pt x="3658" y="13834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2" name="任意多边形: 形状 171">
              <a:extLst>
                <a:ext uri="{FF2B5EF4-FFF2-40B4-BE49-F238E27FC236}">
                  <a16:creationId xmlns:a16="http://schemas.microsoft.com/office/drawing/2014/main" id="{B53363F4-D59C-4E26-8A0A-7085DBF4E570}"/>
                </a:ext>
              </a:extLst>
            </p:cNvPr>
            <p:cNvSpPr/>
            <p:nvPr/>
          </p:nvSpPr>
          <p:spPr>
            <a:xfrm>
              <a:off x="23530455" y="4575602"/>
              <a:ext cx="202500" cy="286875"/>
            </a:xfrm>
            <a:custGeom>
              <a:avLst/>
              <a:gdLst>
                <a:gd name="connsiteX0" fmla="*/ 4911 w 202500"/>
                <a:gd name="connsiteY0" fmla="*/ 140959 h 286875"/>
                <a:gd name="connsiteX1" fmla="*/ 0 w 202500"/>
                <a:gd name="connsiteY1" fmla="*/ 150493 h 286875"/>
                <a:gd name="connsiteX2" fmla="*/ 5046 w 202500"/>
                <a:gd name="connsiteY2" fmla="*/ 159994 h 286875"/>
                <a:gd name="connsiteX3" fmla="*/ 200391 w 202500"/>
                <a:gd name="connsiteY3" fmla="*/ 295078 h 286875"/>
                <a:gd name="connsiteX4" fmla="*/ 212422 w 202500"/>
                <a:gd name="connsiteY4" fmla="*/ 295821 h 286875"/>
                <a:gd name="connsiteX5" fmla="*/ 218649 w 202500"/>
                <a:gd name="connsiteY5" fmla="*/ 285561 h 286875"/>
                <a:gd name="connsiteX6" fmla="*/ 218649 w 202500"/>
                <a:gd name="connsiteY6" fmla="*/ 11663 h 286875"/>
                <a:gd name="connsiteX7" fmla="*/ 212355 w 202500"/>
                <a:gd name="connsiteY7" fmla="*/ 1302 h 286875"/>
                <a:gd name="connsiteX8" fmla="*/ 200273 w 202500"/>
                <a:gd name="connsiteY8" fmla="*/ 2162 h 286875"/>
                <a:gd name="connsiteX9" fmla="*/ 4911 w 202500"/>
                <a:gd name="connsiteY9" fmla="*/ 140959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4911" y="140959"/>
                  </a:moveTo>
                  <a:cubicBezTo>
                    <a:pt x="1822" y="143187"/>
                    <a:pt x="0" y="146713"/>
                    <a:pt x="0" y="150493"/>
                  </a:cubicBezTo>
                  <a:cubicBezTo>
                    <a:pt x="34" y="154307"/>
                    <a:pt x="1890" y="157885"/>
                    <a:pt x="5046" y="159994"/>
                  </a:cubicBezTo>
                  <a:lnTo>
                    <a:pt x="200391" y="295078"/>
                  </a:lnTo>
                  <a:cubicBezTo>
                    <a:pt x="203951" y="297542"/>
                    <a:pt x="208592" y="297863"/>
                    <a:pt x="212422" y="295821"/>
                  </a:cubicBezTo>
                  <a:cubicBezTo>
                    <a:pt x="216287" y="293863"/>
                    <a:pt x="218649" y="289847"/>
                    <a:pt x="218649" y="285561"/>
                  </a:cubicBezTo>
                  <a:lnTo>
                    <a:pt x="218649" y="11663"/>
                  </a:lnTo>
                  <a:cubicBezTo>
                    <a:pt x="218649" y="7309"/>
                    <a:pt x="216219" y="3310"/>
                    <a:pt x="212355" y="1302"/>
                  </a:cubicBezTo>
                  <a:cubicBezTo>
                    <a:pt x="208491" y="-707"/>
                    <a:pt x="203816" y="-369"/>
                    <a:pt x="200273" y="2162"/>
                  </a:cubicBezTo>
                  <a:lnTo>
                    <a:pt x="4911" y="14095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4562417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500"/>
                                        <p:tgtEl>
                                          <p:spTgt spid="1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0"/>
                                        </p:tgtEl>
                                        <p:attrNameLst>
                                          <p:attrName>style.visibility</p:attrName>
                                        </p:attrNameLst>
                                      </p:cBhvr>
                                      <p:to>
                                        <p:strVal val="visible"/>
                                      </p:to>
                                    </p:set>
                                    <p:animEffect transition="in" filter="fade">
                                      <p:cBhvr>
                                        <p:cTn id="30" dur="500"/>
                                        <p:tgtEl>
                                          <p:spTgt spid="160"/>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9" grpId="0"/>
      <p:bldP spid="140" grpId="0"/>
      <p:bldP spid="1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en-US" altLang="zh-CN" dirty="0"/>
              <a:t>AES</a:t>
            </a:r>
            <a:r>
              <a:rPr lang="zh-CN" altLang="en-US" dirty="0"/>
              <a:t>算法寄存器实现方案</a:t>
            </a:r>
          </a:p>
        </p:txBody>
      </p:sp>
      <p:grpSp>
        <p:nvGrpSpPr>
          <p:cNvPr id="12" name="组合 11">
            <a:extLst>
              <a:ext uri="{FF2B5EF4-FFF2-40B4-BE49-F238E27FC236}">
                <a16:creationId xmlns:a16="http://schemas.microsoft.com/office/drawing/2014/main" id="{12A086DC-62DD-46D1-949E-7530C38EA671}"/>
              </a:ext>
            </a:extLst>
          </p:cNvPr>
          <p:cNvGrpSpPr/>
          <p:nvPr/>
        </p:nvGrpSpPr>
        <p:grpSpPr>
          <a:xfrm>
            <a:off x="444287" y="1005335"/>
            <a:ext cx="10857289" cy="843293"/>
            <a:chOff x="586036" y="3990573"/>
            <a:chExt cx="10857289" cy="843293"/>
          </a:xfrm>
        </p:grpSpPr>
        <p:sp>
          <p:nvSpPr>
            <p:cNvPr id="13" name="文本框 12">
              <a:extLst>
                <a:ext uri="{FF2B5EF4-FFF2-40B4-BE49-F238E27FC236}">
                  <a16:creationId xmlns:a16="http://schemas.microsoft.com/office/drawing/2014/main" id="{075B3667-ED5C-451C-8638-8E1AF4A71389}"/>
                </a:ext>
              </a:extLst>
            </p:cNvPr>
            <p:cNvSpPr txBox="1"/>
            <p:nvPr/>
          </p:nvSpPr>
          <p:spPr>
            <a:xfrm>
              <a:off x="586036" y="3990573"/>
              <a:ext cx="2420159" cy="410582"/>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spcBef>
                  <a:spcPts val="0"/>
                </a:spcBef>
                <a:spcAft>
                  <a:spcPts val="0"/>
                </a:spcAft>
                <a:buClrTx/>
                <a:buSzTx/>
                <a:buFontTx/>
                <a:buNone/>
                <a:defRPr/>
              </a:pPr>
              <a:r>
                <a:rPr lang="en-US" altLang="zh-CN" sz="2000" b="1" kern="0" dirty="0">
                  <a:solidFill>
                    <a:srgbClr val="FFFFFF"/>
                  </a:solidFill>
                  <a:latin typeface="微软雅黑" panose="020B0503020204020204" pitchFamily="34" charset="-122"/>
                </a:rPr>
                <a:t>AES-NI</a:t>
              </a:r>
              <a:r>
                <a:rPr lang="zh-CN" altLang="en-US" sz="2000" b="1" kern="0" dirty="0">
                  <a:solidFill>
                    <a:srgbClr val="FFFFFF"/>
                  </a:solidFill>
                  <a:latin typeface="微软雅黑" panose="020B0503020204020204" pitchFamily="34" charset="-122"/>
                </a:rPr>
                <a:t>指令集</a:t>
              </a:r>
              <a:endParaRPr lang="en-US" altLang="zh-CN" sz="2000" b="1" kern="0" dirty="0">
                <a:solidFill>
                  <a:srgbClr val="FFFFFF"/>
                </a:solidFill>
                <a:latin typeface="微软雅黑" panose="020B0503020204020204" pitchFamily="34" charset="-122"/>
              </a:endParaRPr>
            </a:p>
          </p:txBody>
        </p:sp>
        <p:sp>
          <p:nvSpPr>
            <p:cNvPr id="14" name="文本框 13">
              <a:extLst>
                <a:ext uri="{FF2B5EF4-FFF2-40B4-BE49-F238E27FC236}">
                  <a16:creationId xmlns:a16="http://schemas.microsoft.com/office/drawing/2014/main" id="{0D945625-6511-4085-B781-61D81B952E99}"/>
                </a:ext>
              </a:extLst>
            </p:cNvPr>
            <p:cNvSpPr txBox="1"/>
            <p:nvPr/>
          </p:nvSpPr>
          <p:spPr>
            <a:xfrm>
              <a:off x="586036" y="4508841"/>
              <a:ext cx="10857289" cy="325025"/>
            </a:xfrm>
            <a:prstGeom prst="rect">
              <a:avLst/>
            </a:prstGeom>
            <a:noFill/>
          </p:spPr>
          <p:txBody>
            <a:bodyPr wrap="square" lIns="0" tIns="0" rIns="0" bIns="0" rtlCol="0">
              <a:spAutoFit/>
            </a:bodyPr>
            <a:lstStyle/>
            <a:p>
              <a:pPr marL="342900" indent="-342900" algn="just" eaLnBrk="1" fontAlgn="auto" hangingPunct="1">
                <a:lnSpc>
                  <a:spcPct val="130000"/>
                </a:lnSpc>
                <a:spcBef>
                  <a:spcPts val="300"/>
                </a:spcBef>
                <a:spcAft>
                  <a:spcPts val="300"/>
                </a:spcAft>
                <a:buFont typeface="Arial" panose="020B0604020202020204" pitchFamily="34" charset="0"/>
                <a:buChar char="•"/>
              </a:pPr>
              <a:r>
                <a:rPr lang="en-US" altLang="zh-CN" dirty="0">
                  <a:solidFill>
                    <a:srgbClr val="000000">
                      <a:lumMod val="85000"/>
                      <a:lumOff val="15000"/>
                    </a:srgbClr>
                  </a:solidFill>
                  <a:latin typeface="微软雅黑" panose="020B0503020204020204" pitchFamily="34" charset="-122"/>
                </a:rPr>
                <a:t>Intel</a:t>
              </a:r>
              <a:r>
                <a:rPr lang="zh-CN" altLang="en-US" dirty="0">
                  <a:solidFill>
                    <a:srgbClr val="000000">
                      <a:lumMod val="85000"/>
                      <a:lumOff val="15000"/>
                    </a:srgbClr>
                  </a:solidFill>
                  <a:latin typeface="微软雅黑" panose="020B0503020204020204" pitchFamily="34" charset="-122"/>
                </a:rPr>
                <a:t>处理器提供了专门的</a:t>
              </a:r>
              <a:r>
                <a:rPr lang="en-US" altLang="zh-CN" dirty="0">
                  <a:solidFill>
                    <a:srgbClr val="000000">
                      <a:lumMod val="85000"/>
                      <a:lumOff val="15000"/>
                    </a:srgbClr>
                  </a:solidFill>
                  <a:latin typeface="微软雅黑" panose="020B0503020204020204" pitchFamily="34" charset="-122"/>
                </a:rPr>
                <a:t>AES</a:t>
              </a:r>
              <a:r>
                <a:rPr lang="zh-CN" altLang="en-US" dirty="0">
                  <a:solidFill>
                    <a:srgbClr val="000000">
                      <a:lumMod val="85000"/>
                      <a:lumOff val="15000"/>
                    </a:srgbClr>
                  </a:solidFill>
                  <a:latin typeface="微软雅黑" panose="020B0503020204020204" pitchFamily="34" charset="-122"/>
                </a:rPr>
                <a:t>加解密指令集，实现</a:t>
              </a:r>
              <a:r>
                <a:rPr lang="zh-CN" altLang="en-US" dirty="0">
                  <a:solidFill>
                    <a:schemeClr val="accent4">
                      <a:lumMod val="60000"/>
                      <a:lumOff val="40000"/>
                    </a:schemeClr>
                  </a:solidFill>
                  <a:latin typeface="微软雅黑" panose="020B0503020204020204" pitchFamily="34" charset="-122"/>
                </a:rPr>
                <a:t>硬件加速</a:t>
              </a:r>
              <a:r>
                <a:rPr lang="zh-CN" altLang="en-US" dirty="0">
                  <a:solidFill>
                    <a:srgbClr val="000000">
                      <a:lumMod val="85000"/>
                      <a:lumOff val="15000"/>
                    </a:srgbClr>
                  </a:solidFill>
                  <a:latin typeface="微软雅黑" panose="020B0503020204020204" pitchFamily="34" charset="-122"/>
                </a:rPr>
                <a:t>，这些指令的操作数都是</a:t>
              </a:r>
              <a:r>
                <a:rPr lang="zh-CN" altLang="en-US" dirty="0">
                  <a:solidFill>
                    <a:schemeClr val="accent4">
                      <a:lumMod val="60000"/>
                      <a:lumOff val="40000"/>
                    </a:schemeClr>
                  </a:solidFill>
                  <a:latin typeface="微软雅黑" panose="020B0503020204020204" pitchFamily="34" charset="-122"/>
                </a:rPr>
                <a:t>寄存器</a:t>
              </a:r>
              <a:endParaRPr lang="en-US" altLang="zh-CN"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grpSp>
      <p:sp>
        <p:nvSpPr>
          <p:cNvPr id="10" name="ïṣḷiďê">
            <a:extLst>
              <a:ext uri="{FF2B5EF4-FFF2-40B4-BE49-F238E27FC236}">
                <a16:creationId xmlns:a16="http://schemas.microsoft.com/office/drawing/2014/main" id="{32B6C5C6-B12F-4AC5-A27E-8F80870BA702}"/>
              </a:ext>
            </a:extLst>
          </p:cNvPr>
          <p:cNvSpPr txBox="1"/>
          <p:nvPr/>
        </p:nvSpPr>
        <p:spPr>
          <a:xfrm>
            <a:off x="368371" y="4255346"/>
            <a:ext cx="11100051" cy="1832234"/>
          </a:xfrm>
          <a:prstGeom prst="rect">
            <a:avLst/>
          </a:prstGeom>
          <a:noFill/>
          <a:ln>
            <a:noFill/>
          </a:ln>
        </p:spPr>
        <p:txBody>
          <a:bodyPr wrap="square" lIns="91440" tIns="45720" rIns="0" bIns="45720" anchor="t" anchorCtr="0">
            <a:noAutofit/>
          </a:bodyPr>
          <a:lstStyle/>
          <a:p>
            <a:pPr marL="285750" indent="-285750">
              <a:lnSpc>
                <a:spcPct val="150000"/>
              </a:lnSpc>
              <a:buFont typeface="Arial" panose="020B0604020202020204" pitchFamily="34" charset="0"/>
              <a:buChar char="•"/>
            </a:pPr>
            <a:r>
              <a:rPr lang="en-US" altLang="zh-CN" dirty="0" err="1"/>
              <a:t>aesenc</a:t>
            </a:r>
            <a:r>
              <a:rPr lang="zh-CN" altLang="en-US" dirty="0"/>
              <a:t>、</a:t>
            </a:r>
            <a:r>
              <a:rPr lang="en-US" altLang="zh-CN" dirty="0" err="1"/>
              <a:t>aesenclast</a:t>
            </a:r>
            <a:r>
              <a:rPr lang="zh-CN" altLang="en-US" dirty="0"/>
              <a:t>、</a:t>
            </a:r>
            <a:r>
              <a:rPr lang="en-US" altLang="zh-CN" dirty="0" err="1"/>
              <a:t>aesdec</a:t>
            </a:r>
            <a:r>
              <a:rPr lang="zh-CN" altLang="en-US" dirty="0"/>
              <a:t>、</a:t>
            </a:r>
            <a:r>
              <a:rPr lang="en-US" altLang="zh-CN" dirty="0" err="1"/>
              <a:t>aesdeclast</a:t>
            </a:r>
            <a:r>
              <a:rPr lang="en-US" altLang="zh-CN" dirty="0"/>
              <a:t> </a:t>
            </a:r>
            <a:r>
              <a:rPr lang="zh-CN" altLang="en-US" dirty="0"/>
              <a:t>指令需要 </a:t>
            </a:r>
            <a:r>
              <a:rPr lang="en-US" altLang="zh-CN" dirty="0"/>
              <a:t>AES </a:t>
            </a:r>
            <a:r>
              <a:rPr lang="zh-CN" altLang="en-US" dirty="0"/>
              <a:t>状态和 </a:t>
            </a:r>
            <a:r>
              <a:rPr lang="en-US" altLang="zh-CN" dirty="0"/>
              <a:t>AES </a:t>
            </a:r>
            <a:r>
              <a:rPr lang="zh-CN" altLang="en-US" dirty="0"/>
              <a:t>轮密钥</a:t>
            </a:r>
            <a:r>
              <a:rPr lang="zh-CN" altLang="en-US" dirty="0">
                <a:solidFill>
                  <a:schemeClr val="accent4">
                    <a:lumMod val="60000"/>
                    <a:lumOff val="40000"/>
                  </a:schemeClr>
                </a:solidFill>
              </a:rPr>
              <a:t>两个</a:t>
            </a:r>
            <a:r>
              <a:rPr lang="en-US" altLang="zh-CN" dirty="0">
                <a:solidFill>
                  <a:schemeClr val="accent4">
                    <a:lumMod val="60000"/>
                    <a:lumOff val="40000"/>
                  </a:schemeClr>
                </a:solidFill>
              </a:rPr>
              <a:t>128</a:t>
            </a:r>
            <a:r>
              <a:rPr lang="zh-CN" altLang="en-US" dirty="0">
                <a:solidFill>
                  <a:schemeClr val="accent4">
                    <a:lumMod val="60000"/>
                    <a:lumOff val="40000"/>
                  </a:schemeClr>
                </a:solidFill>
              </a:rPr>
              <a:t>位</a:t>
            </a:r>
            <a:r>
              <a:rPr lang="zh-CN" altLang="en-US" dirty="0"/>
              <a:t>的寄存器作为操作数，操作数存放在</a:t>
            </a:r>
            <a:r>
              <a:rPr lang="en-US" altLang="zh-CN" dirty="0">
                <a:solidFill>
                  <a:schemeClr val="accent4">
                    <a:lumMod val="60000"/>
                    <a:lumOff val="40000"/>
                  </a:schemeClr>
                </a:solidFill>
              </a:rPr>
              <a:t>XMM</a:t>
            </a:r>
            <a:r>
              <a:rPr lang="zh-CN" altLang="en-US" dirty="0"/>
              <a:t>寄存器中</a:t>
            </a:r>
            <a:endParaRPr lang="en-US" altLang="zh-CN" dirty="0"/>
          </a:p>
          <a:p>
            <a:pPr marL="285750" indent="-285750">
              <a:lnSpc>
                <a:spcPct val="150000"/>
              </a:lnSpc>
              <a:buFont typeface="Arial" panose="020B0604020202020204" pitchFamily="34" charset="0"/>
              <a:buChar char="•"/>
            </a:pPr>
            <a:r>
              <a:rPr lang="zh-CN" altLang="en-US" dirty="0"/>
              <a:t>使用 </a:t>
            </a:r>
            <a:r>
              <a:rPr lang="en-US" altLang="zh-CN" dirty="0" err="1"/>
              <a:t>aeskeygenassist</a:t>
            </a:r>
            <a:r>
              <a:rPr lang="en-US" altLang="zh-CN" dirty="0"/>
              <a:t> </a:t>
            </a:r>
            <a:r>
              <a:rPr lang="zh-CN" altLang="en-US" dirty="0"/>
              <a:t>指令完成</a:t>
            </a:r>
            <a:r>
              <a:rPr lang="en-US" altLang="zh-CN" dirty="0"/>
              <a:t>AES </a:t>
            </a:r>
            <a:r>
              <a:rPr lang="zh-CN" altLang="en-US" dirty="0"/>
              <a:t>密钥扩展：每一次执行 </a:t>
            </a:r>
            <a:r>
              <a:rPr lang="en-US" altLang="zh-CN" dirty="0" err="1"/>
              <a:t>aeskeygenassist</a:t>
            </a:r>
            <a:r>
              <a:rPr lang="en-US" altLang="zh-CN" dirty="0"/>
              <a:t> </a:t>
            </a:r>
            <a:r>
              <a:rPr lang="zh-CN" altLang="en-US" dirty="0"/>
              <a:t>指令需要至少</a:t>
            </a:r>
            <a:r>
              <a:rPr lang="zh-CN" altLang="en-US" dirty="0">
                <a:solidFill>
                  <a:schemeClr val="accent4">
                    <a:lumMod val="60000"/>
                    <a:lumOff val="40000"/>
                  </a:schemeClr>
                </a:solidFill>
              </a:rPr>
              <a:t>两个</a:t>
            </a:r>
            <a:r>
              <a:rPr lang="en-US" altLang="zh-CN" dirty="0">
                <a:solidFill>
                  <a:schemeClr val="accent4">
                    <a:lumMod val="60000"/>
                    <a:lumOff val="40000"/>
                  </a:schemeClr>
                </a:solidFill>
              </a:rPr>
              <a:t>128 </a:t>
            </a:r>
            <a:r>
              <a:rPr lang="zh-CN" altLang="en-US" dirty="0">
                <a:solidFill>
                  <a:schemeClr val="accent4">
                    <a:lumMod val="60000"/>
                    <a:lumOff val="40000"/>
                  </a:schemeClr>
                </a:solidFill>
              </a:rPr>
              <a:t>位</a:t>
            </a:r>
            <a:r>
              <a:rPr lang="zh-CN" altLang="en-US" dirty="0"/>
              <a:t>的寄存器分别存储</a:t>
            </a:r>
            <a:r>
              <a:rPr lang="zh-CN" altLang="en-US" dirty="0">
                <a:solidFill>
                  <a:schemeClr val="accent4">
                    <a:lumMod val="60000"/>
                    <a:lumOff val="40000"/>
                  </a:schemeClr>
                </a:solidFill>
              </a:rPr>
              <a:t>上一轮的轮密钥</a:t>
            </a:r>
            <a:r>
              <a:rPr lang="zh-CN" altLang="en-US" dirty="0"/>
              <a:t>和</a:t>
            </a:r>
            <a:r>
              <a:rPr lang="zh-CN" altLang="en-US" dirty="0">
                <a:solidFill>
                  <a:schemeClr val="accent4">
                    <a:lumMod val="60000"/>
                    <a:lumOff val="40000"/>
                  </a:schemeClr>
                </a:solidFill>
              </a:rPr>
              <a:t>本轮的轮密钥</a:t>
            </a:r>
            <a:endParaRPr lang="en-US" altLang="zh-CN" dirty="0">
              <a:solidFill>
                <a:schemeClr val="accent4">
                  <a:lumMod val="60000"/>
                  <a:lumOff val="40000"/>
                </a:schemeClr>
              </a:solidFill>
            </a:endParaRPr>
          </a:p>
        </p:txBody>
      </p:sp>
      <p:graphicFrame>
        <p:nvGraphicFramePr>
          <p:cNvPr id="3" name="表格 3">
            <a:extLst>
              <a:ext uri="{FF2B5EF4-FFF2-40B4-BE49-F238E27FC236}">
                <a16:creationId xmlns:a16="http://schemas.microsoft.com/office/drawing/2014/main" id="{48A3536D-1507-441D-A8BA-58B962AAFAA3}"/>
              </a:ext>
            </a:extLst>
          </p:cNvPr>
          <p:cNvGraphicFramePr>
            <a:graphicFrameLocks noGrp="1"/>
          </p:cNvGraphicFramePr>
          <p:nvPr>
            <p:extLst>
              <p:ext uri="{D42A27DB-BD31-4B8C-83A1-F6EECF244321}">
                <p14:modId xmlns:p14="http://schemas.microsoft.com/office/powerpoint/2010/main" val="3695571341"/>
              </p:ext>
            </p:extLst>
          </p:nvPr>
        </p:nvGraphicFramePr>
        <p:xfrm>
          <a:off x="1349203" y="1956314"/>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63658887"/>
                    </a:ext>
                  </a:extLst>
                </a:gridCol>
                <a:gridCol w="4064000">
                  <a:extLst>
                    <a:ext uri="{9D8B030D-6E8A-4147-A177-3AD203B41FA5}">
                      <a16:colId xmlns:a16="http://schemas.microsoft.com/office/drawing/2014/main" val="3790451244"/>
                    </a:ext>
                  </a:extLst>
                </a:gridCol>
              </a:tblGrid>
              <a:tr h="370840">
                <a:tc>
                  <a:txBody>
                    <a:bodyPr/>
                    <a:lstStyle/>
                    <a:p>
                      <a:r>
                        <a:rPr lang="zh-CN" altLang="en-US" dirty="0"/>
                        <a:t>指令</a:t>
                      </a:r>
                    </a:p>
                  </a:txBody>
                  <a:tcPr/>
                </a:tc>
                <a:tc>
                  <a:txBody>
                    <a:bodyPr/>
                    <a:lstStyle/>
                    <a:p>
                      <a:r>
                        <a:rPr lang="zh-CN" altLang="en-US" dirty="0"/>
                        <a:t>作用</a:t>
                      </a:r>
                    </a:p>
                  </a:txBody>
                  <a:tcPr/>
                </a:tc>
                <a:extLst>
                  <a:ext uri="{0D108BD9-81ED-4DB2-BD59-A6C34878D82A}">
                    <a16:rowId xmlns:a16="http://schemas.microsoft.com/office/drawing/2014/main" val="3739111886"/>
                  </a:ext>
                </a:extLst>
              </a:tr>
              <a:tr h="370840">
                <a:tc>
                  <a:txBody>
                    <a:bodyPr/>
                    <a:lstStyle/>
                    <a:p>
                      <a:r>
                        <a:rPr lang="en-US" altLang="zh-CN" dirty="0" err="1"/>
                        <a:t>aesenc</a:t>
                      </a:r>
                      <a:endParaRPr lang="zh-CN" altLang="en-US" dirty="0"/>
                    </a:p>
                  </a:txBody>
                  <a:tcPr/>
                </a:tc>
                <a:tc>
                  <a:txBody>
                    <a:bodyPr/>
                    <a:lstStyle/>
                    <a:p>
                      <a:r>
                        <a:rPr lang="zh-CN" altLang="en-US" dirty="0"/>
                        <a:t>执行一轮</a:t>
                      </a:r>
                      <a:r>
                        <a:rPr lang="en-US" altLang="zh-CN" dirty="0"/>
                        <a:t>AES </a:t>
                      </a:r>
                      <a:r>
                        <a:rPr lang="zh-CN" altLang="en-US" dirty="0"/>
                        <a:t>加密</a:t>
                      </a:r>
                    </a:p>
                  </a:txBody>
                  <a:tcPr/>
                </a:tc>
                <a:extLst>
                  <a:ext uri="{0D108BD9-81ED-4DB2-BD59-A6C34878D82A}">
                    <a16:rowId xmlns:a16="http://schemas.microsoft.com/office/drawing/2014/main" val="3763989282"/>
                  </a:ext>
                </a:extLst>
              </a:tr>
              <a:tr h="370840">
                <a:tc>
                  <a:txBody>
                    <a:bodyPr/>
                    <a:lstStyle/>
                    <a:p>
                      <a:r>
                        <a:rPr lang="en-US" altLang="zh-CN" dirty="0" err="1"/>
                        <a:t>aesenclast</a:t>
                      </a:r>
                      <a:endParaRPr lang="zh-CN" altLang="en-US" dirty="0"/>
                    </a:p>
                  </a:txBody>
                  <a:tcPr/>
                </a:tc>
                <a:tc>
                  <a:txBody>
                    <a:bodyPr/>
                    <a:lstStyle/>
                    <a:p>
                      <a:r>
                        <a:rPr lang="zh-CN" altLang="en-US" dirty="0"/>
                        <a:t>执行最后一轮 </a:t>
                      </a:r>
                      <a:r>
                        <a:rPr lang="en-US" altLang="zh-CN" dirty="0"/>
                        <a:t>AES </a:t>
                      </a:r>
                      <a:r>
                        <a:rPr lang="zh-CN" altLang="en-US" dirty="0"/>
                        <a:t>加密</a:t>
                      </a:r>
                    </a:p>
                  </a:txBody>
                  <a:tcPr/>
                </a:tc>
                <a:extLst>
                  <a:ext uri="{0D108BD9-81ED-4DB2-BD59-A6C34878D82A}">
                    <a16:rowId xmlns:a16="http://schemas.microsoft.com/office/drawing/2014/main" val="1858023974"/>
                  </a:ext>
                </a:extLst>
              </a:tr>
              <a:tr h="370840">
                <a:tc>
                  <a:txBody>
                    <a:bodyPr/>
                    <a:lstStyle/>
                    <a:p>
                      <a:r>
                        <a:rPr lang="en-US" altLang="zh-CN" dirty="0" err="1"/>
                        <a:t>aesdec</a:t>
                      </a:r>
                      <a:endParaRPr lang="zh-CN" altLang="en-US" dirty="0"/>
                    </a:p>
                  </a:txBody>
                  <a:tcPr/>
                </a:tc>
                <a:tc>
                  <a:txBody>
                    <a:bodyPr/>
                    <a:lstStyle/>
                    <a:p>
                      <a:r>
                        <a:rPr lang="zh-CN" altLang="en-US" dirty="0"/>
                        <a:t>执行一轮</a:t>
                      </a:r>
                      <a:r>
                        <a:rPr lang="en-US" altLang="zh-CN" dirty="0"/>
                        <a:t>AES </a:t>
                      </a:r>
                      <a:r>
                        <a:rPr lang="zh-CN" altLang="en-US" dirty="0"/>
                        <a:t>解密</a:t>
                      </a:r>
                    </a:p>
                  </a:txBody>
                  <a:tcPr/>
                </a:tc>
                <a:extLst>
                  <a:ext uri="{0D108BD9-81ED-4DB2-BD59-A6C34878D82A}">
                    <a16:rowId xmlns:a16="http://schemas.microsoft.com/office/drawing/2014/main" val="2219719066"/>
                  </a:ext>
                </a:extLst>
              </a:tr>
              <a:tr h="370840">
                <a:tc>
                  <a:txBody>
                    <a:bodyPr/>
                    <a:lstStyle/>
                    <a:p>
                      <a:r>
                        <a:rPr lang="en-US" altLang="zh-CN" dirty="0" err="1"/>
                        <a:t>aesdeclast</a:t>
                      </a:r>
                      <a:endParaRPr lang="zh-CN" altLang="en-US" dirty="0"/>
                    </a:p>
                  </a:txBody>
                  <a:tcPr/>
                </a:tc>
                <a:tc>
                  <a:txBody>
                    <a:bodyPr/>
                    <a:lstStyle/>
                    <a:p>
                      <a:r>
                        <a:rPr lang="zh-CN" altLang="en-US" dirty="0"/>
                        <a:t>执行最后一轮 </a:t>
                      </a:r>
                      <a:r>
                        <a:rPr lang="en-US" altLang="zh-CN" dirty="0"/>
                        <a:t>AES </a:t>
                      </a:r>
                      <a:r>
                        <a:rPr lang="zh-CN" altLang="en-US" dirty="0"/>
                        <a:t>解密</a:t>
                      </a:r>
                    </a:p>
                  </a:txBody>
                  <a:tcPr/>
                </a:tc>
                <a:extLst>
                  <a:ext uri="{0D108BD9-81ED-4DB2-BD59-A6C34878D82A}">
                    <a16:rowId xmlns:a16="http://schemas.microsoft.com/office/drawing/2014/main" val="3223946979"/>
                  </a:ext>
                </a:extLst>
              </a:tr>
              <a:tr h="370840">
                <a:tc>
                  <a:txBody>
                    <a:bodyPr/>
                    <a:lstStyle/>
                    <a:p>
                      <a:r>
                        <a:rPr lang="en-US" altLang="zh-CN" dirty="0" err="1"/>
                        <a:t>aeskeygenassist</a:t>
                      </a:r>
                      <a:endParaRPr lang="zh-CN" altLang="en-US" dirty="0"/>
                    </a:p>
                  </a:txBody>
                  <a:tcPr/>
                </a:tc>
                <a:tc>
                  <a:txBody>
                    <a:bodyPr/>
                    <a:lstStyle/>
                    <a:p>
                      <a:r>
                        <a:rPr lang="zh-CN" altLang="en-US" dirty="0"/>
                        <a:t>生成 </a:t>
                      </a:r>
                      <a:r>
                        <a:rPr lang="en-US" altLang="zh-CN" dirty="0"/>
                        <a:t>AES </a:t>
                      </a:r>
                      <a:r>
                        <a:rPr lang="zh-CN" altLang="en-US" dirty="0"/>
                        <a:t>轮密钥</a:t>
                      </a:r>
                    </a:p>
                  </a:txBody>
                  <a:tcPr/>
                </a:tc>
                <a:extLst>
                  <a:ext uri="{0D108BD9-81ED-4DB2-BD59-A6C34878D82A}">
                    <a16:rowId xmlns:a16="http://schemas.microsoft.com/office/drawing/2014/main" val="130338566"/>
                  </a:ext>
                </a:extLst>
              </a:tr>
            </a:tbl>
          </a:graphicData>
        </a:graphic>
      </p:graphicFrame>
    </p:spTree>
    <p:extLst>
      <p:ext uri="{BB962C8B-B14F-4D97-AF65-F5344CB8AC3E}">
        <p14:creationId xmlns:p14="http://schemas.microsoft.com/office/powerpoint/2010/main" val="2982712252"/>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12700" cap="flat" cmpd="sng" algn="ctr">
          <a:noFill/>
          <a:prstDash val="solid"/>
          <a:miter lim="800000"/>
        </a:ln>
        <a:effectLst>
          <a:outerShdw blurRad="165100" sx="101000" sy="101000" algn="ctr" rotWithShape="0">
            <a:prstClr val="black">
              <a:alpha val="15000"/>
            </a:prstClr>
          </a:outerShdw>
        </a:effectLst>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密码工程 - 第06章 - 密码软件实现面临的攻击</Template>
  <TotalTime>3008</TotalTime>
  <Words>3558</Words>
  <Application>Microsoft Office PowerPoint</Application>
  <PresentationFormat>宽屏</PresentationFormat>
  <Paragraphs>380</Paragraphs>
  <Slides>30</Slides>
  <Notes>26</Notes>
  <HiddenSlides>0</HiddenSlides>
  <MMClips>0</MMClips>
  <ScaleCrop>false</ScaleCrop>
  <HeadingPairs>
    <vt:vector size="6" baseType="variant">
      <vt:variant>
        <vt:lpstr>已用的字体</vt:lpstr>
      </vt:variant>
      <vt:variant>
        <vt:i4>10</vt:i4>
      </vt:variant>
      <vt:variant>
        <vt:lpstr>主题</vt:lpstr>
      </vt:variant>
      <vt:variant>
        <vt:i4>17</vt:i4>
      </vt:variant>
      <vt:variant>
        <vt:lpstr>幻灯片标题</vt:lpstr>
      </vt:variant>
      <vt:variant>
        <vt:i4>30</vt:i4>
      </vt:variant>
    </vt:vector>
  </HeadingPairs>
  <TitlesOfParts>
    <vt:vector size="57" baseType="lpstr">
      <vt:lpstr>等线</vt:lpstr>
      <vt:lpstr>华文琥珀</vt:lpstr>
      <vt:lpstr>华文新魏</vt:lpstr>
      <vt:lpstr>微软雅黑</vt:lpstr>
      <vt:lpstr>微软雅黑 Light</vt:lpstr>
      <vt:lpstr>Arial</vt:lpstr>
      <vt:lpstr>Arial</vt:lpstr>
      <vt:lpstr>Century Gothic</vt:lpstr>
      <vt:lpstr>Times New Roman</vt:lpstr>
      <vt:lpstr>Wingdings</vt:lpstr>
      <vt:lpstr>封3​​</vt:lpstr>
      <vt:lpstr>封1​​</vt:lpstr>
      <vt:lpstr>封2​​</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计算机存储单元结构</vt:lpstr>
      <vt:lpstr>PowerPoint 演示文稿</vt:lpstr>
      <vt:lpstr>安全假设</vt:lpstr>
      <vt:lpstr>基于寄存器的对称密码算法实现方案——密钥存储</vt:lpstr>
      <vt:lpstr>基于寄存器的对称密码算法实现方案——密钥初始化</vt:lpstr>
      <vt:lpstr>基于寄存器的对称密码算法实现方案——加解密</vt:lpstr>
      <vt:lpstr>AES算法寄存器实现方案</vt:lpstr>
      <vt:lpstr>基于寄存器的公钥密码算法实现方案——初始化</vt:lpstr>
      <vt:lpstr>基于寄存器的公钥密码算法实现方案——私钥解密</vt:lpstr>
      <vt:lpstr>基于寄存器的公钥密码算法实现方案——RSA计算</vt:lpstr>
      <vt:lpstr>PowerPoint 演示文稿</vt:lpstr>
      <vt:lpstr>寄存器方案的问题和Cache方案的挑战</vt:lpstr>
      <vt:lpstr>方案原理与安全假设</vt:lpstr>
      <vt:lpstr>基于Cache的公钥密码算法实现方案——COPKER</vt:lpstr>
      <vt:lpstr>基于Cache的公钥密码算法实现方案——加密</vt:lpstr>
      <vt:lpstr>关键策略</vt:lpstr>
      <vt:lpstr>PowerPoint 演示文稿</vt:lpstr>
      <vt:lpstr>可信执行环境</vt:lpstr>
      <vt:lpstr>ARM TrustZone</vt:lpstr>
      <vt:lpstr>ARM TrustZone 密钥安全方案</vt:lpstr>
      <vt:lpstr>Intel SGX</vt:lpstr>
      <vt:lpstr>Intel SGX 密钥安全方案</vt:lpstr>
      <vt:lpstr>Intel TXT</vt:lpstr>
      <vt:lpstr>Intel TXT 密钥安全方案</vt:lpstr>
      <vt:lpstr>PowerPoint 演示文稿</vt:lpstr>
      <vt:lpstr>小结</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 Yaoling</dc:creator>
  <cp:lastModifiedBy>Ding Yaoling</cp:lastModifiedBy>
  <cp:revision>122</cp:revision>
  <dcterms:created xsi:type="dcterms:W3CDTF">2022-10-11T12:22:19Z</dcterms:created>
  <dcterms:modified xsi:type="dcterms:W3CDTF">2024-04-09T10:06:46Z</dcterms:modified>
</cp:coreProperties>
</file>